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3D_E1D85F67.xml" ContentType="application/vnd.ms-powerpoint.comments+xml"/>
  <Override PartName="/ppt/comments/modernComment_140_F80DE6DA.xml" ContentType="application/vnd.ms-powerpoint.comments+xml"/>
  <Override PartName="/ppt/comments/modernComment_145_72D11F4A.xml" ContentType="application/vnd.ms-powerpoint.comments+xml"/>
  <Override PartName="/ppt/comments/modernComment_161_C2137BE1.xml" ContentType="application/vnd.ms-powerpoint.comments+xml"/>
  <Override PartName="/ppt/comments/modernComment_163_579D6A61.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10"/>
  </p:notesMasterIdLst>
  <p:handoutMasterIdLst>
    <p:handoutMasterId r:id="rId111"/>
  </p:handoutMasterIdLst>
  <p:sldIdLst>
    <p:sldId id="256" r:id="rId5"/>
    <p:sldId id="272" r:id="rId6"/>
    <p:sldId id="257" r:id="rId7"/>
    <p:sldId id="275" r:id="rId8"/>
    <p:sldId id="258" r:id="rId9"/>
    <p:sldId id="276" r:id="rId10"/>
    <p:sldId id="284" r:id="rId11"/>
    <p:sldId id="285" r:id="rId12"/>
    <p:sldId id="286" r:id="rId13"/>
    <p:sldId id="273" r:id="rId14"/>
    <p:sldId id="288" r:id="rId15"/>
    <p:sldId id="289" r:id="rId16"/>
    <p:sldId id="291" r:id="rId17"/>
    <p:sldId id="290" r:id="rId18"/>
    <p:sldId id="274" r:id="rId19"/>
    <p:sldId id="280" r:id="rId20"/>
    <p:sldId id="271" r:id="rId21"/>
    <p:sldId id="277"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334" r:id="rId65"/>
    <p:sldId id="335" r:id="rId66"/>
    <p:sldId id="336" r:id="rId67"/>
    <p:sldId id="337" r:id="rId68"/>
    <p:sldId id="338" r:id="rId69"/>
    <p:sldId id="339" r:id="rId70"/>
    <p:sldId id="341" r:id="rId71"/>
    <p:sldId id="342" r:id="rId72"/>
    <p:sldId id="343" r:id="rId73"/>
    <p:sldId id="344" r:id="rId74"/>
    <p:sldId id="345" r:id="rId75"/>
    <p:sldId id="346" r:id="rId76"/>
    <p:sldId id="347" r:id="rId77"/>
    <p:sldId id="348" r:id="rId78"/>
    <p:sldId id="349" r:id="rId79"/>
    <p:sldId id="350" r:id="rId80"/>
    <p:sldId id="351" r:id="rId81"/>
    <p:sldId id="352" r:id="rId82"/>
    <p:sldId id="353" r:id="rId83"/>
    <p:sldId id="354" r:id="rId84"/>
    <p:sldId id="355" r:id="rId85"/>
    <p:sldId id="356" r:id="rId86"/>
    <p:sldId id="357" r:id="rId87"/>
    <p:sldId id="358" r:id="rId88"/>
    <p:sldId id="359" r:id="rId89"/>
    <p:sldId id="360" r:id="rId90"/>
    <p:sldId id="361" r:id="rId91"/>
    <p:sldId id="362" r:id="rId92"/>
    <p:sldId id="372" r:id="rId93"/>
    <p:sldId id="363" r:id="rId94"/>
    <p:sldId id="364" r:id="rId95"/>
    <p:sldId id="365" r:id="rId96"/>
    <p:sldId id="370" r:id="rId97"/>
    <p:sldId id="373" r:id="rId98"/>
    <p:sldId id="374" r:id="rId99"/>
    <p:sldId id="375" r:id="rId100"/>
    <p:sldId id="376" r:id="rId101"/>
    <p:sldId id="377" r:id="rId102"/>
    <p:sldId id="378" r:id="rId103"/>
    <p:sldId id="371" r:id="rId104"/>
    <p:sldId id="366" r:id="rId105"/>
    <p:sldId id="367" r:id="rId106"/>
    <p:sldId id="368" r:id="rId107"/>
    <p:sldId id="369" r:id="rId108"/>
    <p:sldId id="283" r:id="rId109"/>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510" userDrawn="1">
          <p15:clr>
            <a:srgbClr val="A4A3A4"/>
          </p15:clr>
        </p15:guide>
        <p15:guide id="5" orient="horz" pos="6384" userDrawn="1">
          <p15:clr>
            <a:srgbClr val="A4A3A4"/>
          </p15:clr>
        </p15:guide>
        <p15:guide id="6" orient="horz" pos="1689" userDrawn="1">
          <p15:clr>
            <a:srgbClr val="A4A3A4"/>
          </p15:clr>
        </p15:guide>
        <p15:guide id="7" pos="238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0DE6C2-5305-F173-BD28-9C05AF6461B8}" name="Anne Donnelly" initials="AD" userId="Anne Donnell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89CA"/>
    <a:srgbClr val="E54526"/>
    <a:srgbClr val="31B349"/>
    <a:srgbClr val="58595B"/>
    <a:srgbClr val="ECECEC"/>
    <a:srgbClr val="5F3392"/>
    <a:srgbClr val="D9D9D9"/>
    <a:srgbClr val="FECA03"/>
    <a:srgbClr val="F79037"/>
    <a:srgbClr val="F9A8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4" autoAdjust="0"/>
    <p:restoredTop sz="94638"/>
  </p:normalViewPr>
  <p:slideViewPr>
    <p:cSldViewPr snapToGrid="0" snapToObjects="1">
      <p:cViewPr varScale="1">
        <p:scale>
          <a:sx n="43" d="100"/>
          <a:sy n="43" d="100"/>
        </p:scale>
        <p:origin x="2132" y="68"/>
      </p:cViewPr>
      <p:guideLst>
        <p:guide orient="horz" pos="510"/>
        <p:guide orient="horz" pos="6384"/>
        <p:guide orient="horz" pos="1689"/>
        <p:guide pos="2381"/>
      </p:guideLst>
    </p:cSldViewPr>
  </p:slideViewPr>
  <p:notesTextViewPr>
    <p:cViewPr>
      <p:scale>
        <a:sx n="1" d="1"/>
        <a:sy n="1" d="1"/>
      </p:scale>
      <p:origin x="0" y="0"/>
    </p:cViewPr>
  </p:notesTextViewPr>
  <p:sorterViewPr>
    <p:cViewPr>
      <p:scale>
        <a:sx n="61" d="100"/>
        <a:sy n="61" d="100"/>
      </p:scale>
      <p:origin x="0" y="0"/>
    </p:cViewPr>
  </p:sorterViewPr>
  <p:notesViewPr>
    <p:cSldViewPr snapToGrid="0" snapToObjects="1" showGuides="1">
      <p:cViewPr varScale="1">
        <p:scale>
          <a:sx n="88" d="100"/>
          <a:sy n="88" d="100"/>
        </p:scale>
        <p:origin x="2664"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comments/modernComment_13D_E1D85F67.xml><?xml version="1.0" encoding="utf-8"?>
<p188:cmLst xmlns:a="http://schemas.openxmlformats.org/drawingml/2006/main" xmlns:r="http://schemas.openxmlformats.org/officeDocument/2006/relationships" xmlns:p188="http://schemas.microsoft.com/office/powerpoint/2018/8/main">
  <p188:cm id="{1F8EAA27-DFD6-413C-8DF4-E21B5939079F}" authorId="{060DE6C2-5305-F173-BD28-9C05AF6461B8}" created="2022-06-08T12:43:22.971">
    <ac:deMkLst xmlns:ac="http://schemas.microsoft.com/office/drawing/2013/main/command">
      <pc:docMk xmlns:pc="http://schemas.microsoft.com/office/powerpoint/2013/main/command"/>
      <pc:sldMk xmlns:pc="http://schemas.microsoft.com/office/powerpoint/2013/main/command" cId="3789053799" sldId="317"/>
      <ac:spMk id="7" creationId="{7CF5B170-BFF7-914D-9661-919379A81319}"/>
    </ac:deMkLst>
    <p188:replyLst>
      <p188:reply id="{A9A9ABAD-1DFB-4A43-9FCF-E21A25A008AC}" authorId="{060DE6C2-5305-F173-BD28-9C05AF6461B8}" created="2022-06-09T13:33:31.501">
        <p188:txBody>
          <a:bodyPr/>
          <a:lstStyle/>
          <a:p>
            <a:r>
              <a:rPr lang="en-GB"/>
              <a:t>I have changed the wording to fit </a:t>
            </a:r>
          </a:p>
        </p188:txBody>
      </p188:reply>
    </p188:replyLst>
    <p188:txBody>
      <a:bodyPr/>
      <a:lstStyle/>
      <a:p>
        <a:r>
          <a:rPr lang="en-GB"/>
          <a:t>I feel like there is something missing from here it doesn’t read right?
</a:t>
        </a:r>
      </a:p>
    </p188:txBody>
  </p188:cm>
</p188:cmLst>
</file>

<file path=ppt/comments/modernComment_140_F80DE6DA.xml><?xml version="1.0" encoding="utf-8"?>
<p188:cmLst xmlns:a="http://schemas.openxmlformats.org/drawingml/2006/main" xmlns:r="http://schemas.openxmlformats.org/officeDocument/2006/relationships" xmlns:p188="http://schemas.microsoft.com/office/powerpoint/2018/8/main">
  <p188:cm id="{FAD71240-969A-4677-873A-8F2ACA7D9E9A}" authorId="{060DE6C2-5305-F173-BD28-9C05AF6461B8}" created="2022-06-08T12:45:31.221">
    <ac:deMkLst xmlns:ac="http://schemas.microsoft.com/office/drawing/2013/main/command">
      <pc:docMk xmlns:pc="http://schemas.microsoft.com/office/powerpoint/2013/main/command"/>
      <pc:sldMk xmlns:pc="http://schemas.microsoft.com/office/powerpoint/2013/main/command" cId="4161660634" sldId="320"/>
      <ac:picMk id="3" creationId="{610D52E0-0054-3840-A7D3-A95411855259}"/>
    </ac:deMkLst>
    <p188:replyLst>
      <p188:reply id="{076BA4D3-8809-4CCD-8C6B-35488B332576}" authorId="{060DE6C2-5305-F173-BD28-9C05AF6461B8}" created="2022-06-09T10:48:42.680">
        <p188:txBody>
          <a:bodyPr/>
          <a:lstStyle/>
          <a:p>
            <a:r>
              <a:rPr lang="en-GB"/>
              <a:t>Cultural is spelt incorrectly on the right hand side of the page</a:t>
            </a:r>
          </a:p>
        </p188:txBody>
      </p188:reply>
    </p188:replyLst>
    <p188:txBody>
      <a:bodyPr/>
      <a:lstStyle/>
      <a:p>
        <a:r>
          <a:rPr lang="en-GB"/>
          <a:t>I cannot make out the writing within this table, could we please add the content directly to the document instead of copy and pasting the table?</a:t>
        </a:r>
      </a:p>
    </p188:txBody>
  </p188:cm>
</p188:cmLst>
</file>

<file path=ppt/comments/modernComment_145_72D11F4A.xml><?xml version="1.0" encoding="utf-8"?>
<p188:cmLst xmlns:a="http://schemas.openxmlformats.org/drawingml/2006/main" xmlns:r="http://schemas.openxmlformats.org/officeDocument/2006/relationships" xmlns:p188="http://schemas.microsoft.com/office/powerpoint/2018/8/main">
  <p188:cm id="{FFD31FDF-C98B-4F92-A687-0B257701F22A}" authorId="{060DE6C2-5305-F173-BD28-9C05AF6461B8}" created="2022-06-09T10:49:12.095">
    <pc:sldMkLst xmlns:pc="http://schemas.microsoft.com/office/powerpoint/2013/main/command">
      <pc:docMk/>
      <pc:sldMk cId="1926307658" sldId="325"/>
    </pc:sldMkLst>
    <p188:txBody>
      <a:bodyPr/>
      <a:lstStyle/>
      <a:p>
        <a:r>
          <a:rPr lang="en-GB"/>
          <a:t>Cultural is spelt incorrectly on the design</a:t>
        </a:r>
      </a:p>
    </p188:txBody>
  </p188:cm>
</p188:cmLst>
</file>

<file path=ppt/comments/modernComment_161_C2137BE1.xml><?xml version="1.0" encoding="utf-8"?>
<p188:cmLst xmlns:a="http://schemas.openxmlformats.org/drawingml/2006/main" xmlns:r="http://schemas.openxmlformats.org/officeDocument/2006/relationships" xmlns:p188="http://schemas.microsoft.com/office/powerpoint/2018/8/main">
  <p188:cm id="{02BAB0B1-0323-4A0C-8696-85C2C89AD492}" authorId="{060DE6C2-5305-F173-BD28-9C05AF6461B8}" created="2022-06-09T11:12:24.233">
    <ac:txMkLst xmlns:ac="http://schemas.microsoft.com/office/drawing/2013/main/command">
      <pc:docMk xmlns:pc="http://schemas.microsoft.com/office/powerpoint/2013/main/command"/>
      <pc:sldMk xmlns:pc="http://schemas.microsoft.com/office/powerpoint/2013/main/command" cId="3256056801" sldId="353"/>
      <ac:spMk id="11" creationId="{5BC7CB8B-89DA-C443-AF1A-8F1B5875EB1B}"/>
      <ac:txMk cp="0" len="32">
        <ac:context len="47" hash="1763774017"/>
      </ac:txMk>
    </ac:txMkLst>
    <p188:pos x="1990546" y="232321"/>
    <p188:txBody>
      <a:bodyPr/>
      <a:lstStyle/>
      <a:p>
        <a:r>
          <a:rPr lang="en-GB"/>
          <a:t>Can we put this writing into a different font? Maybe like the red font at top of the pervious page?</a:t>
        </a:r>
      </a:p>
    </p188:txBody>
  </p188:cm>
</p188:cmLst>
</file>

<file path=ppt/comments/modernComment_163_579D6A61.xml><?xml version="1.0" encoding="utf-8"?>
<p188:cmLst xmlns:a="http://schemas.openxmlformats.org/drawingml/2006/main" xmlns:r="http://schemas.openxmlformats.org/officeDocument/2006/relationships" xmlns:p188="http://schemas.microsoft.com/office/powerpoint/2018/8/main">
  <p188:cm id="{F355D03A-CF1D-4327-9300-B7F83D0C100E}" authorId="{060DE6C2-5305-F173-BD28-9C05AF6461B8}" created="2022-06-09T11:23:51.867">
    <ac:deMkLst xmlns:ac="http://schemas.microsoft.com/office/drawing/2013/main/command">
      <pc:docMk xmlns:pc="http://schemas.microsoft.com/office/powerpoint/2013/main/command"/>
      <pc:sldMk xmlns:pc="http://schemas.microsoft.com/office/powerpoint/2013/main/command" cId="1469934177" sldId="355"/>
      <ac:graphicFrameMk id="5" creationId="{5CBAEA25-659E-B94A-A327-C89015681E98}"/>
    </ac:deMkLst>
    <p188:txBody>
      <a:bodyPr/>
      <a:lstStyle/>
      <a:p>
        <a:r>
          <a:rPr lang="en-GB"/>
          <a:t>Could we possibly change the layout of these tables instead of having them landscape across the top could we have them portrait down the left hand side? I think it might look better instead of having such a big gap on in the column 'Thematic Area'</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11/4/2022</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11/4/2022</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83" name="Freeform 82">
            <a:extLst>
              <a:ext uri="{FF2B5EF4-FFF2-40B4-BE49-F238E27FC236}">
                <a16:creationId xmlns:a16="http://schemas.microsoft.com/office/drawing/2014/main" id="{FD03DFE2-FBF3-FC4B-A4E4-7136AA96CED7}"/>
              </a:ext>
            </a:extLst>
          </p:cNvPr>
          <p:cNvSpPr/>
          <p:nvPr userDrawn="1"/>
        </p:nvSpPr>
        <p:spPr>
          <a:xfrm rot="16200000">
            <a:off x="2567547" y="4199012"/>
            <a:ext cx="2437724" cy="7572819"/>
          </a:xfrm>
          <a:custGeom>
            <a:avLst/>
            <a:gdLst>
              <a:gd name="connsiteX0" fmla="*/ 0 w 200022"/>
              <a:gd name="connsiteY0" fmla="*/ 0 h 787002"/>
              <a:gd name="connsiteX1" fmla="*/ 200022 w 200022"/>
              <a:gd name="connsiteY1" fmla="*/ 0 h 787002"/>
              <a:gd name="connsiteX2" fmla="*/ 200022 w 200022"/>
              <a:gd name="connsiteY2" fmla="*/ 787003 h 787002"/>
              <a:gd name="connsiteX3" fmla="*/ 0 w 200022"/>
              <a:gd name="connsiteY3" fmla="*/ 787003 h 787002"/>
            </a:gdLst>
            <a:ahLst/>
            <a:cxnLst>
              <a:cxn ang="0">
                <a:pos x="connsiteX0" y="connsiteY0"/>
              </a:cxn>
              <a:cxn ang="0">
                <a:pos x="connsiteX1" y="connsiteY1"/>
              </a:cxn>
              <a:cxn ang="0">
                <a:pos x="connsiteX2" y="connsiteY2"/>
              </a:cxn>
              <a:cxn ang="0">
                <a:pos x="connsiteX3" y="connsiteY3"/>
              </a:cxn>
            </a:cxnLst>
            <a:rect l="l" t="t" r="r" b="b"/>
            <a:pathLst>
              <a:path w="200022" h="787002">
                <a:moveTo>
                  <a:pt x="0" y="0"/>
                </a:moveTo>
                <a:lnTo>
                  <a:pt x="200022" y="0"/>
                </a:lnTo>
                <a:lnTo>
                  <a:pt x="200022" y="787003"/>
                </a:lnTo>
                <a:lnTo>
                  <a:pt x="0" y="787003"/>
                </a:lnTo>
                <a:close/>
              </a:path>
            </a:pathLst>
          </a:custGeom>
          <a:solidFill>
            <a:srgbClr val="3389CA"/>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01" name="Graphic 6">
            <a:extLst>
              <a:ext uri="{FF2B5EF4-FFF2-40B4-BE49-F238E27FC236}">
                <a16:creationId xmlns:a16="http://schemas.microsoft.com/office/drawing/2014/main" id="{44A94AD3-A131-9441-82E4-9C561BFA098B}"/>
              </a:ext>
            </a:extLst>
          </p:cNvPr>
          <p:cNvSpPr/>
          <p:nvPr/>
        </p:nvSpPr>
        <p:spPr>
          <a:xfrm rot="5400000">
            <a:off x="5970256" y="7945278"/>
            <a:ext cx="476911" cy="2701925"/>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54526"/>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1102" name="Text Placeholder 32">
            <a:extLst>
              <a:ext uri="{FF2B5EF4-FFF2-40B4-BE49-F238E27FC236}">
                <a16:creationId xmlns:a16="http://schemas.microsoft.com/office/drawing/2014/main" id="{69DBB5CE-9B20-F44B-9B06-0C67AB1E1193}"/>
              </a:ext>
            </a:extLst>
          </p:cNvPr>
          <p:cNvSpPr>
            <a:spLocks noGrp="1"/>
          </p:cNvSpPr>
          <p:nvPr>
            <p:ph type="body" sz="quarter" idx="42" hasCustomPrompt="1"/>
          </p:nvPr>
        </p:nvSpPr>
        <p:spPr>
          <a:xfrm>
            <a:off x="4460487" y="9084840"/>
            <a:ext cx="2860491" cy="476912"/>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a:spcBef>
                <a:spcPts val="0"/>
              </a:spcBef>
            </a:pPr>
            <a:r>
              <a:rPr lang="en-US" sz="2000" dirty="0" err="1"/>
              <a:t>www.csi-project.eu</a:t>
            </a:r>
            <a:r>
              <a:rPr lang="en-US" sz="2000" dirty="0"/>
              <a:t> </a:t>
            </a:r>
          </a:p>
        </p:txBody>
      </p:sp>
      <p:pic>
        <p:nvPicPr>
          <p:cNvPr id="1446" name="Picture 1445">
            <a:extLst>
              <a:ext uri="{FF2B5EF4-FFF2-40B4-BE49-F238E27FC236}">
                <a16:creationId xmlns:a16="http://schemas.microsoft.com/office/drawing/2014/main" id="{0F2457AE-783E-EC4E-AD25-380F9E121D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4449"/>
          <a:stretch/>
        </p:blipFill>
        <p:spPr bwMode="auto">
          <a:xfrm>
            <a:off x="6136149" y="9981336"/>
            <a:ext cx="1184829" cy="272079"/>
          </a:xfrm>
          <a:prstGeom prst="rect">
            <a:avLst/>
          </a:prstGeom>
          <a:ln>
            <a:noFill/>
          </a:ln>
          <a:extLst>
            <a:ext uri="{53640926-AAD7-44D8-BBD7-CCE9431645EC}">
              <a14:shadowObscured xmlns:a14="http://schemas.microsoft.com/office/drawing/2010/main"/>
            </a:ext>
          </a:extLst>
        </p:spPr>
      </p:pic>
      <p:grpSp>
        <p:nvGrpSpPr>
          <p:cNvPr id="1447" name="Graphic 95">
            <a:extLst>
              <a:ext uri="{FF2B5EF4-FFF2-40B4-BE49-F238E27FC236}">
                <a16:creationId xmlns:a16="http://schemas.microsoft.com/office/drawing/2014/main" id="{BCC9C07E-5BDA-894A-9F51-3A299FE07667}"/>
              </a:ext>
            </a:extLst>
          </p:cNvPr>
          <p:cNvGrpSpPr/>
          <p:nvPr/>
        </p:nvGrpSpPr>
        <p:grpSpPr>
          <a:xfrm>
            <a:off x="889143" y="9948603"/>
            <a:ext cx="1509109" cy="423922"/>
            <a:chOff x="584588" y="9078286"/>
            <a:chExt cx="1509109" cy="423922"/>
          </a:xfrm>
          <a:solidFill>
            <a:srgbClr val="000000"/>
          </a:solidFill>
        </p:grpSpPr>
        <p:sp>
          <p:nvSpPr>
            <p:cNvPr id="1448" name="Freeform 1447">
              <a:extLst>
                <a:ext uri="{FF2B5EF4-FFF2-40B4-BE49-F238E27FC236}">
                  <a16:creationId xmlns:a16="http://schemas.microsoft.com/office/drawing/2014/main" id="{EB5E03D8-30C7-E14C-AD59-B1475EF01B70}"/>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sp>
          <p:nvSpPr>
            <p:cNvPr id="1449" name="Freeform 1448">
              <a:extLst>
                <a:ext uri="{FF2B5EF4-FFF2-40B4-BE49-F238E27FC236}">
                  <a16:creationId xmlns:a16="http://schemas.microsoft.com/office/drawing/2014/main" id="{622F54C9-BCD4-1645-818F-C9645F64C4D0}"/>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grpSp>
      <p:sp>
        <p:nvSpPr>
          <p:cNvPr id="1450" name="Text Placeholder 23">
            <a:extLst>
              <a:ext uri="{FF2B5EF4-FFF2-40B4-BE49-F238E27FC236}">
                <a16:creationId xmlns:a16="http://schemas.microsoft.com/office/drawing/2014/main" id="{1F004F01-AFAA-8F4D-9CEC-94692E6F80C1}"/>
              </a:ext>
            </a:extLst>
          </p:cNvPr>
          <p:cNvSpPr>
            <a:spLocks noGrp="1"/>
          </p:cNvSpPr>
          <p:nvPr>
            <p:ph type="body" sz="quarter" idx="17" hasCustomPrompt="1"/>
          </p:nvPr>
        </p:nvSpPr>
        <p:spPr>
          <a:xfrm>
            <a:off x="933473" y="9987866"/>
            <a:ext cx="1230818"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1451" name="Text Placeholder 23">
            <a:extLst>
              <a:ext uri="{FF2B5EF4-FFF2-40B4-BE49-F238E27FC236}">
                <a16:creationId xmlns:a16="http://schemas.microsoft.com/office/drawing/2014/main" id="{7878631D-194D-8942-AB2C-854D68456F82}"/>
              </a:ext>
            </a:extLst>
          </p:cNvPr>
          <p:cNvSpPr>
            <a:spLocks noGrp="1"/>
          </p:cNvSpPr>
          <p:nvPr>
            <p:ph type="body" sz="quarter" idx="18" hasCustomPrompt="1"/>
          </p:nvPr>
        </p:nvSpPr>
        <p:spPr>
          <a:xfrm>
            <a:off x="2497740" y="9981336"/>
            <a:ext cx="1779692"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1453" name="Text Placeholder 23">
            <a:extLst>
              <a:ext uri="{FF2B5EF4-FFF2-40B4-BE49-F238E27FC236}">
                <a16:creationId xmlns:a16="http://schemas.microsoft.com/office/drawing/2014/main" id="{9D4FE07E-181F-6A48-AB3D-C5BAD0C4DADE}"/>
              </a:ext>
            </a:extLst>
          </p:cNvPr>
          <p:cNvSpPr>
            <a:spLocks noGrp="1"/>
          </p:cNvSpPr>
          <p:nvPr>
            <p:ph type="body" sz="quarter" idx="16" hasCustomPrompt="1"/>
          </p:nvPr>
        </p:nvSpPr>
        <p:spPr>
          <a:xfrm>
            <a:off x="790758" y="7510879"/>
            <a:ext cx="2826962" cy="1224685"/>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cs typeface="Calibri" panose="020F0502020204030204" pitchFamily="34" charset="0"/>
              </a:defRPr>
            </a:lvl1pPr>
          </a:lstStyle>
          <a:p>
            <a:pPr lvl="0"/>
            <a:r>
              <a:rPr lang="en-US" dirty="0"/>
              <a:t>Your guide          to CSIE</a:t>
            </a:r>
          </a:p>
        </p:txBody>
      </p:sp>
      <p:sp>
        <p:nvSpPr>
          <p:cNvPr id="93" name="Freeform 92">
            <a:extLst>
              <a:ext uri="{FF2B5EF4-FFF2-40B4-BE49-F238E27FC236}">
                <a16:creationId xmlns:a16="http://schemas.microsoft.com/office/drawing/2014/main" id="{91786944-6B4C-3441-84B7-2103B053624F}"/>
              </a:ext>
            </a:extLst>
          </p:cNvPr>
          <p:cNvSpPr/>
          <p:nvPr userDrawn="1"/>
        </p:nvSpPr>
        <p:spPr>
          <a:xfrm rot="5400000">
            <a:off x="-1000146" y="7947247"/>
            <a:ext cx="3032760" cy="76349"/>
          </a:xfrm>
          <a:custGeom>
            <a:avLst/>
            <a:gdLst>
              <a:gd name="connsiteX0" fmla="*/ 0 w 296503"/>
              <a:gd name="connsiteY0" fmla="*/ 0 h 7452"/>
              <a:gd name="connsiteX1" fmla="*/ 296503 w 296503"/>
              <a:gd name="connsiteY1" fmla="*/ 0 h 7452"/>
              <a:gd name="connsiteX2" fmla="*/ 296503 w 296503"/>
              <a:gd name="connsiteY2" fmla="*/ 7453 h 7452"/>
              <a:gd name="connsiteX3" fmla="*/ 0 w 296503"/>
              <a:gd name="connsiteY3" fmla="*/ 7453 h 7452"/>
            </a:gdLst>
            <a:ahLst/>
            <a:cxnLst>
              <a:cxn ang="0">
                <a:pos x="connsiteX0" y="connsiteY0"/>
              </a:cxn>
              <a:cxn ang="0">
                <a:pos x="connsiteX1" y="connsiteY1"/>
              </a:cxn>
              <a:cxn ang="0">
                <a:pos x="connsiteX2" y="connsiteY2"/>
              </a:cxn>
              <a:cxn ang="0">
                <a:pos x="connsiteX3" y="connsiteY3"/>
              </a:cxn>
            </a:cxnLst>
            <a:rect l="l" t="t" r="r" b="b"/>
            <a:pathLst>
              <a:path w="296503" h="7452">
                <a:moveTo>
                  <a:pt x="0" y="0"/>
                </a:moveTo>
                <a:lnTo>
                  <a:pt x="296503" y="0"/>
                </a:lnTo>
                <a:lnTo>
                  <a:pt x="296503" y="7453"/>
                </a:lnTo>
                <a:lnTo>
                  <a:pt x="0" y="7453"/>
                </a:lnTo>
                <a:close/>
              </a:path>
            </a:pathLst>
          </a:custGeom>
          <a:solidFill>
            <a:srgbClr val="E54526"/>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5" name="Picture Placeholder 94">
            <a:extLst>
              <a:ext uri="{FF2B5EF4-FFF2-40B4-BE49-F238E27FC236}">
                <a16:creationId xmlns:a16="http://schemas.microsoft.com/office/drawing/2014/main" id="{30C03AF7-4843-CD48-817D-BE5B3BA828AB}"/>
              </a:ext>
            </a:extLst>
          </p:cNvPr>
          <p:cNvSpPr>
            <a:spLocks noGrp="1"/>
          </p:cNvSpPr>
          <p:nvPr>
            <p:ph type="pic" sz="quarter" idx="44"/>
          </p:nvPr>
        </p:nvSpPr>
        <p:spPr>
          <a:xfrm>
            <a:off x="-1" y="0"/>
            <a:ext cx="7562955" cy="6766560"/>
          </a:xfrm>
          <a:custGeom>
            <a:avLst/>
            <a:gdLst>
              <a:gd name="connsiteX0" fmla="*/ 0 w 7562955"/>
              <a:gd name="connsiteY0" fmla="*/ 0 h 6766560"/>
              <a:gd name="connsiteX1" fmla="*/ 5958226 w 7562955"/>
              <a:gd name="connsiteY1" fmla="*/ 0 h 6766560"/>
              <a:gd name="connsiteX2" fmla="*/ 7548330 w 7562955"/>
              <a:gd name="connsiteY2" fmla="*/ 0 h 6766560"/>
              <a:gd name="connsiteX3" fmla="*/ 7562955 w 7562955"/>
              <a:gd name="connsiteY3" fmla="*/ 0 h 6766560"/>
              <a:gd name="connsiteX4" fmla="*/ 7562955 w 7562955"/>
              <a:gd name="connsiteY4" fmla="*/ 6766560 h 6766560"/>
              <a:gd name="connsiteX5" fmla="*/ 7548330 w 7562955"/>
              <a:gd name="connsiteY5" fmla="*/ 6766560 h 6766560"/>
              <a:gd name="connsiteX6" fmla="*/ 6076090 w 7562955"/>
              <a:gd name="connsiteY6" fmla="*/ 6766560 h 6766560"/>
              <a:gd name="connsiteX7" fmla="*/ 6059857 w 7562955"/>
              <a:gd name="connsiteY7" fmla="*/ 6766560 h 6766560"/>
              <a:gd name="connsiteX8" fmla="*/ 5958226 w 7562955"/>
              <a:gd name="connsiteY8" fmla="*/ 6766560 h 6766560"/>
              <a:gd name="connsiteX9" fmla="*/ 554410 w 7562955"/>
              <a:gd name="connsiteY9" fmla="*/ 6766560 h 6766560"/>
              <a:gd name="connsiteX10" fmla="*/ 554410 w 7562955"/>
              <a:gd name="connsiteY10" fmla="*/ 6469042 h 6766560"/>
              <a:gd name="connsiteX11" fmla="*/ 478050 w 7562955"/>
              <a:gd name="connsiteY11" fmla="*/ 6469042 h 6766560"/>
              <a:gd name="connsiteX12" fmla="*/ 478050 w 7562955"/>
              <a:gd name="connsiteY12" fmla="*/ 6766560 h 6766560"/>
              <a:gd name="connsiteX13" fmla="*/ 0 w 7562955"/>
              <a:gd name="connsiteY13" fmla="*/ 6766560 h 676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62955" h="6766560">
                <a:moveTo>
                  <a:pt x="0" y="0"/>
                </a:moveTo>
                <a:lnTo>
                  <a:pt x="5958226" y="0"/>
                </a:lnTo>
                <a:lnTo>
                  <a:pt x="7548330" y="0"/>
                </a:lnTo>
                <a:lnTo>
                  <a:pt x="7562955" y="0"/>
                </a:lnTo>
                <a:lnTo>
                  <a:pt x="7562955" y="6766560"/>
                </a:lnTo>
                <a:lnTo>
                  <a:pt x="7548330" y="6766560"/>
                </a:lnTo>
                <a:lnTo>
                  <a:pt x="6076090" y="6766560"/>
                </a:lnTo>
                <a:lnTo>
                  <a:pt x="6059857" y="6766560"/>
                </a:lnTo>
                <a:lnTo>
                  <a:pt x="5958226" y="6766560"/>
                </a:lnTo>
                <a:lnTo>
                  <a:pt x="554410" y="6766560"/>
                </a:lnTo>
                <a:lnTo>
                  <a:pt x="554410" y="6469042"/>
                </a:lnTo>
                <a:lnTo>
                  <a:pt x="478050" y="6469042"/>
                </a:lnTo>
                <a:lnTo>
                  <a:pt x="478050" y="6766560"/>
                </a:lnTo>
                <a:lnTo>
                  <a:pt x="0" y="6766560"/>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795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ext/Photo Slide 1">
    <p:spTree>
      <p:nvGrpSpPr>
        <p:cNvPr id="1" name=""/>
        <p:cNvGrpSpPr/>
        <p:nvPr/>
      </p:nvGrpSpPr>
      <p:grpSpPr>
        <a:xfrm>
          <a:off x="0" y="0"/>
          <a:ext cx="0" cy="0"/>
          <a:chOff x="0" y="0"/>
          <a:chExt cx="0" cy="0"/>
        </a:xfrm>
      </p:grpSpPr>
      <p:sp>
        <p:nvSpPr>
          <p:cNvPr id="121" name="Slide Number Placeholder 5">
            <a:extLst>
              <a:ext uri="{FF2B5EF4-FFF2-40B4-BE49-F238E27FC236}">
                <a16:creationId xmlns:a16="http://schemas.microsoft.com/office/drawing/2014/main" id="{68444650-64E3-8047-91B6-7E87A2519E5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7" name="Picture Placeholder 34">
            <a:extLst>
              <a:ext uri="{FF2B5EF4-FFF2-40B4-BE49-F238E27FC236}">
                <a16:creationId xmlns:a16="http://schemas.microsoft.com/office/drawing/2014/main" id="{B7523F5C-6EC9-EE4A-AA8F-3A29B88DEBAC}"/>
              </a:ext>
            </a:extLst>
          </p:cNvPr>
          <p:cNvSpPr>
            <a:spLocks noGrp="1"/>
          </p:cNvSpPr>
          <p:nvPr>
            <p:ph type="pic" sz="quarter" idx="41"/>
          </p:nvPr>
        </p:nvSpPr>
        <p:spPr>
          <a:xfrm>
            <a:off x="1" y="-11582"/>
            <a:ext cx="7559675" cy="3351941"/>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dirty="0"/>
              <a:t>C</a:t>
            </a:r>
          </a:p>
        </p:txBody>
      </p:sp>
    </p:spTree>
    <p:extLst>
      <p:ext uri="{BB962C8B-B14F-4D97-AF65-F5344CB8AC3E}">
        <p14:creationId xmlns:p14="http://schemas.microsoft.com/office/powerpoint/2010/main" val="4211845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Photo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704790-D2C2-C947-84A0-FCC9AF199248}"/>
              </a:ext>
            </a:extLst>
          </p:cNvPr>
          <p:cNvSpPr/>
          <p:nvPr userDrawn="1"/>
        </p:nvSpPr>
        <p:spPr>
          <a:xfrm>
            <a:off x="6805246" y="5345906"/>
            <a:ext cx="754429" cy="4765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97" name="Rectangle 296">
            <a:extLst>
              <a:ext uri="{FF2B5EF4-FFF2-40B4-BE49-F238E27FC236}">
                <a16:creationId xmlns:a16="http://schemas.microsoft.com/office/drawing/2014/main" id="{2B26CA4D-2206-644B-BD65-754E83CF460F}"/>
              </a:ext>
            </a:extLst>
          </p:cNvPr>
          <p:cNvSpPr/>
          <p:nvPr userDrawn="1"/>
        </p:nvSpPr>
        <p:spPr>
          <a:xfrm flipV="1">
            <a:off x="740928" y="4769130"/>
            <a:ext cx="6832572" cy="3446402"/>
          </a:xfrm>
          <a:prstGeom prst="rect">
            <a:avLst/>
          </a:prstGeom>
          <a:solidFill>
            <a:srgbClr val="3389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1081382" y="5237429"/>
            <a:ext cx="6143488" cy="2978103"/>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1" name="Slide Number Placeholder 5">
            <a:extLst>
              <a:ext uri="{FF2B5EF4-FFF2-40B4-BE49-F238E27FC236}">
                <a16:creationId xmlns:a16="http://schemas.microsoft.com/office/drawing/2014/main" id="{68444650-64E3-8047-91B6-7E87A2519E5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7" name="Picture Placeholder 34">
            <a:extLst>
              <a:ext uri="{FF2B5EF4-FFF2-40B4-BE49-F238E27FC236}">
                <a16:creationId xmlns:a16="http://schemas.microsoft.com/office/drawing/2014/main" id="{B7523F5C-6EC9-EE4A-AA8F-3A29B88DEBAC}"/>
              </a:ext>
            </a:extLst>
          </p:cNvPr>
          <p:cNvSpPr>
            <a:spLocks noGrp="1"/>
          </p:cNvSpPr>
          <p:nvPr>
            <p:ph type="pic" sz="quarter" idx="41"/>
          </p:nvPr>
        </p:nvSpPr>
        <p:spPr>
          <a:xfrm>
            <a:off x="1" y="-11582"/>
            <a:ext cx="7559675" cy="4265529"/>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dirty="0"/>
              <a:t>C</a:t>
            </a:r>
          </a:p>
        </p:txBody>
      </p:sp>
    </p:spTree>
    <p:extLst>
      <p:ext uri="{BB962C8B-B14F-4D97-AF65-F5344CB8AC3E}">
        <p14:creationId xmlns:p14="http://schemas.microsoft.com/office/powerpoint/2010/main" val="1341798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ext/Photo Slide 1">
    <p:spTree>
      <p:nvGrpSpPr>
        <p:cNvPr id="1" name=""/>
        <p:cNvGrpSpPr/>
        <p:nvPr/>
      </p:nvGrpSpPr>
      <p:grpSpPr>
        <a:xfrm>
          <a:off x="0" y="0"/>
          <a:ext cx="0" cy="0"/>
          <a:chOff x="0" y="0"/>
          <a:chExt cx="0" cy="0"/>
        </a:xfrm>
      </p:grpSpPr>
      <p:sp>
        <p:nvSpPr>
          <p:cNvPr id="121" name="Slide Number Placeholder 5">
            <a:extLst>
              <a:ext uri="{FF2B5EF4-FFF2-40B4-BE49-F238E27FC236}">
                <a16:creationId xmlns:a16="http://schemas.microsoft.com/office/drawing/2014/main" id="{68444650-64E3-8047-91B6-7E87A2519E5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331861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Photo Slide 2">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dirty="0"/>
              <a:t>C</a:t>
            </a:r>
          </a:p>
        </p:txBody>
      </p:sp>
      <p:sp>
        <p:nvSpPr>
          <p:cNvPr id="8" name="Rectangle 7">
            <a:extLst>
              <a:ext uri="{FF2B5EF4-FFF2-40B4-BE49-F238E27FC236}">
                <a16:creationId xmlns:a16="http://schemas.microsoft.com/office/drawing/2014/main" id="{95A0F11A-4C72-C94D-AB63-B75B1C74565F}"/>
              </a:ext>
            </a:extLst>
          </p:cNvPr>
          <p:cNvSpPr/>
          <p:nvPr userDrawn="1"/>
        </p:nvSpPr>
        <p:spPr>
          <a:xfrm flipV="1">
            <a:off x="470487" y="2711984"/>
            <a:ext cx="3162155" cy="2337094"/>
          </a:xfrm>
          <a:prstGeom prst="rect">
            <a:avLst/>
          </a:prstGeom>
          <a:solidFill>
            <a:srgbClr val="3389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9" y="3385180"/>
            <a:ext cx="2895713" cy="1966382"/>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577182" y="5345906"/>
            <a:ext cx="3019010" cy="4414479"/>
          </a:xfrm>
          <a:prstGeom prst="rect">
            <a:avLst/>
          </a:prstGeom>
        </p:spPr>
        <p:txBody>
          <a:bodyPr numCol="1" spcCol="288000" anchor="t">
            <a:noAutofit/>
          </a:bodyPr>
          <a:lstStyle>
            <a:lvl1pPr marL="0" indent="0" algn="just">
              <a:lnSpc>
                <a:spcPct val="100000"/>
              </a:lnSpc>
              <a:spcBef>
                <a:spcPts val="0"/>
              </a:spcBef>
              <a:buNone/>
              <a:defRPr sz="1100" b="0" i="0">
                <a:solidFill>
                  <a:srgbClr val="58595B"/>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38" name="Text Placeholder 32">
            <a:extLst>
              <a:ext uri="{FF2B5EF4-FFF2-40B4-BE49-F238E27FC236}">
                <a16:creationId xmlns:a16="http://schemas.microsoft.com/office/drawing/2014/main" id="{1CCE83F2-E8EC-754B-B93C-2CC0039DAB84}"/>
              </a:ext>
            </a:extLst>
          </p:cNvPr>
          <p:cNvSpPr>
            <a:spLocks noGrp="1"/>
          </p:cNvSpPr>
          <p:nvPr userDrawn="1">
            <p:ph type="body" sz="quarter" idx="43" hasCustomPrompt="1"/>
          </p:nvPr>
        </p:nvSpPr>
        <p:spPr>
          <a:xfrm>
            <a:off x="3927033" y="3276998"/>
            <a:ext cx="3019010" cy="6483387"/>
          </a:xfrm>
          <a:prstGeom prst="rect">
            <a:avLst/>
          </a:prstGeom>
        </p:spPr>
        <p:txBody>
          <a:bodyPr numCol="1" spcCol="288000" anchor="t">
            <a:noAutofit/>
          </a:bodyPr>
          <a:lstStyle>
            <a:lvl1pPr marL="0" indent="0" algn="just">
              <a:lnSpc>
                <a:spcPct val="100000"/>
              </a:lnSpc>
              <a:spcBef>
                <a:spcPts val="0"/>
              </a:spcBef>
              <a:buNone/>
              <a:defRPr sz="1100" b="0" i="0">
                <a:solidFill>
                  <a:srgbClr val="58595B"/>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62" name="Rectangle 61">
            <a:extLst>
              <a:ext uri="{FF2B5EF4-FFF2-40B4-BE49-F238E27FC236}">
                <a16:creationId xmlns:a16="http://schemas.microsoft.com/office/drawing/2014/main" id="{FDE16685-169B-4A4B-AFA9-80E34A74037C}"/>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0" name="Slide Number Placeholder 5">
            <a:extLst>
              <a:ext uri="{FF2B5EF4-FFF2-40B4-BE49-F238E27FC236}">
                <a16:creationId xmlns:a16="http://schemas.microsoft.com/office/drawing/2014/main" id="{64480DB6-8A5E-D84A-9E12-209BC6C761B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145896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Photo Slide 3">
    <p:spTree>
      <p:nvGrpSpPr>
        <p:cNvPr id="1" name=""/>
        <p:cNvGrpSpPr/>
        <p:nvPr/>
      </p:nvGrpSpPr>
      <p:grpSpPr>
        <a:xfrm>
          <a:off x="0" y="0"/>
          <a:ext cx="0" cy="0"/>
          <a:chOff x="0" y="0"/>
          <a:chExt cx="0" cy="0"/>
        </a:xfrm>
      </p:grpSpPr>
      <p:sp>
        <p:nvSpPr>
          <p:cNvPr id="369" name="Rectangle 368">
            <a:extLst>
              <a:ext uri="{FF2B5EF4-FFF2-40B4-BE49-F238E27FC236}">
                <a16:creationId xmlns:a16="http://schemas.microsoft.com/office/drawing/2014/main" id="{5C094913-F9C1-3546-A0D0-E1F25AE5CB6D}"/>
              </a:ext>
            </a:extLst>
          </p:cNvPr>
          <p:cNvSpPr/>
          <p:nvPr userDrawn="1"/>
        </p:nvSpPr>
        <p:spPr>
          <a:xfrm flipV="1">
            <a:off x="511317" y="-1"/>
            <a:ext cx="3194309" cy="10099690"/>
          </a:xfrm>
          <a:prstGeom prst="rect">
            <a:avLst/>
          </a:prstGeom>
          <a:solidFill>
            <a:srgbClr val="3389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715877" y="592124"/>
            <a:ext cx="2864232" cy="879667"/>
          </a:xfrm>
          <a:prstGeom prst="rect">
            <a:avLst/>
          </a:prstGeom>
        </p:spPr>
        <p:txBody>
          <a:bodyPr>
            <a:noAutofit/>
          </a:bodyPr>
          <a:lstStyle>
            <a:lvl1pPr marL="0" indent="0" algn="l">
              <a:spcBef>
                <a:spcPts val="0"/>
              </a:spcBef>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715878" y="1837873"/>
            <a:ext cx="2693750" cy="7339955"/>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52" name="Rectangle 51">
            <a:extLst>
              <a:ext uri="{FF2B5EF4-FFF2-40B4-BE49-F238E27FC236}">
                <a16:creationId xmlns:a16="http://schemas.microsoft.com/office/drawing/2014/main" id="{28002195-2134-DE4D-B642-FC7FB1B1EB5B}"/>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1" name="Slide Number Placeholder 5">
            <a:extLst>
              <a:ext uri="{FF2B5EF4-FFF2-40B4-BE49-F238E27FC236}">
                <a16:creationId xmlns:a16="http://schemas.microsoft.com/office/drawing/2014/main" id="{774B19B3-2E36-E543-9B27-E54A664E7AF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7" name="Picture Placeholder 34">
            <a:extLst>
              <a:ext uri="{FF2B5EF4-FFF2-40B4-BE49-F238E27FC236}">
                <a16:creationId xmlns:a16="http://schemas.microsoft.com/office/drawing/2014/main" id="{C29A8B9A-B98F-D048-9825-75CFFD239FDF}"/>
              </a:ext>
            </a:extLst>
          </p:cNvPr>
          <p:cNvSpPr>
            <a:spLocks noGrp="1"/>
          </p:cNvSpPr>
          <p:nvPr>
            <p:ph type="pic" sz="quarter" idx="41"/>
          </p:nvPr>
        </p:nvSpPr>
        <p:spPr>
          <a:xfrm>
            <a:off x="3705626" y="705162"/>
            <a:ext cx="3854049" cy="6311864"/>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solidFill>
                  <a:schemeClr val="bg1">
                    <a:lumMod val="85000"/>
                  </a:schemeClr>
                </a:solidFill>
                <a:latin typeface="Calibri" panose="020F0502020204030204" pitchFamily="34" charset="0"/>
                <a:cs typeface="Calibri" panose="020F0502020204030204" pitchFamily="34" charset="0"/>
              </a:defRPr>
            </a:lvl1pPr>
          </a:lstStyle>
          <a:p>
            <a:r>
              <a:rPr lang="en-US" dirty="0"/>
              <a:t>C</a:t>
            </a:r>
          </a:p>
        </p:txBody>
      </p:sp>
    </p:spTree>
    <p:extLst>
      <p:ext uri="{BB962C8B-B14F-4D97-AF65-F5344CB8AC3E}">
        <p14:creationId xmlns:p14="http://schemas.microsoft.com/office/powerpoint/2010/main" val="3322217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Photo Slide 3">
    <p:spTree>
      <p:nvGrpSpPr>
        <p:cNvPr id="1" name=""/>
        <p:cNvGrpSpPr/>
        <p:nvPr/>
      </p:nvGrpSpPr>
      <p:grpSpPr>
        <a:xfrm>
          <a:off x="0" y="0"/>
          <a:ext cx="0" cy="0"/>
          <a:chOff x="0" y="0"/>
          <a:chExt cx="0" cy="0"/>
        </a:xfrm>
      </p:grpSpPr>
      <p:sp>
        <p:nvSpPr>
          <p:cNvPr id="369" name="Rectangle 368">
            <a:extLst>
              <a:ext uri="{FF2B5EF4-FFF2-40B4-BE49-F238E27FC236}">
                <a16:creationId xmlns:a16="http://schemas.microsoft.com/office/drawing/2014/main" id="{5C094913-F9C1-3546-A0D0-E1F25AE5CB6D}"/>
              </a:ext>
            </a:extLst>
          </p:cNvPr>
          <p:cNvSpPr/>
          <p:nvPr userDrawn="1"/>
        </p:nvSpPr>
        <p:spPr>
          <a:xfrm flipV="1">
            <a:off x="511317" y="-1"/>
            <a:ext cx="3194309" cy="9274630"/>
          </a:xfrm>
          <a:prstGeom prst="rect">
            <a:avLst/>
          </a:prstGeom>
          <a:solidFill>
            <a:srgbClr val="3389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715877" y="592124"/>
            <a:ext cx="2864232" cy="879667"/>
          </a:xfrm>
          <a:prstGeom prst="rect">
            <a:avLst/>
          </a:prstGeom>
        </p:spPr>
        <p:txBody>
          <a:bodyPr>
            <a:noAutofit/>
          </a:bodyPr>
          <a:lstStyle>
            <a:lvl1pPr marL="0" indent="0" algn="l">
              <a:spcBef>
                <a:spcPts val="0"/>
              </a:spcBef>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715878" y="1837873"/>
            <a:ext cx="2693750" cy="7339955"/>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52" name="Rectangle 51">
            <a:extLst>
              <a:ext uri="{FF2B5EF4-FFF2-40B4-BE49-F238E27FC236}">
                <a16:creationId xmlns:a16="http://schemas.microsoft.com/office/drawing/2014/main" id="{28002195-2134-DE4D-B642-FC7FB1B1EB5B}"/>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1" name="Slide Number Placeholder 5">
            <a:extLst>
              <a:ext uri="{FF2B5EF4-FFF2-40B4-BE49-F238E27FC236}">
                <a16:creationId xmlns:a16="http://schemas.microsoft.com/office/drawing/2014/main" id="{774B19B3-2E36-E543-9B27-E54A664E7AF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7" name="Picture Placeholder 34">
            <a:extLst>
              <a:ext uri="{FF2B5EF4-FFF2-40B4-BE49-F238E27FC236}">
                <a16:creationId xmlns:a16="http://schemas.microsoft.com/office/drawing/2014/main" id="{C29A8B9A-B98F-D048-9825-75CFFD239FDF}"/>
              </a:ext>
            </a:extLst>
          </p:cNvPr>
          <p:cNvSpPr>
            <a:spLocks noGrp="1"/>
          </p:cNvSpPr>
          <p:nvPr>
            <p:ph type="pic" sz="quarter" idx="41"/>
          </p:nvPr>
        </p:nvSpPr>
        <p:spPr>
          <a:xfrm>
            <a:off x="3705626" y="705162"/>
            <a:ext cx="3854049" cy="6311864"/>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solidFill>
                  <a:schemeClr val="bg1">
                    <a:lumMod val="85000"/>
                  </a:schemeClr>
                </a:solidFill>
                <a:latin typeface="Calibri" panose="020F0502020204030204" pitchFamily="34" charset="0"/>
                <a:cs typeface="Calibri" panose="020F0502020204030204" pitchFamily="34" charset="0"/>
              </a:defRPr>
            </a:lvl1pPr>
          </a:lstStyle>
          <a:p>
            <a:r>
              <a:rPr lang="en-US" dirty="0"/>
              <a:t>C</a:t>
            </a:r>
          </a:p>
        </p:txBody>
      </p:sp>
    </p:spTree>
    <p:extLst>
      <p:ext uri="{BB962C8B-B14F-4D97-AF65-F5344CB8AC3E}">
        <p14:creationId xmlns:p14="http://schemas.microsoft.com/office/powerpoint/2010/main" val="3598010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Photo Slide 3">
    <p:spTree>
      <p:nvGrpSpPr>
        <p:cNvPr id="1" name=""/>
        <p:cNvGrpSpPr/>
        <p:nvPr/>
      </p:nvGrpSpPr>
      <p:grpSpPr>
        <a:xfrm>
          <a:off x="0" y="0"/>
          <a:ext cx="0" cy="0"/>
          <a:chOff x="0" y="0"/>
          <a:chExt cx="0" cy="0"/>
        </a:xfrm>
      </p:grpSpPr>
      <p:sp>
        <p:nvSpPr>
          <p:cNvPr id="369" name="Rectangle 368">
            <a:extLst>
              <a:ext uri="{FF2B5EF4-FFF2-40B4-BE49-F238E27FC236}">
                <a16:creationId xmlns:a16="http://schemas.microsoft.com/office/drawing/2014/main" id="{5C094913-F9C1-3546-A0D0-E1F25AE5CB6D}"/>
              </a:ext>
            </a:extLst>
          </p:cNvPr>
          <p:cNvSpPr/>
          <p:nvPr userDrawn="1"/>
        </p:nvSpPr>
        <p:spPr>
          <a:xfrm flipV="1">
            <a:off x="511317" y="-1"/>
            <a:ext cx="3194309" cy="3692770"/>
          </a:xfrm>
          <a:prstGeom prst="rect">
            <a:avLst/>
          </a:prstGeom>
          <a:solidFill>
            <a:srgbClr val="3389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715878" y="705162"/>
            <a:ext cx="2693750" cy="2694530"/>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52" name="Rectangle 51">
            <a:extLst>
              <a:ext uri="{FF2B5EF4-FFF2-40B4-BE49-F238E27FC236}">
                <a16:creationId xmlns:a16="http://schemas.microsoft.com/office/drawing/2014/main" id="{28002195-2134-DE4D-B642-FC7FB1B1EB5B}"/>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1" name="Slide Number Placeholder 5">
            <a:extLst>
              <a:ext uri="{FF2B5EF4-FFF2-40B4-BE49-F238E27FC236}">
                <a16:creationId xmlns:a16="http://schemas.microsoft.com/office/drawing/2014/main" id="{774B19B3-2E36-E543-9B27-E54A664E7AF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7" name="Picture Placeholder 34">
            <a:extLst>
              <a:ext uri="{FF2B5EF4-FFF2-40B4-BE49-F238E27FC236}">
                <a16:creationId xmlns:a16="http://schemas.microsoft.com/office/drawing/2014/main" id="{C29A8B9A-B98F-D048-9825-75CFFD239FDF}"/>
              </a:ext>
            </a:extLst>
          </p:cNvPr>
          <p:cNvSpPr>
            <a:spLocks noGrp="1"/>
          </p:cNvSpPr>
          <p:nvPr>
            <p:ph type="pic" sz="quarter" idx="41"/>
          </p:nvPr>
        </p:nvSpPr>
        <p:spPr>
          <a:xfrm>
            <a:off x="3705626" y="705162"/>
            <a:ext cx="3854049" cy="396843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solidFill>
                  <a:schemeClr val="bg1">
                    <a:lumMod val="85000"/>
                  </a:schemeClr>
                </a:solidFill>
                <a:latin typeface="Calibri" panose="020F0502020204030204" pitchFamily="34" charset="0"/>
                <a:cs typeface="Calibri" panose="020F0502020204030204" pitchFamily="34" charset="0"/>
              </a:defRPr>
            </a:lvl1pPr>
          </a:lstStyle>
          <a:p>
            <a:r>
              <a:rPr lang="en-US" dirty="0"/>
              <a:t>C</a:t>
            </a:r>
          </a:p>
        </p:txBody>
      </p:sp>
    </p:spTree>
    <p:extLst>
      <p:ext uri="{BB962C8B-B14F-4D97-AF65-F5344CB8AC3E}">
        <p14:creationId xmlns:p14="http://schemas.microsoft.com/office/powerpoint/2010/main" val="1262174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221E52-4ABB-5243-858B-F6B8CF1B5E34}"/>
              </a:ext>
            </a:extLst>
          </p:cNvPr>
          <p:cNvSpPr/>
          <p:nvPr userDrawn="1"/>
        </p:nvSpPr>
        <p:spPr>
          <a:xfrm flipV="1">
            <a:off x="-1" y="-43151"/>
            <a:ext cx="7559675" cy="2946483"/>
          </a:xfrm>
          <a:prstGeom prst="rect">
            <a:avLst/>
          </a:prstGeom>
          <a:solidFill>
            <a:srgbClr val="3389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5" name="Text Placeholder 23">
            <a:extLst>
              <a:ext uri="{FF2B5EF4-FFF2-40B4-BE49-F238E27FC236}">
                <a16:creationId xmlns:a16="http://schemas.microsoft.com/office/drawing/2014/main" id="{340BEDA7-1D61-1142-9E8F-1245ECF20B50}"/>
              </a:ext>
            </a:extLst>
          </p:cNvPr>
          <p:cNvSpPr>
            <a:spLocks noGrp="1"/>
          </p:cNvSpPr>
          <p:nvPr>
            <p:ph type="body" sz="quarter" idx="14" hasCustomPrompt="1"/>
          </p:nvPr>
        </p:nvSpPr>
        <p:spPr>
          <a:xfrm>
            <a:off x="6086559" y="1320317"/>
            <a:ext cx="785328" cy="1056987"/>
          </a:xfrm>
          <a:prstGeom prst="rect">
            <a:avLst/>
          </a:prstGeom>
        </p:spPr>
        <p:txBody>
          <a:bodyPr anchor="t">
            <a:normAutofit/>
          </a:bodyPr>
          <a:lstStyle>
            <a:lvl1pPr marL="0" indent="0" algn="r">
              <a:buNone/>
              <a:defRPr sz="9600" b="1" i="0" baseline="0">
                <a:solidFill>
                  <a:srgbClr val="E54526"/>
                </a:solidFill>
                <a:latin typeface="Times New Roman" charset="0"/>
                <a:ea typeface="Times New Roman" charset="0"/>
                <a:cs typeface="Times New Roman" charset="0"/>
              </a:defRPr>
            </a:lvl1pPr>
          </a:lstStyle>
          <a:p>
            <a:pPr lvl="0"/>
            <a:r>
              <a:rPr lang="en-US" dirty="0"/>
              <a:t>”</a:t>
            </a:r>
          </a:p>
        </p:txBody>
      </p:sp>
      <p:sp>
        <p:nvSpPr>
          <p:cNvPr id="37" name="Text Placeholder 23">
            <a:extLst>
              <a:ext uri="{FF2B5EF4-FFF2-40B4-BE49-F238E27FC236}">
                <a16:creationId xmlns:a16="http://schemas.microsoft.com/office/drawing/2014/main" id="{29A06F91-3390-D94A-A77E-AD4E74125CDD}"/>
              </a:ext>
            </a:extLst>
          </p:cNvPr>
          <p:cNvSpPr>
            <a:spLocks noGrp="1"/>
          </p:cNvSpPr>
          <p:nvPr>
            <p:ph type="body" sz="quarter" idx="15" hasCustomPrompt="1"/>
          </p:nvPr>
        </p:nvSpPr>
        <p:spPr>
          <a:xfrm>
            <a:off x="653261" y="195020"/>
            <a:ext cx="2003444" cy="936605"/>
          </a:xfrm>
          <a:prstGeom prst="rect">
            <a:avLst/>
          </a:prstGeom>
        </p:spPr>
        <p:txBody>
          <a:bodyPr anchor="t">
            <a:normAutofit/>
          </a:bodyPr>
          <a:lstStyle>
            <a:lvl1pPr marL="0" indent="0" algn="l">
              <a:buNone/>
              <a:defRPr sz="9600" b="1" i="0" baseline="0">
                <a:solidFill>
                  <a:srgbClr val="E54526"/>
                </a:solidFill>
                <a:latin typeface="Times New Roman" charset="0"/>
                <a:ea typeface="Times New Roman" charset="0"/>
                <a:cs typeface="Times New Roman" charset="0"/>
              </a:defRPr>
            </a:lvl1pPr>
          </a:lstStyle>
          <a:p>
            <a:pPr lvl="0"/>
            <a:r>
              <a:rPr lang="en-US" dirty="0"/>
              <a:t>“</a:t>
            </a: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6" y="3373220"/>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58595B"/>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Colum)</a:t>
            </a:r>
            <a:endParaRPr lang="en-US" dirty="0"/>
          </a:p>
        </p:txBody>
      </p:sp>
      <p:sp>
        <p:nvSpPr>
          <p:cNvPr id="60" name="Rectangle 59">
            <a:extLst>
              <a:ext uri="{FF2B5EF4-FFF2-40B4-BE49-F238E27FC236}">
                <a16:creationId xmlns:a16="http://schemas.microsoft.com/office/drawing/2014/main" id="{A3920EEC-F64E-D74B-8DBC-98E8D94D73FE}"/>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id="{574CE729-A95E-1844-B923-CC2E2C2EBED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9" name="Text Placeholder 23">
            <a:extLst>
              <a:ext uri="{FF2B5EF4-FFF2-40B4-BE49-F238E27FC236}">
                <a16:creationId xmlns:a16="http://schemas.microsoft.com/office/drawing/2014/main" id="{ADFF4F26-350D-1144-B691-071E1AD88476}"/>
              </a:ext>
            </a:extLst>
          </p:cNvPr>
          <p:cNvSpPr>
            <a:spLocks noGrp="1"/>
          </p:cNvSpPr>
          <p:nvPr>
            <p:ph type="body" sz="quarter" idx="13" hasCustomPrompt="1"/>
          </p:nvPr>
        </p:nvSpPr>
        <p:spPr>
          <a:xfrm>
            <a:off x="662171" y="568689"/>
            <a:ext cx="6187616" cy="1876681"/>
          </a:xfrm>
          <a:prstGeom prst="rect">
            <a:avLst/>
          </a:prstGeom>
        </p:spPr>
        <p:txBody>
          <a:bodyPr anchor="ctr">
            <a:normAutofit/>
          </a:bodyPr>
          <a:lstStyle>
            <a:lvl1pPr marL="0" indent="0" algn="ctr">
              <a:buNone/>
              <a:defRPr sz="1801"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Tree>
    <p:extLst>
      <p:ext uri="{BB962C8B-B14F-4D97-AF65-F5344CB8AC3E}">
        <p14:creationId xmlns:p14="http://schemas.microsoft.com/office/powerpoint/2010/main" val="2859342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4F5B6F1-1F70-8542-A18D-9BC642672EA0}"/>
              </a:ext>
            </a:extLst>
          </p:cNvPr>
          <p:cNvSpPr/>
          <p:nvPr userDrawn="1"/>
        </p:nvSpPr>
        <p:spPr>
          <a:xfrm flipV="1">
            <a:off x="-1" y="323003"/>
            <a:ext cx="7559675" cy="5748356"/>
          </a:xfrm>
          <a:prstGeom prst="rect">
            <a:avLst/>
          </a:prstGeom>
          <a:solidFill>
            <a:srgbClr val="3389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2202126"/>
            <a:ext cx="6526988" cy="3576375"/>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1" i="0">
                <a:solidFill>
                  <a:srgbClr val="E5452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8" y="6718314"/>
            <a:ext cx="3563248" cy="1992304"/>
          </a:xfrm>
          <a:prstGeom prst="rect">
            <a:avLst/>
          </a:prstGeom>
        </p:spPr>
        <p:txBody>
          <a:bodyPr>
            <a:noAutofit/>
          </a:bodyPr>
          <a:lstStyle>
            <a:lvl1pPr marL="0" indent="0" algn="l">
              <a:buNone/>
              <a:defRPr sz="1601" b="0" i="0">
                <a:solidFill>
                  <a:srgbClr val="5859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0" name="Slide Number Placeholder 5">
            <a:extLst>
              <a:ext uri="{FF2B5EF4-FFF2-40B4-BE49-F238E27FC236}">
                <a16:creationId xmlns:a16="http://schemas.microsoft.com/office/drawing/2014/main" id="{B1576E16-CE46-5E4A-8CBB-716C41D40B1C}"/>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43499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1864992"/>
            <a:ext cx="6526988" cy="7937913"/>
          </a:xfrm>
          <a:prstGeom prst="rect">
            <a:avLst/>
          </a:prstGeom>
        </p:spPr>
        <p:txBody>
          <a:bodyPr numCol="2" spcCol="288000" anchor="t">
            <a:noAutofit/>
          </a:bodyPr>
          <a:lstStyle>
            <a:lvl1pPr marL="0" indent="0" algn="just">
              <a:lnSpc>
                <a:spcPct val="100000"/>
              </a:lnSpc>
              <a:spcBef>
                <a:spcPts val="0"/>
              </a:spcBef>
              <a:buNone/>
              <a:defRPr sz="1100" b="0" i="0">
                <a:solidFill>
                  <a:srgbClr val="58595B"/>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E5452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6" name="Rectangle 15">
            <a:extLst>
              <a:ext uri="{FF2B5EF4-FFF2-40B4-BE49-F238E27FC236}">
                <a16:creationId xmlns:a16="http://schemas.microsoft.com/office/drawing/2014/main" id="{C834E657-C18E-F14C-BBC7-38B5168C629A}"/>
              </a:ext>
            </a:extLst>
          </p:cNvPr>
          <p:cNvSpPr/>
          <p:nvPr userDrawn="1"/>
        </p:nvSpPr>
        <p:spPr>
          <a:xfrm>
            <a:off x="7559675" y="-255493"/>
            <a:ext cx="1861469" cy="1138665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666035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 Page">
    <p:spTree>
      <p:nvGrpSpPr>
        <p:cNvPr id="1" name=""/>
        <p:cNvGrpSpPr/>
        <p:nvPr/>
      </p:nvGrpSpPr>
      <p:grpSpPr>
        <a:xfrm>
          <a:off x="0" y="0"/>
          <a:ext cx="0" cy="0"/>
          <a:chOff x="0" y="0"/>
          <a:chExt cx="0" cy="0"/>
        </a:xfrm>
      </p:grpSpPr>
      <p:sp>
        <p:nvSpPr>
          <p:cNvPr id="39" name="Freeform 38">
            <a:extLst>
              <a:ext uri="{FF2B5EF4-FFF2-40B4-BE49-F238E27FC236}">
                <a16:creationId xmlns:a16="http://schemas.microsoft.com/office/drawing/2014/main" id="{F78A9E5B-3891-9A4C-ABDB-2A528A7428C4}"/>
              </a:ext>
            </a:extLst>
          </p:cNvPr>
          <p:cNvSpPr/>
          <p:nvPr userDrawn="1"/>
        </p:nvSpPr>
        <p:spPr>
          <a:xfrm rot="16200000">
            <a:off x="2891121" y="-2910940"/>
            <a:ext cx="1761513" cy="7575590"/>
          </a:xfrm>
          <a:custGeom>
            <a:avLst/>
            <a:gdLst>
              <a:gd name="connsiteX0" fmla="*/ 0 w 200022"/>
              <a:gd name="connsiteY0" fmla="*/ 0 h 787002"/>
              <a:gd name="connsiteX1" fmla="*/ 200022 w 200022"/>
              <a:gd name="connsiteY1" fmla="*/ 0 h 787002"/>
              <a:gd name="connsiteX2" fmla="*/ 200022 w 200022"/>
              <a:gd name="connsiteY2" fmla="*/ 787003 h 787002"/>
              <a:gd name="connsiteX3" fmla="*/ 0 w 200022"/>
              <a:gd name="connsiteY3" fmla="*/ 787003 h 787002"/>
            </a:gdLst>
            <a:ahLst/>
            <a:cxnLst>
              <a:cxn ang="0">
                <a:pos x="connsiteX0" y="connsiteY0"/>
              </a:cxn>
              <a:cxn ang="0">
                <a:pos x="connsiteX1" y="connsiteY1"/>
              </a:cxn>
              <a:cxn ang="0">
                <a:pos x="connsiteX2" y="connsiteY2"/>
              </a:cxn>
              <a:cxn ang="0">
                <a:pos x="connsiteX3" y="connsiteY3"/>
              </a:cxn>
            </a:cxnLst>
            <a:rect l="l" t="t" r="r" b="b"/>
            <a:pathLst>
              <a:path w="200022" h="787002">
                <a:moveTo>
                  <a:pt x="0" y="0"/>
                </a:moveTo>
                <a:lnTo>
                  <a:pt x="200022" y="0"/>
                </a:lnTo>
                <a:lnTo>
                  <a:pt x="200022" y="787003"/>
                </a:lnTo>
                <a:lnTo>
                  <a:pt x="0" y="787003"/>
                </a:lnTo>
                <a:close/>
              </a:path>
            </a:pathLst>
          </a:custGeom>
          <a:solidFill>
            <a:srgbClr val="3389CA"/>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0" name="Text Placeholder 32">
            <a:extLst>
              <a:ext uri="{FF2B5EF4-FFF2-40B4-BE49-F238E27FC236}">
                <a16:creationId xmlns:a16="http://schemas.microsoft.com/office/drawing/2014/main" id="{E5656F6E-37C8-074A-8E96-43D0F2FC50CE}"/>
              </a:ext>
            </a:extLst>
          </p:cNvPr>
          <p:cNvSpPr>
            <a:spLocks noGrp="1"/>
          </p:cNvSpPr>
          <p:nvPr>
            <p:ph type="body" sz="quarter" idx="11" hasCustomPrompt="1"/>
          </p:nvPr>
        </p:nvSpPr>
        <p:spPr>
          <a:xfrm>
            <a:off x="1950190" y="3171335"/>
            <a:ext cx="648000" cy="348400"/>
          </a:xfrm>
          <a:prstGeom prst="rect">
            <a:avLst/>
          </a:prstGeom>
        </p:spPr>
        <p:txBody>
          <a:bodyPr anchor="ctr">
            <a:noAutofit/>
          </a:bodyPr>
          <a:lstStyle>
            <a:lvl1pPr marL="0" indent="0" algn="ctr">
              <a:buNone/>
              <a:defRPr sz="2000" b="1" i="0">
                <a:solidFill>
                  <a:srgbClr val="E545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31" name="Text Placeholder 32">
            <a:extLst>
              <a:ext uri="{FF2B5EF4-FFF2-40B4-BE49-F238E27FC236}">
                <a16:creationId xmlns:a16="http://schemas.microsoft.com/office/drawing/2014/main" id="{325D83A7-79C8-A548-BBC2-CA89723CA6CF}"/>
              </a:ext>
            </a:extLst>
          </p:cNvPr>
          <p:cNvSpPr>
            <a:spLocks noGrp="1"/>
          </p:cNvSpPr>
          <p:nvPr>
            <p:ph type="body" sz="quarter" idx="49" hasCustomPrompt="1"/>
          </p:nvPr>
        </p:nvSpPr>
        <p:spPr>
          <a:xfrm>
            <a:off x="2733156" y="3171335"/>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332" name="Text Placeholder 32">
            <a:extLst>
              <a:ext uri="{FF2B5EF4-FFF2-40B4-BE49-F238E27FC236}">
                <a16:creationId xmlns:a16="http://schemas.microsoft.com/office/drawing/2014/main" id="{9709ADB0-7EC7-7E4D-AB1C-AFDBEA20E333}"/>
              </a:ext>
            </a:extLst>
          </p:cNvPr>
          <p:cNvSpPr>
            <a:spLocks noGrp="1"/>
          </p:cNvSpPr>
          <p:nvPr>
            <p:ph type="body" sz="quarter" idx="13" hasCustomPrompt="1"/>
          </p:nvPr>
        </p:nvSpPr>
        <p:spPr>
          <a:xfrm>
            <a:off x="1950190" y="3646577"/>
            <a:ext cx="648000" cy="348400"/>
          </a:xfrm>
          <a:prstGeom prst="rect">
            <a:avLst/>
          </a:prstGeom>
        </p:spPr>
        <p:txBody>
          <a:bodyPr anchor="ctr">
            <a:noAutofit/>
          </a:bodyPr>
          <a:lstStyle>
            <a:lvl1pPr marL="0" indent="0" algn="ctr">
              <a:buNone/>
              <a:defRPr sz="2000" b="1" i="0">
                <a:solidFill>
                  <a:srgbClr val="E545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333" name="Text Placeholder 32">
            <a:extLst>
              <a:ext uri="{FF2B5EF4-FFF2-40B4-BE49-F238E27FC236}">
                <a16:creationId xmlns:a16="http://schemas.microsoft.com/office/drawing/2014/main" id="{BD9CCF2E-E31B-F24B-AE3A-F3AD0C0D725D}"/>
              </a:ext>
            </a:extLst>
          </p:cNvPr>
          <p:cNvSpPr>
            <a:spLocks noGrp="1"/>
          </p:cNvSpPr>
          <p:nvPr>
            <p:ph type="body" sz="quarter" idx="14" hasCustomPrompt="1"/>
          </p:nvPr>
        </p:nvSpPr>
        <p:spPr>
          <a:xfrm>
            <a:off x="2733156" y="3646577"/>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334" name="Text Placeholder 32">
            <a:extLst>
              <a:ext uri="{FF2B5EF4-FFF2-40B4-BE49-F238E27FC236}">
                <a16:creationId xmlns:a16="http://schemas.microsoft.com/office/drawing/2014/main" id="{89761DE6-BA61-A040-9787-C409D41D3210}"/>
              </a:ext>
            </a:extLst>
          </p:cNvPr>
          <p:cNvSpPr>
            <a:spLocks noGrp="1"/>
          </p:cNvSpPr>
          <p:nvPr>
            <p:ph type="body" sz="quarter" idx="15" hasCustomPrompt="1"/>
          </p:nvPr>
        </p:nvSpPr>
        <p:spPr>
          <a:xfrm>
            <a:off x="1950190" y="4147711"/>
            <a:ext cx="648000" cy="348400"/>
          </a:xfrm>
          <a:prstGeom prst="rect">
            <a:avLst/>
          </a:prstGeom>
        </p:spPr>
        <p:txBody>
          <a:bodyPr anchor="ctr">
            <a:noAutofit/>
          </a:bodyPr>
          <a:lstStyle>
            <a:lvl1pPr marL="0" indent="0" algn="ctr">
              <a:buNone/>
              <a:defRPr sz="2000" b="1" i="0">
                <a:solidFill>
                  <a:srgbClr val="E545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335" name="Text Placeholder 32">
            <a:extLst>
              <a:ext uri="{FF2B5EF4-FFF2-40B4-BE49-F238E27FC236}">
                <a16:creationId xmlns:a16="http://schemas.microsoft.com/office/drawing/2014/main" id="{D89BB1F5-7B63-824C-8677-757940098E1E}"/>
              </a:ext>
            </a:extLst>
          </p:cNvPr>
          <p:cNvSpPr>
            <a:spLocks noGrp="1"/>
          </p:cNvSpPr>
          <p:nvPr>
            <p:ph type="body" sz="quarter" idx="19" hasCustomPrompt="1"/>
          </p:nvPr>
        </p:nvSpPr>
        <p:spPr>
          <a:xfrm>
            <a:off x="2733156" y="4147711"/>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336" name="Text Placeholder 32">
            <a:extLst>
              <a:ext uri="{FF2B5EF4-FFF2-40B4-BE49-F238E27FC236}">
                <a16:creationId xmlns:a16="http://schemas.microsoft.com/office/drawing/2014/main" id="{57D38869-9F43-0F44-BFF1-2099B0C5644A}"/>
              </a:ext>
            </a:extLst>
          </p:cNvPr>
          <p:cNvSpPr>
            <a:spLocks noGrp="1"/>
          </p:cNvSpPr>
          <p:nvPr>
            <p:ph type="body" sz="quarter" idx="17" hasCustomPrompt="1"/>
          </p:nvPr>
        </p:nvSpPr>
        <p:spPr>
          <a:xfrm>
            <a:off x="1950190" y="4648666"/>
            <a:ext cx="648000" cy="348400"/>
          </a:xfrm>
          <a:prstGeom prst="rect">
            <a:avLst/>
          </a:prstGeom>
        </p:spPr>
        <p:txBody>
          <a:bodyPr anchor="ctr">
            <a:noAutofit/>
          </a:bodyPr>
          <a:lstStyle>
            <a:lvl1pPr marL="0" indent="0" algn="ctr">
              <a:buNone/>
              <a:defRPr sz="2000" b="1" i="0">
                <a:solidFill>
                  <a:srgbClr val="E545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337" name="Text Placeholder 32">
            <a:extLst>
              <a:ext uri="{FF2B5EF4-FFF2-40B4-BE49-F238E27FC236}">
                <a16:creationId xmlns:a16="http://schemas.microsoft.com/office/drawing/2014/main" id="{B33A46CF-72DE-724E-A383-028E3C486710}"/>
              </a:ext>
            </a:extLst>
          </p:cNvPr>
          <p:cNvSpPr>
            <a:spLocks noGrp="1"/>
          </p:cNvSpPr>
          <p:nvPr>
            <p:ph type="body" sz="quarter" idx="20" hasCustomPrompt="1"/>
          </p:nvPr>
        </p:nvSpPr>
        <p:spPr>
          <a:xfrm>
            <a:off x="2733156" y="4648666"/>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338" name="Text Placeholder 32">
            <a:extLst>
              <a:ext uri="{FF2B5EF4-FFF2-40B4-BE49-F238E27FC236}">
                <a16:creationId xmlns:a16="http://schemas.microsoft.com/office/drawing/2014/main" id="{8AF90649-A83F-2F4A-B11F-76E0A49118C3}"/>
              </a:ext>
            </a:extLst>
          </p:cNvPr>
          <p:cNvSpPr>
            <a:spLocks noGrp="1"/>
          </p:cNvSpPr>
          <p:nvPr>
            <p:ph type="body" sz="quarter" idx="21" hasCustomPrompt="1"/>
          </p:nvPr>
        </p:nvSpPr>
        <p:spPr>
          <a:xfrm>
            <a:off x="1950190" y="5150456"/>
            <a:ext cx="648000" cy="348400"/>
          </a:xfrm>
          <a:prstGeom prst="rect">
            <a:avLst/>
          </a:prstGeom>
        </p:spPr>
        <p:txBody>
          <a:bodyPr anchor="ctr">
            <a:noAutofit/>
          </a:bodyPr>
          <a:lstStyle>
            <a:lvl1pPr marL="0" indent="0" algn="ctr">
              <a:buNone/>
              <a:defRPr sz="2000" b="1" i="0">
                <a:solidFill>
                  <a:srgbClr val="E545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339" name="Text Placeholder 32">
            <a:extLst>
              <a:ext uri="{FF2B5EF4-FFF2-40B4-BE49-F238E27FC236}">
                <a16:creationId xmlns:a16="http://schemas.microsoft.com/office/drawing/2014/main" id="{EAB79600-A97B-F44A-B1F4-C908D7C2023F}"/>
              </a:ext>
            </a:extLst>
          </p:cNvPr>
          <p:cNvSpPr>
            <a:spLocks noGrp="1"/>
          </p:cNvSpPr>
          <p:nvPr>
            <p:ph type="body" sz="quarter" idx="22" hasCustomPrompt="1"/>
          </p:nvPr>
        </p:nvSpPr>
        <p:spPr>
          <a:xfrm>
            <a:off x="2733156" y="5150456"/>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340" name="Text Placeholder 32">
            <a:extLst>
              <a:ext uri="{FF2B5EF4-FFF2-40B4-BE49-F238E27FC236}">
                <a16:creationId xmlns:a16="http://schemas.microsoft.com/office/drawing/2014/main" id="{E3702C07-BBF5-8847-B222-966AEEFDB82F}"/>
              </a:ext>
            </a:extLst>
          </p:cNvPr>
          <p:cNvSpPr>
            <a:spLocks noGrp="1"/>
          </p:cNvSpPr>
          <p:nvPr>
            <p:ph type="body" sz="quarter" idx="51" hasCustomPrompt="1"/>
          </p:nvPr>
        </p:nvSpPr>
        <p:spPr>
          <a:xfrm>
            <a:off x="1959830" y="5679652"/>
            <a:ext cx="648000" cy="348400"/>
          </a:xfrm>
          <a:prstGeom prst="rect">
            <a:avLst/>
          </a:prstGeom>
        </p:spPr>
        <p:txBody>
          <a:bodyPr anchor="ctr">
            <a:noAutofit/>
          </a:bodyPr>
          <a:lstStyle>
            <a:lvl1pPr marL="0" indent="0" algn="ctr">
              <a:buNone/>
              <a:defRPr sz="2000" b="1" i="0">
                <a:solidFill>
                  <a:srgbClr val="E545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341" name="Text Placeholder 32">
            <a:extLst>
              <a:ext uri="{FF2B5EF4-FFF2-40B4-BE49-F238E27FC236}">
                <a16:creationId xmlns:a16="http://schemas.microsoft.com/office/drawing/2014/main" id="{8A3DC48D-0CD9-464E-AE57-DF56AB5C501E}"/>
              </a:ext>
            </a:extLst>
          </p:cNvPr>
          <p:cNvSpPr>
            <a:spLocks noGrp="1"/>
          </p:cNvSpPr>
          <p:nvPr>
            <p:ph type="body" sz="quarter" idx="52" hasCustomPrompt="1"/>
          </p:nvPr>
        </p:nvSpPr>
        <p:spPr>
          <a:xfrm>
            <a:off x="2742796" y="5679652"/>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342" name="Text Placeholder 32">
            <a:extLst>
              <a:ext uri="{FF2B5EF4-FFF2-40B4-BE49-F238E27FC236}">
                <a16:creationId xmlns:a16="http://schemas.microsoft.com/office/drawing/2014/main" id="{2C434D2A-7E3F-AC4D-B388-864713FC0806}"/>
              </a:ext>
            </a:extLst>
          </p:cNvPr>
          <p:cNvSpPr>
            <a:spLocks noGrp="1"/>
          </p:cNvSpPr>
          <p:nvPr>
            <p:ph type="body" sz="quarter" idx="53" hasCustomPrompt="1"/>
          </p:nvPr>
        </p:nvSpPr>
        <p:spPr>
          <a:xfrm>
            <a:off x="1959830" y="6169884"/>
            <a:ext cx="648000" cy="348400"/>
          </a:xfrm>
          <a:prstGeom prst="rect">
            <a:avLst/>
          </a:prstGeom>
        </p:spPr>
        <p:txBody>
          <a:bodyPr anchor="ctr">
            <a:noAutofit/>
          </a:bodyPr>
          <a:lstStyle>
            <a:lvl1pPr marL="0" indent="0" algn="ctr">
              <a:buNone/>
              <a:defRPr sz="2000" b="1" i="0">
                <a:solidFill>
                  <a:srgbClr val="E545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343" name="Text Placeholder 32">
            <a:extLst>
              <a:ext uri="{FF2B5EF4-FFF2-40B4-BE49-F238E27FC236}">
                <a16:creationId xmlns:a16="http://schemas.microsoft.com/office/drawing/2014/main" id="{B50D5349-F391-B64B-B3C2-DF37D4F2ABE7}"/>
              </a:ext>
            </a:extLst>
          </p:cNvPr>
          <p:cNvSpPr>
            <a:spLocks noGrp="1"/>
          </p:cNvSpPr>
          <p:nvPr>
            <p:ph type="body" sz="quarter" idx="54" hasCustomPrompt="1"/>
          </p:nvPr>
        </p:nvSpPr>
        <p:spPr>
          <a:xfrm>
            <a:off x="2742796" y="6169884"/>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344" name="Rectangle 343">
            <a:extLst>
              <a:ext uri="{FF2B5EF4-FFF2-40B4-BE49-F238E27FC236}">
                <a16:creationId xmlns:a16="http://schemas.microsoft.com/office/drawing/2014/main" id="{72F68190-18F9-DF4D-83C1-0EFA2EB257C4}"/>
              </a:ext>
            </a:extLst>
          </p:cNvPr>
          <p:cNvSpPr/>
          <p:nvPr userDrawn="1"/>
        </p:nvSpPr>
        <p:spPr>
          <a:xfrm>
            <a:off x="3543539" y="10073106"/>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pic>
        <p:nvPicPr>
          <p:cNvPr id="346" name="Picture 345">
            <a:extLst>
              <a:ext uri="{FF2B5EF4-FFF2-40B4-BE49-F238E27FC236}">
                <a16:creationId xmlns:a16="http://schemas.microsoft.com/office/drawing/2014/main" id="{3FABE59E-0E11-C247-B506-7A46D17BD616}"/>
              </a:ext>
            </a:extLst>
          </p:cNvPr>
          <p:cNvPicPr/>
          <p:nvPr userDrawn="1"/>
        </p:nvPicPr>
        <p:blipFill rotWithShape="1">
          <a:blip r:embed="rId2" cstate="email">
            <a:extLst>
              <a:ext uri="{28A0092B-C50C-407E-A947-70E740481C1C}">
                <a14:useLocalDpi xmlns:a14="http://schemas.microsoft.com/office/drawing/2010/main"/>
              </a:ext>
            </a:extLst>
          </a:blip>
          <a:srcRect r="44449"/>
          <a:stretch/>
        </p:blipFill>
        <p:spPr bwMode="auto">
          <a:xfrm>
            <a:off x="1929446" y="10156966"/>
            <a:ext cx="1280061" cy="293943"/>
          </a:xfrm>
          <a:prstGeom prst="rect">
            <a:avLst/>
          </a:prstGeom>
          <a:ln>
            <a:noFill/>
          </a:ln>
          <a:extLst>
            <a:ext uri="{53640926-AAD7-44D8-BBD7-CCE9431645EC}">
              <a14:shadowObscured xmlns:a14="http://schemas.microsoft.com/office/drawing/2010/main"/>
            </a:ext>
          </a:extLst>
        </p:spPr>
      </p:pic>
      <p:sp>
        <p:nvSpPr>
          <p:cNvPr id="362" name="Text Placeholder 32">
            <a:extLst>
              <a:ext uri="{FF2B5EF4-FFF2-40B4-BE49-F238E27FC236}">
                <a16:creationId xmlns:a16="http://schemas.microsoft.com/office/drawing/2014/main" id="{5D8C5A76-9737-8F42-891A-E48FC08715FD}"/>
              </a:ext>
            </a:extLst>
          </p:cNvPr>
          <p:cNvSpPr>
            <a:spLocks noGrp="1"/>
          </p:cNvSpPr>
          <p:nvPr>
            <p:ph type="body" sz="quarter" idx="47" hasCustomPrompt="1"/>
          </p:nvPr>
        </p:nvSpPr>
        <p:spPr>
          <a:xfrm>
            <a:off x="1764437" y="267854"/>
            <a:ext cx="4667603" cy="1299817"/>
          </a:xfrm>
          <a:prstGeom prst="rect">
            <a:avLst/>
          </a:prstGeom>
        </p:spPr>
        <p:txBody>
          <a:bodyPr>
            <a:noAutofit/>
          </a:bodyPr>
          <a:lstStyle>
            <a:lvl1pPr marL="0" indent="0" algn="l">
              <a:buNone/>
              <a:defRPr sz="7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40" name="Freeform 39">
            <a:extLst>
              <a:ext uri="{FF2B5EF4-FFF2-40B4-BE49-F238E27FC236}">
                <a16:creationId xmlns:a16="http://schemas.microsoft.com/office/drawing/2014/main" id="{DA681BFF-8403-784A-835B-95D7CF7476D2}"/>
              </a:ext>
            </a:extLst>
          </p:cNvPr>
          <p:cNvSpPr/>
          <p:nvPr userDrawn="1"/>
        </p:nvSpPr>
        <p:spPr>
          <a:xfrm rot="5400000">
            <a:off x="-306633" y="1150062"/>
            <a:ext cx="2361786" cy="76350"/>
          </a:xfrm>
          <a:custGeom>
            <a:avLst/>
            <a:gdLst>
              <a:gd name="connsiteX0" fmla="*/ 0 w 296503"/>
              <a:gd name="connsiteY0" fmla="*/ 0 h 7452"/>
              <a:gd name="connsiteX1" fmla="*/ 296503 w 296503"/>
              <a:gd name="connsiteY1" fmla="*/ 0 h 7452"/>
              <a:gd name="connsiteX2" fmla="*/ 296503 w 296503"/>
              <a:gd name="connsiteY2" fmla="*/ 7453 h 7452"/>
              <a:gd name="connsiteX3" fmla="*/ 0 w 296503"/>
              <a:gd name="connsiteY3" fmla="*/ 7453 h 7452"/>
            </a:gdLst>
            <a:ahLst/>
            <a:cxnLst>
              <a:cxn ang="0">
                <a:pos x="connsiteX0" y="connsiteY0"/>
              </a:cxn>
              <a:cxn ang="0">
                <a:pos x="connsiteX1" y="connsiteY1"/>
              </a:cxn>
              <a:cxn ang="0">
                <a:pos x="connsiteX2" y="connsiteY2"/>
              </a:cxn>
              <a:cxn ang="0">
                <a:pos x="connsiteX3" y="connsiteY3"/>
              </a:cxn>
            </a:cxnLst>
            <a:rect l="l" t="t" r="r" b="b"/>
            <a:pathLst>
              <a:path w="296503" h="7452">
                <a:moveTo>
                  <a:pt x="0" y="0"/>
                </a:moveTo>
                <a:lnTo>
                  <a:pt x="296503" y="0"/>
                </a:lnTo>
                <a:lnTo>
                  <a:pt x="296503" y="7453"/>
                </a:lnTo>
                <a:lnTo>
                  <a:pt x="0" y="7453"/>
                </a:lnTo>
                <a:close/>
              </a:path>
            </a:pathLst>
          </a:custGeom>
          <a:solidFill>
            <a:srgbClr val="E54526"/>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485489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13" name="Graphic 76">
            <a:extLst>
              <a:ext uri="{FF2B5EF4-FFF2-40B4-BE49-F238E27FC236}">
                <a16:creationId xmlns:a16="http://schemas.microsoft.com/office/drawing/2014/main" id="{35C9C850-DF4D-AB47-B97B-4C0C151A8766}"/>
              </a:ext>
            </a:extLst>
          </p:cNvPr>
          <p:cNvGrpSpPr/>
          <p:nvPr userDrawn="1"/>
        </p:nvGrpSpPr>
        <p:grpSpPr>
          <a:xfrm>
            <a:off x="4670143" y="10019115"/>
            <a:ext cx="2526982" cy="234917"/>
            <a:chOff x="6923246" y="4898421"/>
            <a:chExt cx="1763327" cy="163925"/>
          </a:xfrm>
        </p:grpSpPr>
        <p:grpSp>
          <p:nvGrpSpPr>
            <p:cNvPr id="14" name="Graphic 76">
              <a:extLst>
                <a:ext uri="{FF2B5EF4-FFF2-40B4-BE49-F238E27FC236}">
                  <a16:creationId xmlns:a16="http://schemas.microsoft.com/office/drawing/2014/main" id="{DAEFC05D-5EDD-914D-A0E5-446F028F1433}"/>
                </a:ext>
              </a:extLst>
            </p:cNvPr>
            <p:cNvGrpSpPr/>
            <p:nvPr/>
          </p:nvGrpSpPr>
          <p:grpSpPr>
            <a:xfrm>
              <a:off x="7942326" y="4900231"/>
              <a:ext cx="744247" cy="162115"/>
              <a:chOff x="7942326" y="4900231"/>
              <a:chExt cx="744247" cy="162115"/>
            </a:xfrm>
          </p:grpSpPr>
          <p:sp>
            <p:nvSpPr>
              <p:cNvPr id="219" name="Freeform 218">
                <a:extLst>
                  <a:ext uri="{FF2B5EF4-FFF2-40B4-BE49-F238E27FC236}">
                    <a16:creationId xmlns:a16="http://schemas.microsoft.com/office/drawing/2014/main" id="{67ED3DD5-10B3-1F47-969B-D58EA263F3CE}"/>
                  </a:ext>
                </a:extLst>
              </p:cNvPr>
              <p:cNvSpPr/>
              <p:nvPr/>
            </p:nvSpPr>
            <p:spPr>
              <a:xfrm>
                <a:off x="7942326" y="4900231"/>
                <a:ext cx="239133" cy="161258"/>
              </a:xfrm>
              <a:custGeom>
                <a:avLst/>
                <a:gdLst>
                  <a:gd name="connsiteX0" fmla="*/ 0 w 239133"/>
                  <a:gd name="connsiteY0" fmla="*/ 0 h 161258"/>
                  <a:gd name="connsiteX1" fmla="*/ 239134 w 239133"/>
                  <a:gd name="connsiteY1" fmla="*/ 0 h 161258"/>
                  <a:gd name="connsiteX2" fmla="*/ 239134 w 239133"/>
                  <a:gd name="connsiteY2" fmla="*/ 161258 h 161258"/>
                  <a:gd name="connsiteX3" fmla="*/ 0 w 239133"/>
                  <a:gd name="connsiteY3" fmla="*/ 161258 h 161258"/>
                </a:gdLst>
                <a:ahLst/>
                <a:cxnLst>
                  <a:cxn ang="0">
                    <a:pos x="connsiteX0" y="connsiteY0"/>
                  </a:cxn>
                  <a:cxn ang="0">
                    <a:pos x="connsiteX1" y="connsiteY1"/>
                  </a:cxn>
                  <a:cxn ang="0">
                    <a:pos x="connsiteX2" y="connsiteY2"/>
                  </a:cxn>
                  <a:cxn ang="0">
                    <a:pos x="connsiteX3" y="connsiteY3"/>
                  </a:cxn>
                </a:cxnLst>
                <a:rect l="l" t="t" r="r" b="b"/>
                <a:pathLst>
                  <a:path w="239133" h="161258">
                    <a:moveTo>
                      <a:pt x="0" y="0"/>
                    </a:moveTo>
                    <a:lnTo>
                      <a:pt x="239134" y="0"/>
                    </a:lnTo>
                    <a:lnTo>
                      <a:pt x="239134" y="161258"/>
                    </a:lnTo>
                    <a:lnTo>
                      <a:pt x="0" y="161258"/>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20" name="Freeform 219">
                <a:extLst>
                  <a:ext uri="{FF2B5EF4-FFF2-40B4-BE49-F238E27FC236}">
                    <a16:creationId xmlns:a16="http://schemas.microsoft.com/office/drawing/2014/main" id="{2BD2C5C5-A769-F24E-AD6C-110DABE361C0}"/>
                  </a:ext>
                </a:extLst>
              </p:cNvPr>
              <p:cNvSpPr/>
              <p:nvPr/>
            </p:nvSpPr>
            <p:spPr>
              <a:xfrm>
                <a:off x="8105492" y="4972716"/>
                <a:ext cx="16373" cy="14573"/>
              </a:xfrm>
              <a:custGeom>
                <a:avLst/>
                <a:gdLst>
                  <a:gd name="connsiteX0" fmla="*/ 16374 w 16373"/>
                  <a:gd name="connsiteY0" fmla="*/ 5524 h 14573"/>
                  <a:gd name="connsiteX1" fmla="*/ 13899 w 16373"/>
                  <a:gd name="connsiteY1" fmla="*/ 5429 h 14573"/>
                  <a:gd name="connsiteX2" fmla="*/ 10186 w 16373"/>
                  <a:gd name="connsiteY2" fmla="*/ 5334 h 14573"/>
                  <a:gd name="connsiteX3" fmla="*/ 8949 w 16373"/>
                  <a:gd name="connsiteY3" fmla="*/ 2095 h 14573"/>
                  <a:gd name="connsiteX4" fmla="*/ 8187 w 16373"/>
                  <a:gd name="connsiteY4" fmla="*/ 0 h 14573"/>
                  <a:gd name="connsiteX5" fmla="*/ 7425 w 16373"/>
                  <a:gd name="connsiteY5" fmla="*/ 2095 h 14573"/>
                  <a:gd name="connsiteX6" fmla="*/ 6188 w 16373"/>
                  <a:gd name="connsiteY6" fmla="*/ 5334 h 14573"/>
                  <a:gd name="connsiteX7" fmla="*/ 2570 w 16373"/>
                  <a:gd name="connsiteY7" fmla="*/ 5429 h 14573"/>
                  <a:gd name="connsiteX8" fmla="*/ 0 w 16373"/>
                  <a:gd name="connsiteY8" fmla="*/ 5524 h 14573"/>
                  <a:gd name="connsiteX9" fmla="*/ 2094 w 16373"/>
                  <a:gd name="connsiteY9" fmla="*/ 6953 h 14573"/>
                  <a:gd name="connsiteX10" fmla="*/ 4950 w 16373"/>
                  <a:gd name="connsiteY10" fmla="*/ 9049 h 14573"/>
                  <a:gd name="connsiteX11" fmla="*/ 3903 w 16373"/>
                  <a:gd name="connsiteY11" fmla="*/ 12382 h 14573"/>
                  <a:gd name="connsiteX12" fmla="*/ 3237 w 16373"/>
                  <a:gd name="connsiteY12" fmla="*/ 14573 h 14573"/>
                  <a:gd name="connsiteX13" fmla="*/ 5141 w 16373"/>
                  <a:gd name="connsiteY13" fmla="*/ 13335 h 14573"/>
                  <a:gd name="connsiteX14" fmla="*/ 8187 w 16373"/>
                  <a:gd name="connsiteY14" fmla="*/ 11335 h 14573"/>
                  <a:gd name="connsiteX15" fmla="*/ 11233 w 16373"/>
                  <a:gd name="connsiteY15" fmla="*/ 13335 h 14573"/>
                  <a:gd name="connsiteX16" fmla="*/ 13232 w 16373"/>
                  <a:gd name="connsiteY16" fmla="*/ 14573 h 14573"/>
                  <a:gd name="connsiteX17" fmla="*/ 11424 w 16373"/>
                  <a:gd name="connsiteY17" fmla="*/ 9049 h 14573"/>
                  <a:gd name="connsiteX18" fmla="*/ 16374 w 16373"/>
                  <a:gd name="connsiteY18" fmla="*/ 552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73" h="14573">
                    <a:moveTo>
                      <a:pt x="16374" y="5524"/>
                    </a:moveTo>
                    <a:lnTo>
                      <a:pt x="13899" y="5429"/>
                    </a:lnTo>
                    <a:lnTo>
                      <a:pt x="10186" y="5334"/>
                    </a:lnTo>
                    <a:lnTo>
                      <a:pt x="8949" y="2095"/>
                    </a:lnTo>
                    <a:lnTo>
                      <a:pt x="8187" y="0"/>
                    </a:lnTo>
                    <a:lnTo>
                      <a:pt x="7425" y="2095"/>
                    </a:lnTo>
                    <a:lnTo>
                      <a:pt x="6188" y="5334"/>
                    </a:lnTo>
                    <a:lnTo>
                      <a:pt x="2570" y="5429"/>
                    </a:lnTo>
                    <a:lnTo>
                      <a:pt x="0" y="5524"/>
                    </a:lnTo>
                    <a:lnTo>
                      <a:pt x="2094" y="6953"/>
                    </a:lnTo>
                    <a:lnTo>
                      <a:pt x="4950" y="9049"/>
                    </a:lnTo>
                    <a:lnTo>
                      <a:pt x="3903" y="12382"/>
                    </a:lnTo>
                    <a:lnTo>
                      <a:pt x="3237" y="14573"/>
                    </a:lnTo>
                    <a:lnTo>
                      <a:pt x="5141" y="13335"/>
                    </a:lnTo>
                    <a:lnTo>
                      <a:pt x="8187" y="11335"/>
                    </a:lnTo>
                    <a:lnTo>
                      <a:pt x="11233" y="13335"/>
                    </a:lnTo>
                    <a:lnTo>
                      <a:pt x="13232" y="14573"/>
                    </a:lnTo>
                    <a:lnTo>
                      <a:pt x="11424" y="9049"/>
                    </a:lnTo>
                    <a:lnTo>
                      <a:pt x="16374" y="5524"/>
                    </a:lnTo>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21" name="Freeform 220">
                <a:extLst>
                  <a:ext uri="{FF2B5EF4-FFF2-40B4-BE49-F238E27FC236}">
                    <a16:creationId xmlns:a16="http://schemas.microsoft.com/office/drawing/2014/main" id="{BC3F19D0-71D9-884F-9B42-17BB3B124AA0}"/>
                  </a:ext>
                </a:extLst>
              </p:cNvPr>
              <p:cNvSpPr/>
              <p:nvPr/>
            </p:nvSpPr>
            <p:spPr>
              <a:xfrm>
                <a:off x="8103874" y="4971097"/>
                <a:ext cx="19610" cy="17526"/>
              </a:xfrm>
              <a:custGeom>
                <a:avLst/>
                <a:gdLst>
                  <a:gd name="connsiteX0" fmla="*/ 15803 w 19610"/>
                  <a:gd name="connsiteY0" fmla="*/ 17526 h 17526"/>
                  <a:gd name="connsiteX1" fmla="*/ 9805 w 19610"/>
                  <a:gd name="connsiteY1" fmla="*/ 13526 h 17526"/>
                  <a:gd name="connsiteX2" fmla="*/ 3808 w 19610"/>
                  <a:gd name="connsiteY2" fmla="*/ 17431 h 17526"/>
                  <a:gd name="connsiteX3" fmla="*/ 5902 w 19610"/>
                  <a:gd name="connsiteY3" fmla="*/ 10858 h 17526"/>
                  <a:gd name="connsiteX4" fmla="*/ 0 w 19610"/>
                  <a:gd name="connsiteY4" fmla="*/ 6572 h 17526"/>
                  <a:gd name="connsiteX5" fmla="*/ 7425 w 19610"/>
                  <a:gd name="connsiteY5" fmla="*/ 6382 h 17526"/>
                  <a:gd name="connsiteX6" fmla="*/ 9805 w 19610"/>
                  <a:gd name="connsiteY6" fmla="*/ 0 h 17526"/>
                  <a:gd name="connsiteX7" fmla="*/ 12185 w 19610"/>
                  <a:gd name="connsiteY7" fmla="*/ 6382 h 17526"/>
                  <a:gd name="connsiteX8" fmla="*/ 19610 w 19610"/>
                  <a:gd name="connsiteY8" fmla="*/ 6572 h 17526"/>
                  <a:gd name="connsiteX9" fmla="*/ 13708 w 19610"/>
                  <a:gd name="connsiteY9" fmla="*/ 10858 h 17526"/>
                  <a:gd name="connsiteX10" fmla="*/ 15803 w 19610"/>
                  <a:gd name="connsiteY10" fmla="*/ 17526 h 17526"/>
                  <a:gd name="connsiteX11" fmla="*/ 3237 w 19610"/>
                  <a:gd name="connsiteY11" fmla="*/ 7620 h 17526"/>
                  <a:gd name="connsiteX12" fmla="*/ 7235 w 19610"/>
                  <a:gd name="connsiteY12" fmla="*/ 10478 h 17526"/>
                  <a:gd name="connsiteX13" fmla="*/ 5807 w 19610"/>
                  <a:gd name="connsiteY13" fmla="*/ 14954 h 17526"/>
                  <a:gd name="connsiteX14" fmla="*/ 9805 w 19610"/>
                  <a:gd name="connsiteY14" fmla="*/ 12287 h 17526"/>
                  <a:gd name="connsiteX15" fmla="*/ 13803 w 19610"/>
                  <a:gd name="connsiteY15" fmla="*/ 14954 h 17526"/>
                  <a:gd name="connsiteX16" fmla="*/ 12375 w 19610"/>
                  <a:gd name="connsiteY16" fmla="*/ 10478 h 17526"/>
                  <a:gd name="connsiteX17" fmla="*/ 16374 w 19610"/>
                  <a:gd name="connsiteY17" fmla="*/ 7620 h 17526"/>
                  <a:gd name="connsiteX18" fmla="*/ 11423 w 19610"/>
                  <a:gd name="connsiteY18" fmla="*/ 7525 h 17526"/>
                  <a:gd name="connsiteX19" fmla="*/ 9805 w 19610"/>
                  <a:gd name="connsiteY19" fmla="*/ 3143 h 17526"/>
                  <a:gd name="connsiteX20" fmla="*/ 8187 w 19610"/>
                  <a:gd name="connsiteY20" fmla="*/ 7525 h 17526"/>
                  <a:gd name="connsiteX21" fmla="*/ 3237 w 19610"/>
                  <a:gd name="connsiteY21" fmla="*/ 7620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526"/>
                    </a:lnTo>
                    <a:lnTo>
                      <a:pt x="3808" y="17431"/>
                    </a:lnTo>
                    <a:lnTo>
                      <a:pt x="5902" y="10858"/>
                    </a:lnTo>
                    <a:lnTo>
                      <a:pt x="0" y="6572"/>
                    </a:lnTo>
                    <a:lnTo>
                      <a:pt x="7425" y="6382"/>
                    </a:lnTo>
                    <a:lnTo>
                      <a:pt x="9805" y="0"/>
                    </a:lnTo>
                    <a:lnTo>
                      <a:pt x="12185" y="6382"/>
                    </a:lnTo>
                    <a:lnTo>
                      <a:pt x="19610" y="6572"/>
                    </a:lnTo>
                    <a:lnTo>
                      <a:pt x="13708" y="10858"/>
                    </a:lnTo>
                    <a:lnTo>
                      <a:pt x="15803" y="17526"/>
                    </a:lnTo>
                    <a:close/>
                    <a:moveTo>
                      <a:pt x="3237" y="7620"/>
                    </a:moveTo>
                    <a:lnTo>
                      <a:pt x="7235" y="10478"/>
                    </a:lnTo>
                    <a:lnTo>
                      <a:pt x="5807" y="14954"/>
                    </a:lnTo>
                    <a:lnTo>
                      <a:pt x="9805" y="12287"/>
                    </a:lnTo>
                    <a:lnTo>
                      <a:pt x="13803" y="14954"/>
                    </a:lnTo>
                    <a:lnTo>
                      <a:pt x="12375" y="10478"/>
                    </a:lnTo>
                    <a:lnTo>
                      <a:pt x="16374" y="7620"/>
                    </a:lnTo>
                    <a:lnTo>
                      <a:pt x="11423" y="7525"/>
                    </a:lnTo>
                    <a:lnTo>
                      <a:pt x="9805" y="3143"/>
                    </a:lnTo>
                    <a:lnTo>
                      <a:pt x="8187" y="7525"/>
                    </a:lnTo>
                    <a:lnTo>
                      <a:pt x="3237" y="7620"/>
                    </a:lnTo>
                    <a:close/>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22" name="Freeform 221">
                <a:extLst>
                  <a:ext uri="{FF2B5EF4-FFF2-40B4-BE49-F238E27FC236}">
                    <a16:creationId xmlns:a16="http://schemas.microsoft.com/office/drawing/2014/main" id="{FA5716B5-093D-4741-8D3C-628C31A9D4C6}"/>
                  </a:ext>
                </a:extLst>
              </p:cNvPr>
              <p:cNvSpPr/>
              <p:nvPr/>
            </p:nvSpPr>
            <p:spPr>
              <a:xfrm>
                <a:off x="8098638" y="4946713"/>
                <a:ext cx="16278" cy="14573"/>
              </a:xfrm>
              <a:custGeom>
                <a:avLst/>
                <a:gdLst>
                  <a:gd name="connsiteX0" fmla="*/ 4855 w 16278"/>
                  <a:gd name="connsiteY0" fmla="*/ 9049 h 14573"/>
                  <a:gd name="connsiteX1" fmla="*/ 3808 w 16278"/>
                  <a:gd name="connsiteY1" fmla="*/ 12383 h 14573"/>
                  <a:gd name="connsiteX2" fmla="*/ 3142 w 16278"/>
                  <a:gd name="connsiteY2" fmla="*/ 14573 h 14573"/>
                  <a:gd name="connsiteX3" fmla="*/ 5045 w 16278"/>
                  <a:gd name="connsiteY3" fmla="*/ 13335 h 14573"/>
                  <a:gd name="connsiteX4" fmla="*/ 8092 w 16278"/>
                  <a:gd name="connsiteY4" fmla="*/ 11240 h 14573"/>
                  <a:gd name="connsiteX5" fmla="*/ 11233 w 16278"/>
                  <a:gd name="connsiteY5" fmla="*/ 13335 h 14573"/>
                  <a:gd name="connsiteX6" fmla="*/ 13137 w 16278"/>
                  <a:gd name="connsiteY6" fmla="*/ 14573 h 14573"/>
                  <a:gd name="connsiteX7" fmla="*/ 12376 w 16278"/>
                  <a:gd name="connsiteY7" fmla="*/ 12383 h 14573"/>
                  <a:gd name="connsiteX8" fmla="*/ 11328 w 16278"/>
                  <a:gd name="connsiteY8" fmla="*/ 9049 h 14573"/>
                  <a:gd name="connsiteX9" fmla="*/ 14279 w 16278"/>
                  <a:gd name="connsiteY9" fmla="*/ 6953 h 14573"/>
                  <a:gd name="connsiteX10" fmla="*/ 16279 w 16278"/>
                  <a:gd name="connsiteY10" fmla="*/ 5525 h 14573"/>
                  <a:gd name="connsiteX11" fmla="*/ 13804 w 16278"/>
                  <a:gd name="connsiteY11" fmla="*/ 5429 h 14573"/>
                  <a:gd name="connsiteX12" fmla="*/ 10091 w 16278"/>
                  <a:gd name="connsiteY12" fmla="*/ 5429 h 14573"/>
                  <a:gd name="connsiteX13" fmla="*/ 8949 w 16278"/>
                  <a:gd name="connsiteY13" fmla="*/ 2096 h 14573"/>
                  <a:gd name="connsiteX14" fmla="*/ 8092 w 16278"/>
                  <a:gd name="connsiteY14" fmla="*/ 0 h 14573"/>
                  <a:gd name="connsiteX15" fmla="*/ 7330 w 16278"/>
                  <a:gd name="connsiteY15" fmla="*/ 2096 h 14573"/>
                  <a:gd name="connsiteX16" fmla="*/ 6188 w 16278"/>
                  <a:gd name="connsiteY16" fmla="*/ 5429 h 14573"/>
                  <a:gd name="connsiteX17" fmla="*/ 2475 w 16278"/>
                  <a:gd name="connsiteY17" fmla="*/ 5429 h 14573"/>
                  <a:gd name="connsiteX18" fmla="*/ 0 w 16278"/>
                  <a:gd name="connsiteY18" fmla="*/ 5525 h 14573"/>
                  <a:gd name="connsiteX19" fmla="*/ 1999 w 16278"/>
                  <a:gd name="connsiteY19" fmla="*/ 6953 h 14573"/>
                  <a:gd name="connsiteX20" fmla="*/ 4855 w 16278"/>
                  <a:gd name="connsiteY20" fmla="*/ 904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4855" y="9049"/>
                    </a:moveTo>
                    <a:lnTo>
                      <a:pt x="3808" y="12383"/>
                    </a:lnTo>
                    <a:lnTo>
                      <a:pt x="3142" y="14573"/>
                    </a:lnTo>
                    <a:lnTo>
                      <a:pt x="5045" y="13335"/>
                    </a:lnTo>
                    <a:lnTo>
                      <a:pt x="8092" y="11240"/>
                    </a:lnTo>
                    <a:lnTo>
                      <a:pt x="11233" y="13335"/>
                    </a:lnTo>
                    <a:lnTo>
                      <a:pt x="13137" y="14573"/>
                    </a:lnTo>
                    <a:lnTo>
                      <a:pt x="12376" y="12383"/>
                    </a:lnTo>
                    <a:lnTo>
                      <a:pt x="11328" y="9049"/>
                    </a:lnTo>
                    <a:lnTo>
                      <a:pt x="14279" y="6953"/>
                    </a:lnTo>
                    <a:lnTo>
                      <a:pt x="16279" y="5525"/>
                    </a:lnTo>
                    <a:lnTo>
                      <a:pt x="13804" y="5429"/>
                    </a:lnTo>
                    <a:lnTo>
                      <a:pt x="10091" y="5429"/>
                    </a:lnTo>
                    <a:lnTo>
                      <a:pt x="8949" y="2096"/>
                    </a:lnTo>
                    <a:lnTo>
                      <a:pt x="8092" y="0"/>
                    </a:lnTo>
                    <a:lnTo>
                      <a:pt x="7330" y="2096"/>
                    </a:lnTo>
                    <a:lnTo>
                      <a:pt x="6188" y="5429"/>
                    </a:lnTo>
                    <a:lnTo>
                      <a:pt x="2475" y="5429"/>
                    </a:lnTo>
                    <a:lnTo>
                      <a:pt x="0" y="5525"/>
                    </a:lnTo>
                    <a:lnTo>
                      <a:pt x="1999" y="6953"/>
                    </a:lnTo>
                    <a:lnTo>
                      <a:pt x="4855" y="9049"/>
                    </a:lnTo>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23" name="Freeform 222">
                <a:extLst>
                  <a:ext uri="{FF2B5EF4-FFF2-40B4-BE49-F238E27FC236}">
                    <a16:creationId xmlns:a16="http://schemas.microsoft.com/office/drawing/2014/main" id="{CA43EDC3-E2AC-544E-B219-9E085F392692}"/>
                  </a:ext>
                </a:extLst>
              </p:cNvPr>
              <p:cNvSpPr/>
              <p:nvPr/>
            </p:nvSpPr>
            <p:spPr>
              <a:xfrm>
                <a:off x="8097020" y="4945189"/>
                <a:ext cx="19610" cy="17430"/>
              </a:xfrm>
              <a:custGeom>
                <a:avLst/>
                <a:gdLst>
                  <a:gd name="connsiteX0" fmla="*/ 15707 w 19610"/>
                  <a:gd name="connsiteY0" fmla="*/ 17431 h 17430"/>
                  <a:gd name="connsiteX1" fmla="*/ 9805 w 19610"/>
                  <a:gd name="connsiteY1" fmla="*/ 13526 h 17430"/>
                  <a:gd name="connsiteX2" fmla="*/ 3808 w 19610"/>
                  <a:gd name="connsiteY2" fmla="*/ 17431 h 17430"/>
                  <a:gd name="connsiteX3" fmla="*/ 5902 w 19610"/>
                  <a:gd name="connsiteY3" fmla="*/ 10859 h 17430"/>
                  <a:gd name="connsiteX4" fmla="*/ 0 w 19610"/>
                  <a:gd name="connsiteY4" fmla="*/ 6572 h 17430"/>
                  <a:gd name="connsiteX5" fmla="*/ 7425 w 19610"/>
                  <a:gd name="connsiteY5" fmla="*/ 6477 h 17430"/>
                  <a:gd name="connsiteX6" fmla="*/ 9805 w 19610"/>
                  <a:gd name="connsiteY6" fmla="*/ 0 h 17430"/>
                  <a:gd name="connsiteX7" fmla="*/ 12185 w 19610"/>
                  <a:gd name="connsiteY7" fmla="*/ 6477 h 17430"/>
                  <a:gd name="connsiteX8" fmla="*/ 19610 w 19610"/>
                  <a:gd name="connsiteY8" fmla="*/ 6572 h 17430"/>
                  <a:gd name="connsiteX9" fmla="*/ 13708 w 19610"/>
                  <a:gd name="connsiteY9" fmla="*/ 10859 h 17430"/>
                  <a:gd name="connsiteX10" fmla="*/ 15707 w 19610"/>
                  <a:gd name="connsiteY10" fmla="*/ 17431 h 17430"/>
                  <a:gd name="connsiteX11" fmla="*/ 3237 w 19610"/>
                  <a:gd name="connsiteY11" fmla="*/ 7525 h 17430"/>
                  <a:gd name="connsiteX12" fmla="*/ 7140 w 19610"/>
                  <a:gd name="connsiteY12" fmla="*/ 10382 h 17430"/>
                  <a:gd name="connsiteX13" fmla="*/ 5712 w 19610"/>
                  <a:gd name="connsiteY13" fmla="*/ 14859 h 17430"/>
                  <a:gd name="connsiteX14" fmla="*/ 9710 w 19610"/>
                  <a:gd name="connsiteY14" fmla="*/ 12192 h 17430"/>
                  <a:gd name="connsiteX15" fmla="*/ 13708 w 19610"/>
                  <a:gd name="connsiteY15" fmla="*/ 14859 h 17430"/>
                  <a:gd name="connsiteX16" fmla="*/ 12280 w 19610"/>
                  <a:gd name="connsiteY16" fmla="*/ 10382 h 17430"/>
                  <a:gd name="connsiteX17" fmla="*/ 16279 w 19610"/>
                  <a:gd name="connsiteY17" fmla="*/ 7525 h 17430"/>
                  <a:gd name="connsiteX18" fmla="*/ 11328 w 19610"/>
                  <a:gd name="connsiteY18" fmla="*/ 7430 h 17430"/>
                  <a:gd name="connsiteX19" fmla="*/ 9710 w 19610"/>
                  <a:gd name="connsiteY19" fmla="*/ 3048 h 17430"/>
                  <a:gd name="connsiteX20" fmla="*/ 8092 w 19610"/>
                  <a:gd name="connsiteY20" fmla="*/ 7430 h 17430"/>
                  <a:gd name="connsiteX21" fmla="*/ 3237 w 19610"/>
                  <a:gd name="connsiteY21" fmla="*/ 7525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707" y="17431"/>
                    </a:moveTo>
                    <a:lnTo>
                      <a:pt x="9805" y="13526"/>
                    </a:lnTo>
                    <a:lnTo>
                      <a:pt x="3808" y="17431"/>
                    </a:lnTo>
                    <a:lnTo>
                      <a:pt x="5902" y="10859"/>
                    </a:lnTo>
                    <a:lnTo>
                      <a:pt x="0" y="6572"/>
                    </a:lnTo>
                    <a:lnTo>
                      <a:pt x="7425" y="6477"/>
                    </a:lnTo>
                    <a:lnTo>
                      <a:pt x="9805" y="0"/>
                    </a:lnTo>
                    <a:lnTo>
                      <a:pt x="12185" y="6477"/>
                    </a:lnTo>
                    <a:lnTo>
                      <a:pt x="19610" y="6572"/>
                    </a:lnTo>
                    <a:lnTo>
                      <a:pt x="13708" y="10859"/>
                    </a:lnTo>
                    <a:lnTo>
                      <a:pt x="15707" y="17431"/>
                    </a:lnTo>
                    <a:close/>
                    <a:moveTo>
                      <a:pt x="3237" y="7525"/>
                    </a:moveTo>
                    <a:lnTo>
                      <a:pt x="7140" y="10382"/>
                    </a:lnTo>
                    <a:lnTo>
                      <a:pt x="5712" y="14859"/>
                    </a:lnTo>
                    <a:lnTo>
                      <a:pt x="9710" y="12192"/>
                    </a:lnTo>
                    <a:lnTo>
                      <a:pt x="13708" y="14859"/>
                    </a:lnTo>
                    <a:lnTo>
                      <a:pt x="12280" y="10382"/>
                    </a:lnTo>
                    <a:lnTo>
                      <a:pt x="16279" y="7525"/>
                    </a:lnTo>
                    <a:lnTo>
                      <a:pt x="11328" y="7430"/>
                    </a:lnTo>
                    <a:lnTo>
                      <a:pt x="9710" y="3048"/>
                    </a:lnTo>
                    <a:lnTo>
                      <a:pt x="8092" y="7430"/>
                    </a:lnTo>
                    <a:lnTo>
                      <a:pt x="3237" y="7525"/>
                    </a:lnTo>
                    <a:close/>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24" name="Freeform 223">
                <a:extLst>
                  <a:ext uri="{FF2B5EF4-FFF2-40B4-BE49-F238E27FC236}">
                    <a16:creationId xmlns:a16="http://schemas.microsoft.com/office/drawing/2014/main" id="{DE2AC1A7-E7B4-404F-9E94-FEC309238A87}"/>
                  </a:ext>
                </a:extLst>
              </p:cNvPr>
              <p:cNvSpPr/>
              <p:nvPr/>
            </p:nvSpPr>
            <p:spPr>
              <a:xfrm>
                <a:off x="8079790"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6188 w 16373"/>
                  <a:gd name="connsiteY3" fmla="*/ 5429 h 14668"/>
                  <a:gd name="connsiteX4" fmla="*/ 2475 w 16373"/>
                  <a:gd name="connsiteY4" fmla="*/ 5524 h 14668"/>
                  <a:gd name="connsiteX5" fmla="*/ 0 w 16373"/>
                  <a:gd name="connsiteY5" fmla="*/ 5524 h 14668"/>
                  <a:gd name="connsiteX6" fmla="*/ 2094 w 16373"/>
                  <a:gd name="connsiteY6" fmla="*/ 7048 h 14668"/>
                  <a:gd name="connsiteX7" fmla="*/ 4950 w 16373"/>
                  <a:gd name="connsiteY7" fmla="*/ 9144 h 14668"/>
                  <a:gd name="connsiteX8" fmla="*/ 3903 w 16373"/>
                  <a:gd name="connsiteY8" fmla="*/ 12382 h 14668"/>
                  <a:gd name="connsiteX9" fmla="*/ 3141 w 16373"/>
                  <a:gd name="connsiteY9" fmla="*/ 14668 h 14668"/>
                  <a:gd name="connsiteX10" fmla="*/ 5140 w 16373"/>
                  <a:gd name="connsiteY10" fmla="*/ 13335 h 14668"/>
                  <a:gd name="connsiteX11" fmla="*/ 8187 w 16373"/>
                  <a:gd name="connsiteY11" fmla="*/ 11335 h 14668"/>
                  <a:gd name="connsiteX12" fmla="*/ 11233 w 16373"/>
                  <a:gd name="connsiteY12" fmla="*/ 13335 h 14668"/>
                  <a:gd name="connsiteX13" fmla="*/ 13137 w 16373"/>
                  <a:gd name="connsiteY13" fmla="*/ 14668 h 14668"/>
                  <a:gd name="connsiteX14" fmla="*/ 12471 w 16373"/>
                  <a:gd name="connsiteY14" fmla="*/ 12382 h 14668"/>
                  <a:gd name="connsiteX15" fmla="*/ 11423 w 16373"/>
                  <a:gd name="connsiteY15" fmla="*/ 9144 h 14668"/>
                  <a:gd name="connsiteX16" fmla="*/ 14279 w 16373"/>
                  <a:gd name="connsiteY16" fmla="*/ 7048 h 14668"/>
                  <a:gd name="connsiteX17" fmla="*/ 16374 w 16373"/>
                  <a:gd name="connsiteY17" fmla="*/ 5524 h 14668"/>
                  <a:gd name="connsiteX18" fmla="*/ 13899 w 16373"/>
                  <a:gd name="connsiteY18" fmla="*/ 5524 h 14668"/>
                  <a:gd name="connsiteX19" fmla="*/ 10186 w 16373"/>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668">
                    <a:moveTo>
                      <a:pt x="10186" y="5429"/>
                    </a:moveTo>
                    <a:lnTo>
                      <a:pt x="8949" y="2191"/>
                    </a:lnTo>
                    <a:lnTo>
                      <a:pt x="8187" y="0"/>
                    </a:lnTo>
                    <a:lnTo>
                      <a:pt x="6188" y="5429"/>
                    </a:lnTo>
                    <a:lnTo>
                      <a:pt x="2475" y="5524"/>
                    </a:lnTo>
                    <a:lnTo>
                      <a:pt x="0" y="5524"/>
                    </a:lnTo>
                    <a:lnTo>
                      <a:pt x="2094" y="7048"/>
                    </a:lnTo>
                    <a:lnTo>
                      <a:pt x="4950" y="9144"/>
                    </a:lnTo>
                    <a:lnTo>
                      <a:pt x="3903" y="12382"/>
                    </a:lnTo>
                    <a:lnTo>
                      <a:pt x="3141"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25" name="Freeform 224">
                <a:extLst>
                  <a:ext uri="{FF2B5EF4-FFF2-40B4-BE49-F238E27FC236}">
                    <a16:creationId xmlns:a16="http://schemas.microsoft.com/office/drawing/2014/main" id="{CE1AD4E2-49E7-0445-B44C-F03FDC9B4508}"/>
                  </a:ext>
                </a:extLst>
              </p:cNvPr>
              <p:cNvSpPr/>
              <p:nvPr/>
            </p:nvSpPr>
            <p:spPr>
              <a:xfrm>
                <a:off x="8078171" y="4926139"/>
                <a:ext cx="19610" cy="17526"/>
              </a:xfrm>
              <a:custGeom>
                <a:avLst/>
                <a:gdLst>
                  <a:gd name="connsiteX0" fmla="*/ 15803 w 19610"/>
                  <a:gd name="connsiteY0" fmla="*/ 17526 h 17526"/>
                  <a:gd name="connsiteX1" fmla="*/ 9805 w 19610"/>
                  <a:gd name="connsiteY1" fmla="*/ 13621 h 17526"/>
                  <a:gd name="connsiteX2" fmla="*/ 3808 w 19610"/>
                  <a:gd name="connsiteY2" fmla="*/ 17526 h 17526"/>
                  <a:gd name="connsiteX3" fmla="*/ 5902 w 19610"/>
                  <a:gd name="connsiteY3" fmla="*/ 10954 h 17526"/>
                  <a:gd name="connsiteX4" fmla="*/ 0 w 19610"/>
                  <a:gd name="connsiteY4" fmla="*/ 6668 h 17526"/>
                  <a:gd name="connsiteX5" fmla="*/ 7425 w 19610"/>
                  <a:gd name="connsiteY5" fmla="*/ 6477 h 17526"/>
                  <a:gd name="connsiteX6" fmla="*/ 9805 w 19610"/>
                  <a:gd name="connsiteY6" fmla="*/ 0 h 17526"/>
                  <a:gd name="connsiteX7" fmla="*/ 12185 w 19610"/>
                  <a:gd name="connsiteY7" fmla="*/ 6477 h 17526"/>
                  <a:gd name="connsiteX8" fmla="*/ 19610 w 19610"/>
                  <a:gd name="connsiteY8" fmla="*/ 6668 h 17526"/>
                  <a:gd name="connsiteX9" fmla="*/ 13708 w 19610"/>
                  <a:gd name="connsiteY9" fmla="*/ 10954 h 17526"/>
                  <a:gd name="connsiteX10" fmla="*/ 15803 w 19610"/>
                  <a:gd name="connsiteY10" fmla="*/ 17526 h 17526"/>
                  <a:gd name="connsiteX11" fmla="*/ 3237 w 19610"/>
                  <a:gd name="connsiteY11" fmla="*/ 7715 h 17526"/>
                  <a:gd name="connsiteX12" fmla="*/ 7235 w 19610"/>
                  <a:gd name="connsiteY12" fmla="*/ 10573 h 17526"/>
                  <a:gd name="connsiteX13" fmla="*/ 5807 w 19610"/>
                  <a:gd name="connsiteY13" fmla="*/ 15050 h 17526"/>
                  <a:gd name="connsiteX14" fmla="*/ 9805 w 19610"/>
                  <a:gd name="connsiteY14" fmla="*/ 12383 h 17526"/>
                  <a:gd name="connsiteX15" fmla="*/ 13804 w 19610"/>
                  <a:gd name="connsiteY15" fmla="*/ 15050 h 17526"/>
                  <a:gd name="connsiteX16" fmla="*/ 12376 w 19610"/>
                  <a:gd name="connsiteY16" fmla="*/ 10573 h 17526"/>
                  <a:gd name="connsiteX17" fmla="*/ 16374 w 19610"/>
                  <a:gd name="connsiteY17" fmla="*/ 7715 h 17526"/>
                  <a:gd name="connsiteX18" fmla="*/ 11424 w 19610"/>
                  <a:gd name="connsiteY18" fmla="*/ 7620 h 17526"/>
                  <a:gd name="connsiteX19" fmla="*/ 9805 w 19610"/>
                  <a:gd name="connsiteY19" fmla="*/ 3239 h 17526"/>
                  <a:gd name="connsiteX20" fmla="*/ 8187 w 19610"/>
                  <a:gd name="connsiteY20" fmla="*/ 7620 h 17526"/>
                  <a:gd name="connsiteX21" fmla="*/ 3237 w 19610"/>
                  <a:gd name="connsiteY21" fmla="*/ 7715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621"/>
                    </a:lnTo>
                    <a:lnTo>
                      <a:pt x="3808" y="17526"/>
                    </a:lnTo>
                    <a:lnTo>
                      <a:pt x="5902" y="10954"/>
                    </a:lnTo>
                    <a:lnTo>
                      <a:pt x="0" y="6668"/>
                    </a:lnTo>
                    <a:lnTo>
                      <a:pt x="7425" y="6477"/>
                    </a:lnTo>
                    <a:lnTo>
                      <a:pt x="9805" y="0"/>
                    </a:lnTo>
                    <a:lnTo>
                      <a:pt x="12185" y="6477"/>
                    </a:lnTo>
                    <a:lnTo>
                      <a:pt x="19610" y="6668"/>
                    </a:lnTo>
                    <a:lnTo>
                      <a:pt x="13708" y="10954"/>
                    </a:lnTo>
                    <a:lnTo>
                      <a:pt x="15803" y="17526"/>
                    </a:lnTo>
                    <a:close/>
                    <a:moveTo>
                      <a:pt x="3237" y="7715"/>
                    </a:moveTo>
                    <a:lnTo>
                      <a:pt x="7235" y="10573"/>
                    </a:lnTo>
                    <a:lnTo>
                      <a:pt x="5807" y="15050"/>
                    </a:lnTo>
                    <a:lnTo>
                      <a:pt x="9805" y="12383"/>
                    </a:lnTo>
                    <a:lnTo>
                      <a:pt x="13804" y="15050"/>
                    </a:lnTo>
                    <a:lnTo>
                      <a:pt x="12376" y="10573"/>
                    </a:lnTo>
                    <a:lnTo>
                      <a:pt x="16374" y="7715"/>
                    </a:lnTo>
                    <a:lnTo>
                      <a:pt x="11424" y="7620"/>
                    </a:lnTo>
                    <a:lnTo>
                      <a:pt x="9805" y="3239"/>
                    </a:lnTo>
                    <a:lnTo>
                      <a:pt x="8187" y="7620"/>
                    </a:lnTo>
                    <a:lnTo>
                      <a:pt x="3237" y="7715"/>
                    </a:lnTo>
                    <a:close/>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26" name="Freeform 225">
                <a:extLst>
                  <a:ext uri="{FF2B5EF4-FFF2-40B4-BE49-F238E27FC236}">
                    <a16:creationId xmlns:a16="http://schemas.microsoft.com/office/drawing/2014/main" id="{6618555D-5D35-C442-87F2-BB9CBAC0F96E}"/>
                  </a:ext>
                </a:extLst>
              </p:cNvPr>
              <p:cNvSpPr/>
              <p:nvPr/>
            </p:nvSpPr>
            <p:spPr>
              <a:xfrm>
                <a:off x="8053515" y="4920805"/>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5141 w 16278"/>
                  <a:gd name="connsiteY11" fmla="*/ 13335 h 14668"/>
                  <a:gd name="connsiteX12" fmla="*/ 8187 w 16278"/>
                  <a:gd name="connsiteY12" fmla="*/ 11335 h 14668"/>
                  <a:gd name="connsiteX13" fmla="*/ 11233 w 16278"/>
                  <a:gd name="connsiteY13" fmla="*/ 13335 h 14668"/>
                  <a:gd name="connsiteX14" fmla="*/ 13137 w 16278"/>
                  <a:gd name="connsiteY14" fmla="*/ 14669 h 14668"/>
                  <a:gd name="connsiteX15" fmla="*/ 12471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7049"/>
                    </a:lnTo>
                    <a:lnTo>
                      <a:pt x="4950" y="9144"/>
                    </a:lnTo>
                    <a:lnTo>
                      <a:pt x="3903" y="12383"/>
                    </a:lnTo>
                    <a:lnTo>
                      <a:pt x="3141" y="14669"/>
                    </a:lnTo>
                    <a:lnTo>
                      <a:pt x="5141" y="13335"/>
                    </a:lnTo>
                    <a:lnTo>
                      <a:pt x="8187" y="11335"/>
                    </a:lnTo>
                    <a:lnTo>
                      <a:pt x="11233" y="13335"/>
                    </a:lnTo>
                    <a:lnTo>
                      <a:pt x="13137" y="14669"/>
                    </a:lnTo>
                    <a:lnTo>
                      <a:pt x="12471" y="12383"/>
                    </a:lnTo>
                    <a:lnTo>
                      <a:pt x="11424" y="9144"/>
                    </a:lnTo>
                    <a:lnTo>
                      <a:pt x="14279" y="7049"/>
                    </a:lnTo>
                    <a:lnTo>
                      <a:pt x="16279" y="5525"/>
                    </a:lnTo>
                    <a:lnTo>
                      <a:pt x="13804" y="5525"/>
                    </a:lnTo>
                    <a:lnTo>
                      <a:pt x="10186" y="5429"/>
                    </a:lnTo>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27" name="Freeform 226">
                <a:extLst>
                  <a:ext uri="{FF2B5EF4-FFF2-40B4-BE49-F238E27FC236}">
                    <a16:creationId xmlns:a16="http://schemas.microsoft.com/office/drawing/2014/main" id="{285C2CAA-430A-9C41-9668-40E103715FC6}"/>
                  </a:ext>
                </a:extLst>
              </p:cNvPr>
              <p:cNvSpPr/>
              <p:nvPr/>
            </p:nvSpPr>
            <p:spPr>
              <a:xfrm>
                <a:off x="8051897" y="4919281"/>
                <a:ext cx="19610" cy="17430"/>
              </a:xfrm>
              <a:custGeom>
                <a:avLst/>
                <a:gdLst>
                  <a:gd name="connsiteX0" fmla="*/ 3808 w 19610"/>
                  <a:gd name="connsiteY0" fmla="*/ 17431 h 17430"/>
                  <a:gd name="connsiteX1" fmla="*/ 5902 w 19610"/>
                  <a:gd name="connsiteY1" fmla="*/ 10858 h 17430"/>
                  <a:gd name="connsiteX2" fmla="*/ 0 w 19610"/>
                  <a:gd name="connsiteY2" fmla="*/ 6572 h 17430"/>
                  <a:gd name="connsiteX3" fmla="*/ 7426 w 19610"/>
                  <a:gd name="connsiteY3" fmla="*/ 6477 h 17430"/>
                  <a:gd name="connsiteX4" fmla="*/ 9806 w 19610"/>
                  <a:gd name="connsiteY4" fmla="*/ 0 h 17430"/>
                  <a:gd name="connsiteX5" fmla="*/ 12185 w 19610"/>
                  <a:gd name="connsiteY5" fmla="*/ 6477 h 17430"/>
                  <a:gd name="connsiteX6" fmla="*/ 19611 w 19610"/>
                  <a:gd name="connsiteY6" fmla="*/ 6572 h 17430"/>
                  <a:gd name="connsiteX7" fmla="*/ 13708 w 19610"/>
                  <a:gd name="connsiteY7" fmla="*/ 10858 h 17430"/>
                  <a:gd name="connsiteX8" fmla="*/ 15803 w 19610"/>
                  <a:gd name="connsiteY8" fmla="*/ 17431 h 17430"/>
                  <a:gd name="connsiteX9" fmla="*/ 9806 w 19610"/>
                  <a:gd name="connsiteY9" fmla="*/ 13525 h 17430"/>
                  <a:gd name="connsiteX10" fmla="*/ 3808 w 19610"/>
                  <a:gd name="connsiteY10" fmla="*/ 17431 h 17430"/>
                  <a:gd name="connsiteX11" fmla="*/ 9806 w 19610"/>
                  <a:gd name="connsiteY11" fmla="*/ 12192 h 17430"/>
                  <a:gd name="connsiteX12" fmla="*/ 13804 w 19610"/>
                  <a:gd name="connsiteY12" fmla="*/ 14859 h 17430"/>
                  <a:gd name="connsiteX13" fmla="*/ 12376 w 19610"/>
                  <a:gd name="connsiteY13" fmla="*/ 10382 h 17430"/>
                  <a:gd name="connsiteX14" fmla="*/ 16279 w 19610"/>
                  <a:gd name="connsiteY14" fmla="*/ 7525 h 17430"/>
                  <a:gd name="connsiteX15" fmla="*/ 11328 w 19610"/>
                  <a:gd name="connsiteY15" fmla="*/ 7429 h 17430"/>
                  <a:gd name="connsiteX16" fmla="*/ 9710 w 19610"/>
                  <a:gd name="connsiteY16" fmla="*/ 3048 h 17430"/>
                  <a:gd name="connsiteX17" fmla="*/ 8092 w 19610"/>
                  <a:gd name="connsiteY17" fmla="*/ 7429 h 17430"/>
                  <a:gd name="connsiteX18" fmla="*/ 3142 w 19610"/>
                  <a:gd name="connsiteY18" fmla="*/ 7525 h 17430"/>
                  <a:gd name="connsiteX19" fmla="*/ 7045 w 19610"/>
                  <a:gd name="connsiteY19" fmla="*/ 10382 h 17430"/>
                  <a:gd name="connsiteX20" fmla="*/ 5617 w 19610"/>
                  <a:gd name="connsiteY20" fmla="*/ 14859 h 17430"/>
                  <a:gd name="connsiteX21" fmla="*/ 9806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858"/>
                    </a:lnTo>
                    <a:lnTo>
                      <a:pt x="0" y="6572"/>
                    </a:lnTo>
                    <a:lnTo>
                      <a:pt x="7426" y="6477"/>
                    </a:lnTo>
                    <a:lnTo>
                      <a:pt x="9806" y="0"/>
                    </a:lnTo>
                    <a:lnTo>
                      <a:pt x="12185" y="6477"/>
                    </a:lnTo>
                    <a:lnTo>
                      <a:pt x="19611" y="6572"/>
                    </a:lnTo>
                    <a:lnTo>
                      <a:pt x="13708" y="10858"/>
                    </a:lnTo>
                    <a:lnTo>
                      <a:pt x="15803" y="17431"/>
                    </a:lnTo>
                    <a:lnTo>
                      <a:pt x="9806" y="13525"/>
                    </a:lnTo>
                    <a:lnTo>
                      <a:pt x="3808" y="17431"/>
                    </a:lnTo>
                    <a:close/>
                    <a:moveTo>
                      <a:pt x="9806" y="12192"/>
                    </a:moveTo>
                    <a:lnTo>
                      <a:pt x="13804" y="14859"/>
                    </a:lnTo>
                    <a:lnTo>
                      <a:pt x="12376" y="10382"/>
                    </a:lnTo>
                    <a:lnTo>
                      <a:pt x="16279" y="7525"/>
                    </a:lnTo>
                    <a:lnTo>
                      <a:pt x="11328" y="7429"/>
                    </a:lnTo>
                    <a:lnTo>
                      <a:pt x="9710" y="3048"/>
                    </a:lnTo>
                    <a:lnTo>
                      <a:pt x="8092" y="7429"/>
                    </a:lnTo>
                    <a:lnTo>
                      <a:pt x="3142" y="7525"/>
                    </a:lnTo>
                    <a:lnTo>
                      <a:pt x="7045" y="10382"/>
                    </a:lnTo>
                    <a:lnTo>
                      <a:pt x="5617" y="14859"/>
                    </a:lnTo>
                    <a:lnTo>
                      <a:pt x="9806" y="12192"/>
                    </a:lnTo>
                    <a:close/>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28" name="Freeform 227">
                <a:extLst>
                  <a:ext uri="{FF2B5EF4-FFF2-40B4-BE49-F238E27FC236}">
                    <a16:creationId xmlns:a16="http://schemas.microsoft.com/office/drawing/2014/main" id="{C97C791E-E21E-3547-A62A-D6AA421CA9D1}"/>
                  </a:ext>
                </a:extLst>
              </p:cNvPr>
              <p:cNvSpPr/>
              <p:nvPr/>
            </p:nvSpPr>
            <p:spPr>
              <a:xfrm>
                <a:off x="8027431"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7425 w 16373"/>
                  <a:gd name="connsiteY3" fmla="*/ 2191 h 14668"/>
                  <a:gd name="connsiteX4" fmla="*/ 6188 w 16373"/>
                  <a:gd name="connsiteY4" fmla="*/ 5429 h 14668"/>
                  <a:gd name="connsiteX5" fmla="*/ 2570 w 16373"/>
                  <a:gd name="connsiteY5" fmla="*/ 5524 h 14668"/>
                  <a:gd name="connsiteX6" fmla="*/ 0 w 16373"/>
                  <a:gd name="connsiteY6" fmla="*/ 5524 h 14668"/>
                  <a:gd name="connsiteX7" fmla="*/ 2094 w 16373"/>
                  <a:gd name="connsiteY7" fmla="*/ 7048 h 14668"/>
                  <a:gd name="connsiteX8" fmla="*/ 4950 w 16373"/>
                  <a:gd name="connsiteY8" fmla="*/ 9144 h 14668"/>
                  <a:gd name="connsiteX9" fmla="*/ 3903 w 16373"/>
                  <a:gd name="connsiteY9" fmla="*/ 12382 h 14668"/>
                  <a:gd name="connsiteX10" fmla="*/ 3237 w 16373"/>
                  <a:gd name="connsiteY10" fmla="*/ 14668 h 14668"/>
                  <a:gd name="connsiteX11" fmla="*/ 5140 w 16373"/>
                  <a:gd name="connsiteY11" fmla="*/ 13335 h 14668"/>
                  <a:gd name="connsiteX12" fmla="*/ 8187 w 16373"/>
                  <a:gd name="connsiteY12" fmla="*/ 11335 h 14668"/>
                  <a:gd name="connsiteX13" fmla="*/ 11233 w 16373"/>
                  <a:gd name="connsiteY13" fmla="*/ 13335 h 14668"/>
                  <a:gd name="connsiteX14" fmla="*/ 13137 w 16373"/>
                  <a:gd name="connsiteY14" fmla="*/ 14668 h 14668"/>
                  <a:gd name="connsiteX15" fmla="*/ 12471 w 16373"/>
                  <a:gd name="connsiteY15" fmla="*/ 12382 h 14668"/>
                  <a:gd name="connsiteX16" fmla="*/ 11423 w 16373"/>
                  <a:gd name="connsiteY16" fmla="*/ 9144 h 14668"/>
                  <a:gd name="connsiteX17" fmla="*/ 14279 w 16373"/>
                  <a:gd name="connsiteY17" fmla="*/ 7048 h 14668"/>
                  <a:gd name="connsiteX18" fmla="*/ 16374 w 16373"/>
                  <a:gd name="connsiteY18" fmla="*/ 5524 h 14668"/>
                  <a:gd name="connsiteX19" fmla="*/ 13899 w 16373"/>
                  <a:gd name="connsiteY19" fmla="*/ 5524 h 14668"/>
                  <a:gd name="connsiteX20" fmla="*/ 10186 w 16373"/>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73" h="14668">
                    <a:moveTo>
                      <a:pt x="10186" y="5429"/>
                    </a:moveTo>
                    <a:lnTo>
                      <a:pt x="8949" y="2191"/>
                    </a:lnTo>
                    <a:lnTo>
                      <a:pt x="8187" y="0"/>
                    </a:lnTo>
                    <a:lnTo>
                      <a:pt x="7425" y="2191"/>
                    </a:lnTo>
                    <a:lnTo>
                      <a:pt x="6188" y="5429"/>
                    </a:lnTo>
                    <a:lnTo>
                      <a:pt x="2570" y="5524"/>
                    </a:lnTo>
                    <a:lnTo>
                      <a:pt x="0" y="5524"/>
                    </a:lnTo>
                    <a:lnTo>
                      <a:pt x="2094" y="7048"/>
                    </a:lnTo>
                    <a:lnTo>
                      <a:pt x="4950" y="9144"/>
                    </a:lnTo>
                    <a:lnTo>
                      <a:pt x="3903" y="12382"/>
                    </a:lnTo>
                    <a:lnTo>
                      <a:pt x="3237"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29" name="Freeform 228">
                <a:extLst>
                  <a:ext uri="{FF2B5EF4-FFF2-40B4-BE49-F238E27FC236}">
                    <a16:creationId xmlns:a16="http://schemas.microsoft.com/office/drawing/2014/main" id="{9198CE99-4246-3549-B5C8-A9A7D19DE066}"/>
                  </a:ext>
                </a:extLst>
              </p:cNvPr>
              <p:cNvSpPr/>
              <p:nvPr/>
            </p:nvSpPr>
            <p:spPr>
              <a:xfrm>
                <a:off x="8025813" y="4926139"/>
                <a:ext cx="19610" cy="17526"/>
              </a:xfrm>
              <a:custGeom>
                <a:avLst/>
                <a:gdLst>
                  <a:gd name="connsiteX0" fmla="*/ 3808 w 19610"/>
                  <a:gd name="connsiteY0" fmla="*/ 17526 h 17526"/>
                  <a:gd name="connsiteX1" fmla="*/ 5902 w 19610"/>
                  <a:gd name="connsiteY1" fmla="*/ 10859 h 17526"/>
                  <a:gd name="connsiteX2" fmla="*/ 0 w 19610"/>
                  <a:gd name="connsiteY2" fmla="*/ 6572 h 17526"/>
                  <a:gd name="connsiteX3" fmla="*/ 7425 w 19610"/>
                  <a:gd name="connsiteY3" fmla="*/ 6477 h 17526"/>
                  <a:gd name="connsiteX4" fmla="*/ 9805 w 19610"/>
                  <a:gd name="connsiteY4" fmla="*/ 0 h 17526"/>
                  <a:gd name="connsiteX5" fmla="*/ 12185 w 19610"/>
                  <a:gd name="connsiteY5" fmla="*/ 6477 h 17526"/>
                  <a:gd name="connsiteX6" fmla="*/ 19610 w 19610"/>
                  <a:gd name="connsiteY6" fmla="*/ 6572 h 17526"/>
                  <a:gd name="connsiteX7" fmla="*/ 13708 w 19610"/>
                  <a:gd name="connsiteY7" fmla="*/ 10859 h 17526"/>
                  <a:gd name="connsiteX8" fmla="*/ 15803 w 19610"/>
                  <a:gd name="connsiteY8" fmla="*/ 17526 h 17526"/>
                  <a:gd name="connsiteX9" fmla="*/ 9901 w 19610"/>
                  <a:gd name="connsiteY9" fmla="*/ 13526 h 17526"/>
                  <a:gd name="connsiteX10" fmla="*/ 3808 w 19610"/>
                  <a:gd name="connsiteY10" fmla="*/ 17526 h 17526"/>
                  <a:gd name="connsiteX11" fmla="*/ 9805 w 19610"/>
                  <a:gd name="connsiteY11" fmla="*/ 12287 h 17526"/>
                  <a:gd name="connsiteX12" fmla="*/ 13804 w 19610"/>
                  <a:gd name="connsiteY12" fmla="*/ 14954 h 17526"/>
                  <a:gd name="connsiteX13" fmla="*/ 12376 w 19610"/>
                  <a:gd name="connsiteY13" fmla="*/ 10478 h 17526"/>
                  <a:gd name="connsiteX14" fmla="*/ 16374 w 19610"/>
                  <a:gd name="connsiteY14" fmla="*/ 7620 h 17526"/>
                  <a:gd name="connsiteX15" fmla="*/ 11424 w 19610"/>
                  <a:gd name="connsiteY15" fmla="*/ 7525 h 17526"/>
                  <a:gd name="connsiteX16" fmla="*/ 9805 w 19610"/>
                  <a:gd name="connsiteY16" fmla="*/ 3143 h 17526"/>
                  <a:gd name="connsiteX17" fmla="*/ 8187 w 19610"/>
                  <a:gd name="connsiteY17" fmla="*/ 7525 h 17526"/>
                  <a:gd name="connsiteX18" fmla="*/ 3237 w 19610"/>
                  <a:gd name="connsiteY18" fmla="*/ 7620 h 17526"/>
                  <a:gd name="connsiteX19" fmla="*/ 7235 w 19610"/>
                  <a:gd name="connsiteY19" fmla="*/ 10478 h 17526"/>
                  <a:gd name="connsiteX20" fmla="*/ 5807 w 19610"/>
                  <a:gd name="connsiteY20" fmla="*/ 14954 h 17526"/>
                  <a:gd name="connsiteX21" fmla="*/ 9805 w 19610"/>
                  <a:gd name="connsiteY21" fmla="*/ 12287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3808" y="17526"/>
                    </a:moveTo>
                    <a:lnTo>
                      <a:pt x="5902" y="10859"/>
                    </a:lnTo>
                    <a:lnTo>
                      <a:pt x="0" y="6572"/>
                    </a:lnTo>
                    <a:lnTo>
                      <a:pt x="7425" y="6477"/>
                    </a:lnTo>
                    <a:lnTo>
                      <a:pt x="9805" y="0"/>
                    </a:lnTo>
                    <a:lnTo>
                      <a:pt x="12185" y="6477"/>
                    </a:lnTo>
                    <a:lnTo>
                      <a:pt x="19610" y="6572"/>
                    </a:lnTo>
                    <a:lnTo>
                      <a:pt x="13708" y="10859"/>
                    </a:lnTo>
                    <a:lnTo>
                      <a:pt x="15803" y="17526"/>
                    </a:lnTo>
                    <a:lnTo>
                      <a:pt x="9901" y="13526"/>
                    </a:lnTo>
                    <a:lnTo>
                      <a:pt x="3808" y="17526"/>
                    </a:lnTo>
                    <a:close/>
                    <a:moveTo>
                      <a:pt x="9805" y="12287"/>
                    </a:moveTo>
                    <a:lnTo>
                      <a:pt x="13804" y="14954"/>
                    </a:lnTo>
                    <a:lnTo>
                      <a:pt x="12376" y="10478"/>
                    </a:lnTo>
                    <a:lnTo>
                      <a:pt x="16374" y="7620"/>
                    </a:lnTo>
                    <a:lnTo>
                      <a:pt x="11424" y="7525"/>
                    </a:lnTo>
                    <a:lnTo>
                      <a:pt x="9805" y="3143"/>
                    </a:lnTo>
                    <a:lnTo>
                      <a:pt x="8187" y="7525"/>
                    </a:lnTo>
                    <a:lnTo>
                      <a:pt x="3237" y="7620"/>
                    </a:lnTo>
                    <a:lnTo>
                      <a:pt x="7235" y="10478"/>
                    </a:lnTo>
                    <a:lnTo>
                      <a:pt x="5807" y="14954"/>
                    </a:lnTo>
                    <a:lnTo>
                      <a:pt x="9805" y="12287"/>
                    </a:lnTo>
                    <a:close/>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30" name="Freeform 229">
                <a:extLst>
                  <a:ext uri="{FF2B5EF4-FFF2-40B4-BE49-F238E27FC236}">
                    <a16:creationId xmlns:a16="http://schemas.microsoft.com/office/drawing/2014/main" id="{ABF6278D-BD96-3C43-83C4-7B4B4EE4768E}"/>
                  </a:ext>
                </a:extLst>
              </p:cNvPr>
              <p:cNvSpPr/>
              <p:nvPr/>
            </p:nvSpPr>
            <p:spPr>
              <a:xfrm>
                <a:off x="8008487" y="4946523"/>
                <a:ext cx="16373" cy="14573"/>
              </a:xfrm>
              <a:custGeom>
                <a:avLst/>
                <a:gdLst>
                  <a:gd name="connsiteX0" fmla="*/ 10091 w 16373"/>
                  <a:gd name="connsiteY0" fmla="*/ 5429 h 14573"/>
                  <a:gd name="connsiteX1" fmla="*/ 8949 w 16373"/>
                  <a:gd name="connsiteY1" fmla="*/ 2095 h 14573"/>
                  <a:gd name="connsiteX2" fmla="*/ 8187 w 16373"/>
                  <a:gd name="connsiteY2" fmla="*/ 0 h 14573"/>
                  <a:gd name="connsiteX3" fmla="*/ 7425 w 16373"/>
                  <a:gd name="connsiteY3" fmla="*/ 2095 h 14573"/>
                  <a:gd name="connsiteX4" fmla="*/ 6188 w 16373"/>
                  <a:gd name="connsiteY4" fmla="*/ 5429 h 14573"/>
                  <a:gd name="connsiteX5" fmla="*/ 2475 w 16373"/>
                  <a:gd name="connsiteY5" fmla="*/ 5429 h 14573"/>
                  <a:gd name="connsiteX6" fmla="*/ 0 w 16373"/>
                  <a:gd name="connsiteY6" fmla="*/ 5524 h 14573"/>
                  <a:gd name="connsiteX7" fmla="*/ 1999 w 16373"/>
                  <a:gd name="connsiteY7" fmla="*/ 6953 h 14573"/>
                  <a:gd name="connsiteX8" fmla="*/ 4950 w 16373"/>
                  <a:gd name="connsiteY8" fmla="*/ 9049 h 14573"/>
                  <a:gd name="connsiteX9" fmla="*/ 3903 w 16373"/>
                  <a:gd name="connsiteY9" fmla="*/ 12382 h 14573"/>
                  <a:gd name="connsiteX10" fmla="*/ 3142 w 16373"/>
                  <a:gd name="connsiteY10" fmla="*/ 14573 h 14573"/>
                  <a:gd name="connsiteX11" fmla="*/ 5141 w 16373"/>
                  <a:gd name="connsiteY11" fmla="*/ 13335 h 14573"/>
                  <a:gd name="connsiteX12" fmla="*/ 8187 w 16373"/>
                  <a:gd name="connsiteY12" fmla="*/ 11335 h 14573"/>
                  <a:gd name="connsiteX13" fmla="*/ 11233 w 16373"/>
                  <a:gd name="connsiteY13" fmla="*/ 13335 h 14573"/>
                  <a:gd name="connsiteX14" fmla="*/ 13137 w 16373"/>
                  <a:gd name="connsiteY14" fmla="*/ 14573 h 14573"/>
                  <a:gd name="connsiteX15" fmla="*/ 11424 w 16373"/>
                  <a:gd name="connsiteY15" fmla="*/ 9049 h 14573"/>
                  <a:gd name="connsiteX16" fmla="*/ 14279 w 16373"/>
                  <a:gd name="connsiteY16" fmla="*/ 6953 h 14573"/>
                  <a:gd name="connsiteX17" fmla="*/ 16374 w 16373"/>
                  <a:gd name="connsiteY17" fmla="*/ 5524 h 14573"/>
                  <a:gd name="connsiteX18" fmla="*/ 13804 w 16373"/>
                  <a:gd name="connsiteY18" fmla="*/ 5429 h 14573"/>
                  <a:gd name="connsiteX19" fmla="*/ 10091 w 16373"/>
                  <a:gd name="connsiteY19" fmla="*/ 542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573">
                    <a:moveTo>
                      <a:pt x="10091" y="5429"/>
                    </a:moveTo>
                    <a:lnTo>
                      <a:pt x="8949" y="2095"/>
                    </a:lnTo>
                    <a:lnTo>
                      <a:pt x="8187" y="0"/>
                    </a:lnTo>
                    <a:lnTo>
                      <a:pt x="7425" y="2095"/>
                    </a:lnTo>
                    <a:lnTo>
                      <a:pt x="6188" y="5429"/>
                    </a:lnTo>
                    <a:lnTo>
                      <a:pt x="2475" y="5429"/>
                    </a:lnTo>
                    <a:lnTo>
                      <a:pt x="0" y="5524"/>
                    </a:lnTo>
                    <a:lnTo>
                      <a:pt x="1999" y="6953"/>
                    </a:lnTo>
                    <a:lnTo>
                      <a:pt x="4950" y="9049"/>
                    </a:lnTo>
                    <a:lnTo>
                      <a:pt x="3903" y="12382"/>
                    </a:lnTo>
                    <a:lnTo>
                      <a:pt x="3142" y="14573"/>
                    </a:lnTo>
                    <a:lnTo>
                      <a:pt x="5141" y="13335"/>
                    </a:lnTo>
                    <a:lnTo>
                      <a:pt x="8187" y="11335"/>
                    </a:lnTo>
                    <a:lnTo>
                      <a:pt x="11233" y="13335"/>
                    </a:lnTo>
                    <a:lnTo>
                      <a:pt x="13137" y="14573"/>
                    </a:lnTo>
                    <a:lnTo>
                      <a:pt x="11424" y="9049"/>
                    </a:lnTo>
                    <a:lnTo>
                      <a:pt x="14279" y="6953"/>
                    </a:lnTo>
                    <a:lnTo>
                      <a:pt x="16374" y="5524"/>
                    </a:lnTo>
                    <a:lnTo>
                      <a:pt x="13804" y="5429"/>
                    </a:lnTo>
                    <a:lnTo>
                      <a:pt x="10091" y="5429"/>
                    </a:lnTo>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31" name="Freeform 230">
                <a:extLst>
                  <a:ext uri="{FF2B5EF4-FFF2-40B4-BE49-F238E27FC236}">
                    <a16:creationId xmlns:a16="http://schemas.microsoft.com/office/drawing/2014/main" id="{19B34DDA-0221-594A-B009-0AD1962C022F}"/>
                  </a:ext>
                </a:extLst>
              </p:cNvPr>
              <p:cNvSpPr/>
              <p:nvPr/>
            </p:nvSpPr>
            <p:spPr>
              <a:xfrm>
                <a:off x="8006869" y="4945094"/>
                <a:ext cx="19515" cy="17335"/>
              </a:xfrm>
              <a:custGeom>
                <a:avLst/>
                <a:gdLst>
                  <a:gd name="connsiteX0" fmla="*/ 3808 w 19515"/>
                  <a:gd name="connsiteY0" fmla="*/ 17336 h 17335"/>
                  <a:gd name="connsiteX1" fmla="*/ 5902 w 19515"/>
                  <a:gd name="connsiteY1" fmla="*/ 10763 h 17335"/>
                  <a:gd name="connsiteX2" fmla="*/ 0 w 19515"/>
                  <a:gd name="connsiteY2" fmla="*/ 6477 h 17335"/>
                  <a:gd name="connsiteX3" fmla="*/ 7425 w 19515"/>
                  <a:gd name="connsiteY3" fmla="*/ 6382 h 17335"/>
                  <a:gd name="connsiteX4" fmla="*/ 9805 w 19515"/>
                  <a:gd name="connsiteY4" fmla="*/ 0 h 17335"/>
                  <a:gd name="connsiteX5" fmla="*/ 12090 w 19515"/>
                  <a:gd name="connsiteY5" fmla="*/ 6382 h 17335"/>
                  <a:gd name="connsiteX6" fmla="*/ 19515 w 19515"/>
                  <a:gd name="connsiteY6" fmla="*/ 6477 h 17335"/>
                  <a:gd name="connsiteX7" fmla="*/ 13613 w 19515"/>
                  <a:gd name="connsiteY7" fmla="*/ 10763 h 17335"/>
                  <a:gd name="connsiteX8" fmla="*/ 15707 w 19515"/>
                  <a:gd name="connsiteY8" fmla="*/ 17336 h 17335"/>
                  <a:gd name="connsiteX9" fmla="*/ 9710 w 19515"/>
                  <a:gd name="connsiteY9" fmla="*/ 13430 h 17335"/>
                  <a:gd name="connsiteX10" fmla="*/ 3808 w 19515"/>
                  <a:gd name="connsiteY10" fmla="*/ 17336 h 17335"/>
                  <a:gd name="connsiteX11" fmla="*/ 9805 w 19515"/>
                  <a:gd name="connsiteY11" fmla="*/ 12097 h 17335"/>
                  <a:gd name="connsiteX12" fmla="*/ 13803 w 19515"/>
                  <a:gd name="connsiteY12" fmla="*/ 14764 h 17335"/>
                  <a:gd name="connsiteX13" fmla="*/ 12375 w 19515"/>
                  <a:gd name="connsiteY13" fmla="*/ 10287 h 17335"/>
                  <a:gd name="connsiteX14" fmla="*/ 16374 w 19515"/>
                  <a:gd name="connsiteY14" fmla="*/ 7429 h 17335"/>
                  <a:gd name="connsiteX15" fmla="*/ 11423 w 19515"/>
                  <a:gd name="connsiteY15" fmla="*/ 7334 h 17335"/>
                  <a:gd name="connsiteX16" fmla="*/ 9805 w 19515"/>
                  <a:gd name="connsiteY16" fmla="*/ 2953 h 17335"/>
                  <a:gd name="connsiteX17" fmla="*/ 8187 w 19515"/>
                  <a:gd name="connsiteY17" fmla="*/ 7334 h 17335"/>
                  <a:gd name="connsiteX18" fmla="*/ 3237 w 19515"/>
                  <a:gd name="connsiteY18" fmla="*/ 7429 h 17335"/>
                  <a:gd name="connsiteX19" fmla="*/ 7235 w 19515"/>
                  <a:gd name="connsiteY19" fmla="*/ 10287 h 17335"/>
                  <a:gd name="connsiteX20" fmla="*/ 5807 w 19515"/>
                  <a:gd name="connsiteY20" fmla="*/ 14764 h 17335"/>
                  <a:gd name="connsiteX21" fmla="*/ 9805 w 19515"/>
                  <a:gd name="connsiteY21" fmla="*/ 12097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335">
                    <a:moveTo>
                      <a:pt x="3808" y="17336"/>
                    </a:moveTo>
                    <a:lnTo>
                      <a:pt x="5902" y="10763"/>
                    </a:lnTo>
                    <a:lnTo>
                      <a:pt x="0" y="6477"/>
                    </a:lnTo>
                    <a:lnTo>
                      <a:pt x="7425" y="6382"/>
                    </a:lnTo>
                    <a:lnTo>
                      <a:pt x="9805" y="0"/>
                    </a:lnTo>
                    <a:lnTo>
                      <a:pt x="12090" y="6382"/>
                    </a:lnTo>
                    <a:lnTo>
                      <a:pt x="19515" y="6477"/>
                    </a:lnTo>
                    <a:lnTo>
                      <a:pt x="13613" y="10763"/>
                    </a:lnTo>
                    <a:lnTo>
                      <a:pt x="15707" y="17336"/>
                    </a:lnTo>
                    <a:lnTo>
                      <a:pt x="9710" y="13430"/>
                    </a:lnTo>
                    <a:lnTo>
                      <a:pt x="3808" y="17336"/>
                    </a:lnTo>
                    <a:close/>
                    <a:moveTo>
                      <a:pt x="9805" y="12097"/>
                    </a:moveTo>
                    <a:lnTo>
                      <a:pt x="13803" y="14764"/>
                    </a:lnTo>
                    <a:lnTo>
                      <a:pt x="12375" y="10287"/>
                    </a:lnTo>
                    <a:lnTo>
                      <a:pt x="16374" y="7429"/>
                    </a:lnTo>
                    <a:lnTo>
                      <a:pt x="11423" y="7334"/>
                    </a:lnTo>
                    <a:lnTo>
                      <a:pt x="9805" y="2953"/>
                    </a:lnTo>
                    <a:lnTo>
                      <a:pt x="8187" y="7334"/>
                    </a:lnTo>
                    <a:lnTo>
                      <a:pt x="3237" y="7429"/>
                    </a:lnTo>
                    <a:lnTo>
                      <a:pt x="7235" y="10287"/>
                    </a:lnTo>
                    <a:lnTo>
                      <a:pt x="5807" y="14764"/>
                    </a:lnTo>
                    <a:lnTo>
                      <a:pt x="9805" y="12097"/>
                    </a:lnTo>
                    <a:close/>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32" name="Freeform 231">
                <a:extLst>
                  <a:ext uri="{FF2B5EF4-FFF2-40B4-BE49-F238E27FC236}">
                    <a16:creationId xmlns:a16="http://schemas.microsoft.com/office/drawing/2014/main" id="{3B61B2BF-61E7-C642-A988-C79C50DE5D6B}"/>
                  </a:ext>
                </a:extLst>
              </p:cNvPr>
              <p:cNvSpPr/>
              <p:nvPr/>
            </p:nvSpPr>
            <p:spPr>
              <a:xfrm>
                <a:off x="8001443" y="4972621"/>
                <a:ext cx="16278" cy="14668"/>
              </a:xfrm>
              <a:custGeom>
                <a:avLst/>
                <a:gdLst>
                  <a:gd name="connsiteX0" fmla="*/ 11138 w 16278"/>
                  <a:gd name="connsiteY0" fmla="*/ 13335 h 14668"/>
                  <a:gd name="connsiteX1" fmla="*/ 13137 w 16278"/>
                  <a:gd name="connsiteY1" fmla="*/ 14669 h 14668"/>
                  <a:gd name="connsiteX2" fmla="*/ 12375 w 16278"/>
                  <a:gd name="connsiteY2" fmla="*/ 12383 h 14668"/>
                  <a:gd name="connsiteX3" fmla="*/ 11328 w 16278"/>
                  <a:gd name="connsiteY3" fmla="*/ 9049 h 14668"/>
                  <a:gd name="connsiteX4" fmla="*/ 14279 w 16278"/>
                  <a:gd name="connsiteY4" fmla="*/ 7049 h 14668"/>
                  <a:gd name="connsiteX5" fmla="*/ 16279 w 16278"/>
                  <a:gd name="connsiteY5" fmla="*/ 5525 h 14668"/>
                  <a:gd name="connsiteX6" fmla="*/ 13804 w 16278"/>
                  <a:gd name="connsiteY6" fmla="*/ 5525 h 14668"/>
                  <a:gd name="connsiteX7" fmla="*/ 10091 w 16278"/>
                  <a:gd name="connsiteY7" fmla="*/ 5429 h 14668"/>
                  <a:gd name="connsiteX8" fmla="*/ 8853 w 16278"/>
                  <a:gd name="connsiteY8" fmla="*/ 2096 h 14668"/>
                  <a:gd name="connsiteX9" fmla="*/ 8092 w 16278"/>
                  <a:gd name="connsiteY9" fmla="*/ 0 h 14668"/>
                  <a:gd name="connsiteX10" fmla="*/ 7330 w 16278"/>
                  <a:gd name="connsiteY10" fmla="*/ 2096 h 14668"/>
                  <a:gd name="connsiteX11" fmla="*/ 6093 w 16278"/>
                  <a:gd name="connsiteY11" fmla="*/ 5429 h 14668"/>
                  <a:gd name="connsiteX12" fmla="*/ 2475 w 16278"/>
                  <a:gd name="connsiteY12" fmla="*/ 5525 h 14668"/>
                  <a:gd name="connsiteX13" fmla="*/ 0 w 16278"/>
                  <a:gd name="connsiteY13" fmla="*/ 5525 h 14668"/>
                  <a:gd name="connsiteX14" fmla="*/ 1999 w 16278"/>
                  <a:gd name="connsiteY14" fmla="*/ 7049 h 14668"/>
                  <a:gd name="connsiteX15" fmla="*/ 4855 w 16278"/>
                  <a:gd name="connsiteY15" fmla="*/ 9049 h 14668"/>
                  <a:gd name="connsiteX16" fmla="*/ 3808 w 16278"/>
                  <a:gd name="connsiteY16" fmla="*/ 12383 h 14668"/>
                  <a:gd name="connsiteX17" fmla="*/ 3142 w 16278"/>
                  <a:gd name="connsiteY17" fmla="*/ 14669 h 14668"/>
                  <a:gd name="connsiteX18" fmla="*/ 5045 w 16278"/>
                  <a:gd name="connsiteY18" fmla="*/ 13335 h 14668"/>
                  <a:gd name="connsiteX19" fmla="*/ 8092 w 16278"/>
                  <a:gd name="connsiteY19" fmla="*/ 11335 h 14668"/>
                  <a:gd name="connsiteX20" fmla="*/ 11138 w 16278"/>
                  <a:gd name="connsiteY20" fmla="*/ 13335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1138" y="13335"/>
                    </a:moveTo>
                    <a:lnTo>
                      <a:pt x="13137" y="14669"/>
                    </a:lnTo>
                    <a:lnTo>
                      <a:pt x="12375" y="12383"/>
                    </a:lnTo>
                    <a:lnTo>
                      <a:pt x="11328" y="9049"/>
                    </a:lnTo>
                    <a:lnTo>
                      <a:pt x="14279" y="7049"/>
                    </a:lnTo>
                    <a:lnTo>
                      <a:pt x="16279" y="5525"/>
                    </a:lnTo>
                    <a:lnTo>
                      <a:pt x="13804" y="5525"/>
                    </a:lnTo>
                    <a:lnTo>
                      <a:pt x="10091" y="5429"/>
                    </a:lnTo>
                    <a:lnTo>
                      <a:pt x="8853" y="2096"/>
                    </a:lnTo>
                    <a:lnTo>
                      <a:pt x="8092" y="0"/>
                    </a:lnTo>
                    <a:lnTo>
                      <a:pt x="7330" y="2096"/>
                    </a:lnTo>
                    <a:lnTo>
                      <a:pt x="6093" y="5429"/>
                    </a:lnTo>
                    <a:lnTo>
                      <a:pt x="2475" y="5525"/>
                    </a:lnTo>
                    <a:lnTo>
                      <a:pt x="0" y="5525"/>
                    </a:lnTo>
                    <a:lnTo>
                      <a:pt x="1999" y="7049"/>
                    </a:lnTo>
                    <a:lnTo>
                      <a:pt x="4855" y="9049"/>
                    </a:lnTo>
                    <a:lnTo>
                      <a:pt x="3808" y="12383"/>
                    </a:lnTo>
                    <a:lnTo>
                      <a:pt x="3142" y="14669"/>
                    </a:lnTo>
                    <a:lnTo>
                      <a:pt x="5045" y="13335"/>
                    </a:lnTo>
                    <a:lnTo>
                      <a:pt x="8092" y="11335"/>
                    </a:lnTo>
                    <a:lnTo>
                      <a:pt x="11138" y="13335"/>
                    </a:lnTo>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33" name="Freeform 232">
                <a:extLst>
                  <a:ext uri="{FF2B5EF4-FFF2-40B4-BE49-F238E27FC236}">
                    <a16:creationId xmlns:a16="http://schemas.microsoft.com/office/drawing/2014/main" id="{772AB71F-DD8F-9142-82FC-F651A429393B}"/>
                  </a:ext>
                </a:extLst>
              </p:cNvPr>
              <p:cNvSpPr/>
              <p:nvPr/>
            </p:nvSpPr>
            <p:spPr>
              <a:xfrm>
                <a:off x="7999824" y="4971097"/>
                <a:ext cx="19610" cy="17430"/>
              </a:xfrm>
              <a:custGeom>
                <a:avLst/>
                <a:gdLst>
                  <a:gd name="connsiteX0" fmla="*/ 3808 w 19610"/>
                  <a:gd name="connsiteY0" fmla="*/ 17431 h 17430"/>
                  <a:gd name="connsiteX1" fmla="*/ 5902 w 19610"/>
                  <a:gd name="connsiteY1" fmla="*/ 10763 h 17430"/>
                  <a:gd name="connsiteX2" fmla="*/ 0 w 19610"/>
                  <a:gd name="connsiteY2" fmla="*/ 6477 h 17430"/>
                  <a:gd name="connsiteX3" fmla="*/ 7425 w 19610"/>
                  <a:gd name="connsiteY3" fmla="*/ 6382 h 17430"/>
                  <a:gd name="connsiteX4" fmla="*/ 9805 w 19610"/>
                  <a:gd name="connsiteY4" fmla="*/ 0 h 17430"/>
                  <a:gd name="connsiteX5" fmla="*/ 12185 w 19610"/>
                  <a:gd name="connsiteY5" fmla="*/ 6382 h 17430"/>
                  <a:gd name="connsiteX6" fmla="*/ 19610 w 19610"/>
                  <a:gd name="connsiteY6" fmla="*/ 6477 h 17430"/>
                  <a:gd name="connsiteX7" fmla="*/ 13708 w 19610"/>
                  <a:gd name="connsiteY7" fmla="*/ 10763 h 17430"/>
                  <a:gd name="connsiteX8" fmla="*/ 15802 w 19610"/>
                  <a:gd name="connsiteY8" fmla="*/ 17431 h 17430"/>
                  <a:gd name="connsiteX9" fmla="*/ 9805 w 19610"/>
                  <a:gd name="connsiteY9" fmla="*/ 13430 h 17430"/>
                  <a:gd name="connsiteX10" fmla="*/ 3808 w 19610"/>
                  <a:gd name="connsiteY10" fmla="*/ 17431 h 17430"/>
                  <a:gd name="connsiteX11" fmla="*/ 9710 w 19610"/>
                  <a:gd name="connsiteY11" fmla="*/ 12192 h 17430"/>
                  <a:gd name="connsiteX12" fmla="*/ 13708 w 19610"/>
                  <a:gd name="connsiteY12" fmla="*/ 14859 h 17430"/>
                  <a:gd name="connsiteX13" fmla="*/ 12280 w 19610"/>
                  <a:gd name="connsiteY13" fmla="*/ 10382 h 17430"/>
                  <a:gd name="connsiteX14" fmla="*/ 16183 w 19610"/>
                  <a:gd name="connsiteY14" fmla="*/ 7525 h 17430"/>
                  <a:gd name="connsiteX15" fmla="*/ 11233 w 19610"/>
                  <a:gd name="connsiteY15" fmla="*/ 7429 h 17430"/>
                  <a:gd name="connsiteX16" fmla="*/ 9615 w 19610"/>
                  <a:gd name="connsiteY16" fmla="*/ 3048 h 17430"/>
                  <a:gd name="connsiteX17" fmla="*/ 7996 w 19610"/>
                  <a:gd name="connsiteY17" fmla="*/ 7429 h 17430"/>
                  <a:gd name="connsiteX18" fmla="*/ 3046 w 19610"/>
                  <a:gd name="connsiteY18" fmla="*/ 7525 h 17430"/>
                  <a:gd name="connsiteX19" fmla="*/ 7044 w 19610"/>
                  <a:gd name="connsiteY19" fmla="*/ 10382 h 17430"/>
                  <a:gd name="connsiteX20" fmla="*/ 5617 w 19610"/>
                  <a:gd name="connsiteY20" fmla="*/ 14859 h 17430"/>
                  <a:gd name="connsiteX21" fmla="*/ 9710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763"/>
                    </a:lnTo>
                    <a:lnTo>
                      <a:pt x="0" y="6477"/>
                    </a:lnTo>
                    <a:lnTo>
                      <a:pt x="7425" y="6382"/>
                    </a:lnTo>
                    <a:lnTo>
                      <a:pt x="9805" y="0"/>
                    </a:lnTo>
                    <a:lnTo>
                      <a:pt x="12185" y="6382"/>
                    </a:lnTo>
                    <a:lnTo>
                      <a:pt x="19610" y="6477"/>
                    </a:lnTo>
                    <a:lnTo>
                      <a:pt x="13708" y="10763"/>
                    </a:lnTo>
                    <a:lnTo>
                      <a:pt x="15802" y="17431"/>
                    </a:lnTo>
                    <a:lnTo>
                      <a:pt x="9805" y="13430"/>
                    </a:lnTo>
                    <a:lnTo>
                      <a:pt x="3808" y="17431"/>
                    </a:lnTo>
                    <a:close/>
                    <a:moveTo>
                      <a:pt x="9710" y="12192"/>
                    </a:moveTo>
                    <a:lnTo>
                      <a:pt x="13708" y="14859"/>
                    </a:lnTo>
                    <a:lnTo>
                      <a:pt x="12280" y="10382"/>
                    </a:lnTo>
                    <a:lnTo>
                      <a:pt x="16183" y="7525"/>
                    </a:lnTo>
                    <a:lnTo>
                      <a:pt x="11233" y="7429"/>
                    </a:lnTo>
                    <a:lnTo>
                      <a:pt x="9615" y="3048"/>
                    </a:lnTo>
                    <a:lnTo>
                      <a:pt x="7996" y="7429"/>
                    </a:lnTo>
                    <a:lnTo>
                      <a:pt x="3046" y="7525"/>
                    </a:lnTo>
                    <a:lnTo>
                      <a:pt x="7044" y="10382"/>
                    </a:lnTo>
                    <a:lnTo>
                      <a:pt x="5617" y="14859"/>
                    </a:lnTo>
                    <a:lnTo>
                      <a:pt x="9710" y="12192"/>
                    </a:lnTo>
                    <a:close/>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34" name="Freeform 233">
                <a:extLst>
                  <a:ext uri="{FF2B5EF4-FFF2-40B4-BE49-F238E27FC236}">
                    <a16:creationId xmlns:a16="http://schemas.microsoft.com/office/drawing/2014/main" id="{560F2954-771D-BA4F-99A3-1CCD9C9B16B6}"/>
                  </a:ext>
                </a:extLst>
              </p:cNvPr>
              <p:cNvSpPr/>
              <p:nvPr/>
            </p:nvSpPr>
            <p:spPr>
              <a:xfrm>
                <a:off x="8008392" y="4998434"/>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6953 h 14668"/>
                  <a:gd name="connsiteX8" fmla="*/ 4950 w 16278"/>
                  <a:gd name="connsiteY8" fmla="*/ 9049 h 14668"/>
                  <a:gd name="connsiteX9" fmla="*/ 3903 w 16278"/>
                  <a:gd name="connsiteY9" fmla="*/ 12383 h 14668"/>
                  <a:gd name="connsiteX10" fmla="*/ 3141 w 16278"/>
                  <a:gd name="connsiteY10" fmla="*/ 14573 h 14668"/>
                  <a:gd name="connsiteX11" fmla="*/ 5140 w 16278"/>
                  <a:gd name="connsiteY11" fmla="*/ 13335 h 14668"/>
                  <a:gd name="connsiteX12" fmla="*/ 8187 w 16278"/>
                  <a:gd name="connsiteY12" fmla="*/ 11335 h 14668"/>
                  <a:gd name="connsiteX13" fmla="*/ 11233 w 16278"/>
                  <a:gd name="connsiteY13" fmla="*/ 13335 h 14668"/>
                  <a:gd name="connsiteX14" fmla="*/ 13137 w 16278"/>
                  <a:gd name="connsiteY14" fmla="*/ 14668 h 14668"/>
                  <a:gd name="connsiteX15" fmla="*/ 12471 w 16278"/>
                  <a:gd name="connsiteY15" fmla="*/ 12383 h 14668"/>
                  <a:gd name="connsiteX16" fmla="*/ 11423 w 16278"/>
                  <a:gd name="connsiteY16" fmla="*/ 9049 h 14668"/>
                  <a:gd name="connsiteX17" fmla="*/ 14279 w 16278"/>
                  <a:gd name="connsiteY17" fmla="*/ 6953 h 14668"/>
                  <a:gd name="connsiteX18" fmla="*/ 16279 w 16278"/>
                  <a:gd name="connsiteY18" fmla="*/ 5525 h 14668"/>
                  <a:gd name="connsiteX19" fmla="*/ 13803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6953"/>
                    </a:lnTo>
                    <a:lnTo>
                      <a:pt x="4950" y="9049"/>
                    </a:lnTo>
                    <a:lnTo>
                      <a:pt x="3903" y="12383"/>
                    </a:lnTo>
                    <a:lnTo>
                      <a:pt x="3141" y="14573"/>
                    </a:lnTo>
                    <a:lnTo>
                      <a:pt x="5140" y="13335"/>
                    </a:lnTo>
                    <a:lnTo>
                      <a:pt x="8187" y="11335"/>
                    </a:lnTo>
                    <a:lnTo>
                      <a:pt x="11233" y="13335"/>
                    </a:lnTo>
                    <a:lnTo>
                      <a:pt x="13137" y="14668"/>
                    </a:lnTo>
                    <a:lnTo>
                      <a:pt x="12471" y="12383"/>
                    </a:lnTo>
                    <a:lnTo>
                      <a:pt x="11423" y="9049"/>
                    </a:lnTo>
                    <a:lnTo>
                      <a:pt x="14279" y="6953"/>
                    </a:lnTo>
                    <a:lnTo>
                      <a:pt x="16279" y="5525"/>
                    </a:lnTo>
                    <a:lnTo>
                      <a:pt x="13803" y="5525"/>
                    </a:lnTo>
                    <a:lnTo>
                      <a:pt x="10186" y="5429"/>
                    </a:lnTo>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35" name="Freeform 234">
                <a:extLst>
                  <a:ext uri="{FF2B5EF4-FFF2-40B4-BE49-F238E27FC236}">
                    <a16:creationId xmlns:a16="http://schemas.microsoft.com/office/drawing/2014/main" id="{9EBA9DC9-A3A1-4943-9DA2-A6A5DABDFB67}"/>
                  </a:ext>
                </a:extLst>
              </p:cNvPr>
              <p:cNvSpPr/>
              <p:nvPr/>
            </p:nvSpPr>
            <p:spPr>
              <a:xfrm>
                <a:off x="8006678" y="4996910"/>
                <a:ext cx="19610" cy="17430"/>
              </a:xfrm>
              <a:custGeom>
                <a:avLst/>
                <a:gdLst>
                  <a:gd name="connsiteX0" fmla="*/ 15803 w 19610"/>
                  <a:gd name="connsiteY0" fmla="*/ 17431 h 17430"/>
                  <a:gd name="connsiteX1" fmla="*/ 9806 w 19610"/>
                  <a:gd name="connsiteY1" fmla="*/ 13525 h 17430"/>
                  <a:gd name="connsiteX2" fmla="*/ 3808 w 19610"/>
                  <a:gd name="connsiteY2" fmla="*/ 17431 h 17430"/>
                  <a:gd name="connsiteX3" fmla="*/ 5902 w 19610"/>
                  <a:gd name="connsiteY3" fmla="*/ 10858 h 17430"/>
                  <a:gd name="connsiteX4" fmla="*/ 0 w 19610"/>
                  <a:gd name="connsiteY4" fmla="*/ 6572 h 17430"/>
                  <a:gd name="connsiteX5" fmla="*/ 7426 w 19610"/>
                  <a:gd name="connsiteY5" fmla="*/ 6382 h 17430"/>
                  <a:gd name="connsiteX6" fmla="*/ 9806 w 19610"/>
                  <a:gd name="connsiteY6" fmla="*/ 0 h 17430"/>
                  <a:gd name="connsiteX7" fmla="*/ 12185 w 19610"/>
                  <a:gd name="connsiteY7" fmla="*/ 6382 h 17430"/>
                  <a:gd name="connsiteX8" fmla="*/ 19611 w 19610"/>
                  <a:gd name="connsiteY8" fmla="*/ 6572 h 17430"/>
                  <a:gd name="connsiteX9" fmla="*/ 13708 w 19610"/>
                  <a:gd name="connsiteY9" fmla="*/ 10858 h 17430"/>
                  <a:gd name="connsiteX10" fmla="*/ 15803 w 19610"/>
                  <a:gd name="connsiteY10" fmla="*/ 17431 h 17430"/>
                  <a:gd name="connsiteX11" fmla="*/ 9901 w 19610"/>
                  <a:gd name="connsiteY11" fmla="*/ 12192 h 17430"/>
                  <a:gd name="connsiteX12" fmla="*/ 13899 w 19610"/>
                  <a:gd name="connsiteY12" fmla="*/ 14859 h 17430"/>
                  <a:gd name="connsiteX13" fmla="*/ 12471 w 19610"/>
                  <a:gd name="connsiteY13" fmla="*/ 10382 h 17430"/>
                  <a:gd name="connsiteX14" fmla="*/ 16374 w 19610"/>
                  <a:gd name="connsiteY14" fmla="*/ 7525 h 17430"/>
                  <a:gd name="connsiteX15" fmla="*/ 11424 w 19610"/>
                  <a:gd name="connsiteY15" fmla="*/ 7429 h 17430"/>
                  <a:gd name="connsiteX16" fmla="*/ 9806 w 19610"/>
                  <a:gd name="connsiteY16" fmla="*/ 3048 h 17430"/>
                  <a:gd name="connsiteX17" fmla="*/ 8187 w 19610"/>
                  <a:gd name="connsiteY17" fmla="*/ 7429 h 17430"/>
                  <a:gd name="connsiteX18" fmla="*/ 3237 w 19610"/>
                  <a:gd name="connsiteY18" fmla="*/ 7525 h 17430"/>
                  <a:gd name="connsiteX19" fmla="*/ 7140 w 19610"/>
                  <a:gd name="connsiteY19" fmla="*/ 10382 h 17430"/>
                  <a:gd name="connsiteX20" fmla="*/ 5712 w 19610"/>
                  <a:gd name="connsiteY20" fmla="*/ 14859 h 17430"/>
                  <a:gd name="connsiteX21" fmla="*/ 9901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803" y="17431"/>
                    </a:moveTo>
                    <a:lnTo>
                      <a:pt x="9806" y="13525"/>
                    </a:lnTo>
                    <a:lnTo>
                      <a:pt x="3808" y="17431"/>
                    </a:lnTo>
                    <a:lnTo>
                      <a:pt x="5902" y="10858"/>
                    </a:lnTo>
                    <a:lnTo>
                      <a:pt x="0" y="6572"/>
                    </a:lnTo>
                    <a:lnTo>
                      <a:pt x="7426" y="6382"/>
                    </a:lnTo>
                    <a:lnTo>
                      <a:pt x="9806" y="0"/>
                    </a:lnTo>
                    <a:lnTo>
                      <a:pt x="12185" y="6382"/>
                    </a:lnTo>
                    <a:lnTo>
                      <a:pt x="19611" y="6572"/>
                    </a:lnTo>
                    <a:lnTo>
                      <a:pt x="13708" y="10858"/>
                    </a:lnTo>
                    <a:lnTo>
                      <a:pt x="15803" y="17431"/>
                    </a:lnTo>
                    <a:close/>
                    <a:moveTo>
                      <a:pt x="9901" y="12192"/>
                    </a:moveTo>
                    <a:lnTo>
                      <a:pt x="13899" y="14859"/>
                    </a:lnTo>
                    <a:lnTo>
                      <a:pt x="12471" y="10382"/>
                    </a:lnTo>
                    <a:lnTo>
                      <a:pt x="16374" y="7525"/>
                    </a:lnTo>
                    <a:lnTo>
                      <a:pt x="11424" y="7429"/>
                    </a:lnTo>
                    <a:lnTo>
                      <a:pt x="9806" y="3048"/>
                    </a:lnTo>
                    <a:lnTo>
                      <a:pt x="8187" y="7429"/>
                    </a:lnTo>
                    <a:lnTo>
                      <a:pt x="3237" y="7525"/>
                    </a:lnTo>
                    <a:lnTo>
                      <a:pt x="7140" y="10382"/>
                    </a:lnTo>
                    <a:lnTo>
                      <a:pt x="5712" y="14859"/>
                    </a:lnTo>
                    <a:lnTo>
                      <a:pt x="9901" y="12192"/>
                    </a:lnTo>
                    <a:close/>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36" name="Freeform 235">
                <a:extLst>
                  <a:ext uri="{FF2B5EF4-FFF2-40B4-BE49-F238E27FC236}">
                    <a16:creationId xmlns:a16="http://schemas.microsoft.com/office/drawing/2014/main" id="{385A225C-D608-A947-A160-4CB020516B6E}"/>
                  </a:ext>
                </a:extLst>
              </p:cNvPr>
              <p:cNvSpPr/>
              <p:nvPr/>
            </p:nvSpPr>
            <p:spPr>
              <a:xfrm>
                <a:off x="8027241" y="5017293"/>
                <a:ext cx="16278" cy="14668"/>
              </a:xfrm>
              <a:custGeom>
                <a:avLst/>
                <a:gdLst>
                  <a:gd name="connsiteX0" fmla="*/ 10091 w 16278"/>
                  <a:gd name="connsiteY0" fmla="*/ 5429 h 14668"/>
                  <a:gd name="connsiteX1" fmla="*/ 8949 w 16278"/>
                  <a:gd name="connsiteY1" fmla="*/ 2096 h 14668"/>
                  <a:gd name="connsiteX2" fmla="*/ 8187 w 16278"/>
                  <a:gd name="connsiteY2" fmla="*/ 0 h 14668"/>
                  <a:gd name="connsiteX3" fmla="*/ 7330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2 w 16278"/>
                  <a:gd name="connsiteY10" fmla="*/ 14668 h 14668"/>
                  <a:gd name="connsiteX11" fmla="*/ 5045 w 16278"/>
                  <a:gd name="connsiteY11" fmla="*/ 13335 h 14668"/>
                  <a:gd name="connsiteX12" fmla="*/ 8187 w 16278"/>
                  <a:gd name="connsiteY12" fmla="*/ 11335 h 14668"/>
                  <a:gd name="connsiteX13" fmla="*/ 11138 w 16278"/>
                  <a:gd name="connsiteY13" fmla="*/ 13335 h 14668"/>
                  <a:gd name="connsiteX14" fmla="*/ 13137 w 16278"/>
                  <a:gd name="connsiteY14" fmla="*/ 14668 h 14668"/>
                  <a:gd name="connsiteX15" fmla="*/ 12376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091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091" y="5429"/>
                    </a:moveTo>
                    <a:lnTo>
                      <a:pt x="8949" y="2096"/>
                    </a:lnTo>
                    <a:lnTo>
                      <a:pt x="8187" y="0"/>
                    </a:lnTo>
                    <a:lnTo>
                      <a:pt x="7330" y="2096"/>
                    </a:lnTo>
                    <a:lnTo>
                      <a:pt x="6188" y="5429"/>
                    </a:lnTo>
                    <a:lnTo>
                      <a:pt x="2475" y="5525"/>
                    </a:lnTo>
                    <a:lnTo>
                      <a:pt x="0" y="5525"/>
                    </a:lnTo>
                    <a:lnTo>
                      <a:pt x="1999" y="7049"/>
                    </a:lnTo>
                    <a:lnTo>
                      <a:pt x="4950" y="9144"/>
                    </a:lnTo>
                    <a:lnTo>
                      <a:pt x="3903" y="12383"/>
                    </a:lnTo>
                    <a:lnTo>
                      <a:pt x="3142" y="14668"/>
                    </a:lnTo>
                    <a:lnTo>
                      <a:pt x="5045" y="13335"/>
                    </a:lnTo>
                    <a:lnTo>
                      <a:pt x="8187" y="11335"/>
                    </a:lnTo>
                    <a:lnTo>
                      <a:pt x="11138" y="13335"/>
                    </a:lnTo>
                    <a:lnTo>
                      <a:pt x="13137" y="14668"/>
                    </a:lnTo>
                    <a:lnTo>
                      <a:pt x="12376" y="12383"/>
                    </a:lnTo>
                    <a:lnTo>
                      <a:pt x="11424" y="9144"/>
                    </a:lnTo>
                    <a:lnTo>
                      <a:pt x="14279" y="7049"/>
                    </a:lnTo>
                    <a:lnTo>
                      <a:pt x="16279" y="5525"/>
                    </a:lnTo>
                    <a:lnTo>
                      <a:pt x="13804" y="5525"/>
                    </a:lnTo>
                    <a:lnTo>
                      <a:pt x="10091" y="5429"/>
                    </a:lnTo>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37" name="Freeform 236">
                <a:extLst>
                  <a:ext uri="{FF2B5EF4-FFF2-40B4-BE49-F238E27FC236}">
                    <a16:creationId xmlns:a16="http://schemas.microsoft.com/office/drawing/2014/main" id="{C23B5017-FA35-FF48-850F-EADD05114760}"/>
                  </a:ext>
                </a:extLst>
              </p:cNvPr>
              <p:cNvSpPr/>
              <p:nvPr/>
            </p:nvSpPr>
            <p:spPr>
              <a:xfrm>
                <a:off x="8025623" y="5015674"/>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805 w 19610"/>
                  <a:gd name="connsiteY9" fmla="*/ 13621 h 17525"/>
                  <a:gd name="connsiteX10" fmla="*/ 3808 w 19610"/>
                  <a:gd name="connsiteY10" fmla="*/ 17526 h 17525"/>
                  <a:gd name="connsiteX11" fmla="*/ 9805 w 19610"/>
                  <a:gd name="connsiteY11" fmla="*/ 12287 h 17525"/>
                  <a:gd name="connsiteX12" fmla="*/ 13803 w 19610"/>
                  <a:gd name="connsiteY12" fmla="*/ 14954 h 17525"/>
                  <a:gd name="connsiteX13" fmla="*/ 12375 w 19610"/>
                  <a:gd name="connsiteY13" fmla="*/ 10477 h 17525"/>
                  <a:gd name="connsiteX14" fmla="*/ 16374 w 19610"/>
                  <a:gd name="connsiteY14" fmla="*/ 7620 h 17525"/>
                  <a:gd name="connsiteX15" fmla="*/ 11423 w 19610"/>
                  <a:gd name="connsiteY15" fmla="*/ 7525 h 17525"/>
                  <a:gd name="connsiteX16" fmla="*/ 9805 w 19610"/>
                  <a:gd name="connsiteY16" fmla="*/ 3143 h 17525"/>
                  <a:gd name="connsiteX17" fmla="*/ 8187 w 19610"/>
                  <a:gd name="connsiteY17" fmla="*/ 7525 h 17525"/>
                  <a:gd name="connsiteX18" fmla="*/ 3237 w 19610"/>
                  <a:gd name="connsiteY18" fmla="*/ 7620 h 17525"/>
                  <a:gd name="connsiteX19" fmla="*/ 7140 w 19610"/>
                  <a:gd name="connsiteY19" fmla="*/ 10477 h 17525"/>
                  <a:gd name="connsiteX20" fmla="*/ 5712 w 19610"/>
                  <a:gd name="connsiteY20" fmla="*/ 14954 h 17525"/>
                  <a:gd name="connsiteX21" fmla="*/ 9805 w 19610"/>
                  <a:gd name="connsiteY21" fmla="*/ 1228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805" y="13621"/>
                    </a:lnTo>
                    <a:lnTo>
                      <a:pt x="3808" y="17526"/>
                    </a:lnTo>
                    <a:close/>
                    <a:moveTo>
                      <a:pt x="9805" y="12287"/>
                    </a:moveTo>
                    <a:lnTo>
                      <a:pt x="13803" y="14954"/>
                    </a:lnTo>
                    <a:lnTo>
                      <a:pt x="12375" y="10477"/>
                    </a:lnTo>
                    <a:lnTo>
                      <a:pt x="16374" y="7620"/>
                    </a:lnTo>
                    <a:lnTo>
                      <a:pt x="11423" y="7525"/>
                    </a:lnTo>
                    <a:lnTo>
                      <a:pt x="9805" y="3143"/>
                    </a:lnTo>
                    <a:lnTo>
                      <a:pt x="8187" y="7525"/>
                    </a:lnTo>
                    <a:lnTo>
                      <a:pt x="3237" y="7620"/>
                    </a:lnTo>
                    <a:lnTo>
                      <a:pt x="7140" y="10477"/>
                    </a:lnTo>
                    <a:lnTo>
                      <a:pt x="5712" y="14954"/>
                    </a:lnTo>
                    <a:lnTo>
                      <a:pt x="9805" y="12287"/>
                    </a:lnTo>
                    <a:close/>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38" name="Freeform 237">
                <a:extLst>
                  <a:ext uri="{FF2B5EF4-FFF2-40B4-BE49-F238E27FC236}">
                    <a16:creationId xmlns:a16="http://schemas.microsoft.com/office/drawing/2014/main" id="{DC4EC3C5-5D2D-FC4E-A7AD-3E35732D77DF}"/>
                  </a:ext>
                </a:extLst>
              </p:cNvPr>
              <p:cNvSpPr/>
              <p:nvPr/>
            </p:nvSpPr>
            <p:spPr>
              <a:xfrm>
                <a:off x="8053515" y="5024246"/>
                <a:ext cx="16278" cy="14668"/>
              </a:xfrm>
              <a:custGeom>
                <a:avLst/>
                <a:gdLst>
                  <a:gd name="connsiteX0" fmla="*/ 10091 w 16278"/>
                  <a:gd name="connsiteY0" fmla="*/ 5429 h 14668"/>
                  <a:gd name="connsiteX1" fmla="*/ 8949 w 16278"/>
                  <a:gd name="connsiteY1" fmla="*/ 2191 h 14668"/>
                  <a:gd name="connsiteX2" fmla="*/ 8092 w 16278"/>
                  <a:gd name="connsiteY2" fmla="*/ 0 h 14668"/>
                  <a:gd name="connsiteX3" fmla="*/ 7425 w 16278"/>
                  <a:gd name="connsiteY3" fmla="*/ 2191 h 14668"/>
                  <a:gd name="connsiteX4" fmla="*/ 6188 w 16278"/>
                  <a:gd name="connsiteY4" fmla="*/ 5429 h 14668"/>
                  <a:gd name="connsiteX5" fmla="*/ 2475 w 16278"/>
                  <a:gd name="connsiteY5" fmla="*/ 5525 h 14668"/>
                  <a:gd name="connsiteX6" fmla="*/ 0 w 16278"/>
                  <a:gd name="connsiteY6" fmla="*/ 5620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8092 w 16278"/>
                  <a:gd name="connsiteY11" fmla="*/ 11335 h 14668"/>
                  <a:gd name="connsiteX12" fmla="*/ 11233 w 16278"/>
                  <a:gd name="connsiteY12" fmla="*/ 13335 h 14668"/>
                  <a:gd name="connsiteX13" fmla="*/ 13137 w 16278"/>
                  <a:gd name="connsiteY13" fmla="*/ 14669 h 14668"/>
                  <a:gd name="connsiteX14" fmla="*/ 12471 w 16278"/>
                  <a:gd name="connsiteY14" fmla="*/ 12383 h 14668"/>
                  <a:gd name="connsiteX15" fmla="*/ 11328 w 16278"/>
                  <a:gd name="connsiteY15" fmla="*/ 9144 h 14668"/>
                  <a:gd name="connsiteX16" fmla="*/ 14279 w 16278"/>
                  <a:gd name="connsiteY16" fmla="*/ 7049 h 14668"/>
                  <a:gd name="connsiteX17" fmla="*/ 16279 w 16278"/>
                  <a:gd name="connsiteY17" fmla="*/ 5620 h 14668"/>
                  <a:gd name="connsiteX18" fmla="*/ 13804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949" y="2191"/>
                    </a:lnTo>
                    <a:lnTo>
                      <a:pt x="8092" y="0"/>
                    </a:lnTo>
                    <a:lnTo>
                      <a:pt x="7425" y="2191"/>
                    </a:lnTo>
                    <a:lnTo>
                      <a:pt x="6188" y="5429"/>
                    </a:lnTo>
                    <a:lnTo>
                      <a:pt x="2475" y="5525"/>
                    </a:lnTo>
                    <a:lnTo>
                      <a:pt x="0" y="5620"/>
                    </a:lnTo>
                    <a:lnTo>
                      <a:pt x="1999" y="7049"/>
                    </a:lnTo>
                    <a:lnTo>
                      <a:pt x="4950" y="9144"/>
                    </a:lnTo>
                    <a:lnTo>
                      <a:pt x="3903" y="12383"/>
                    </a:lnTo>
                    <a:lnTo>
                      <a:pt x="3141" y="14669"/>
                    </a:lnTo>
                    <a:lnTo>
                      <a:pt x="8092" y="11335"/>
                    </a:lnTo>
                    <a:lnTo>
                      <a:pt x="11233" y="13335"/>
                    </a:lnTo>
                    <a:lnTo>
                      <a:pt x="13137" y="14669"/>
                    </a:lnTo>
                    <a:lnTo>
                      <a:pt x="12471" y="12383"/>
                    </a:lnTo>
                    <a:lnTo>
                      <a:pt x="11328" y="9144"/>
                    </a:lnTo>
                    <a:lnTo>
                      <a:pt x="14279" y="7049"/>
                    </a:lnTo>
                    <a:lnTo>
                      <a:pt x="16279" y="5620"/>
                    </a:lnTo>
                    <a:lnTo>
                      <a:pt x="13804" y="5525"/>
                    </a:lnTo>
                    <a:lnTo>
                      <a:pt x="10091" y="5429"/>
                    </a:lnTo>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39" name="Freeform 238">
                <a:extLst>
                  <a:ext uri="{FF2B5EF4-FFF2-40B4-BE49-F238E27FC236}">
                    <a16:creationId xmlns:a16="http://schemas.microsoft.com/office/drawing/2014/main" id="{0EF450CE-8388-3F4B-92F4-F9EAEBE4519B}"/>
                  </a:ext>
                </a:extLst>
              </p:cNvPr>
              <p:cNvSpPr/>
              <p:nvPr/>
            </p:nvSpPr>
            <p:spPr>
              <a:xfrm>
                <a:off x="8051897" y="5022627"/>
                <a:ext cx="19515" cy="17525"/>
              </a:xfrm>
              <a:custGeom>
                <a:avLst/>
                <a:gdLst>
                  <a:gd name="connsiteX0" fmla="*/ 15708 w 19515"/>
                  <a:gd name="connsiteY0" fmla="*/ 17526 h 17525"/>
                  <a:gd name="connsiteX1" fmla="*/ 9710 w 19515"/>
                  <a:gd name="connsiteY1" fmla="*/ 13621 h 17525"/>
                  <a:gd name="connsiteX2" fmla="*/ 3808 w 19515"/>
                  <a:gd name="connsiteY2" fmla="*/ 17526 h 17525"/>
                  <a:gd name="connsiteX3" fmla="*/ 5902 w 19515"/>
                  <a:gd name="connsiteY3" fmla="*/ 10954 h 17525"/>
                  <a:gd name="connsiteX4" fmla="*/ 0 w 19515"/>
                  <a:gd name="connsiteY4" fmla="*/ 6667 h 17525"/>
                  <a:gd name="connsiteX5" fmla="*/ 7426 w 19515"/>
                  <a:gd name="connsiteY5" fmla="*/ 6477 h 17525"/>
                  <a:gd name="connsiteX6" fmla="*/ 9710 w 19515"/>
                  <a:gd name="connsiteY6" fmla="*/ 0 h 17525"/>
                  <a:gd name="connsiteX7" fmla="*/ 12090 w 19515"/>
                  <a:gd name="connsiteY7" fmla="*/ 6477 h 17525"/>
                  <a:gd name="connsiteX8" fmla="*/ 19515 w 19515"/>
                  <a:gd name="connsiteY8" fmla="*/ 6667 h 17525"/>
                  <a:gd name="connsiteX9" fmla="*/ 13613 w 19515"/>
                  <a:gd name="connsiteY9" fmla="*/ 10954 h 17525"/>
                  <a:gd name="connsiteX10" fmla="*/ 15708 w 19515"/>
                  <a:gd name="connsiteY10" fmla="*/ 17526 h 17525"/>
                  <a:gd name="connsiteX11" fmla="*/ 3142 w 19515"/>
                  <a:gd name="connsiteY11" fmla="*/ 7715 h 17525"/>
                  <a:gd name="connsiteX12" fmla="*/ 7140 w 19515"/>
                  <a:gd name="connsiteY12" fmla="*/ 10573 h 17525"/>
                  <a:gd name="connsiteX13" fmla="*/ 5712 w 19515"/>
                  <a:gd name="connsiteY13" fmla="*/ 15050 h 17525"/>
                  <a:gd name="connsiteX14" fmla="*/ 9710 w 19515"/>
                  <a:gd name="connsiteY14" fmla="*/ 12383 h 17525"/>
                  <a:gd name="connsiteX15" fmla="*/ 13708 w 19515"/>
                  <a:gd name="connsiteY15" fmla="*/ 15050 h 17525"/>
                  <a:gd name="connsiteX16" fmla="*/ 12280 w 19515"/>
                  <a:gd name="connsiteY16" fmla="*/ 10573 h 17525"/>
                  <a:gd name="connsiteX17" fmla="*/ 16279 w 19515"/>
                  <a:gd name="connsiteY17" fmla="*/ 7715 h 17525"/>
                  <a:gd name="connsiteX18" fmla="*/ 11328 w 19515"/>
                  <a:gd name="connsiteY18" fmla="*/ 7620 h 17525"/>
                  <a:gd name="connsiteX19" fmla="*/ 9710 w 19515"/>
                  <a:gd name="connsiteY19" fmla="*/ 3238 h 17525"/>
                  <a:gd name="connsiteX20" fmla="*/ 8092 w 19515"/>
                  <a:gd name="connsiteY20" fmla="*/ 7620 h 17525"/>
                  <a:gd name="connsiteX21" fmla="*/ 3142 w 19515"/>
                  <a:gd name="connsiteY21" fmla="*/ 7715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525">
                    <a:moveTo>
                      <a:pt x="15708" y="17526"/>
                    </a:moveTo>
                    <a:lnTo>
                      <a:pt x="9710" y="13621"/>
                    </a:lnTo>
                    <a:lnTo>
                      <a:pt x="3808" y="17526"/>
                    </a:lnTo>
                    <a:lnTo>
                      <a:pt x="5902" y="10954"/>
                    </a:lnTo>
                    <a:lnTo>
                      <a:pt x="0" y="6667"/>
                    </a:lnTo>
                    <a:lnTo>
                      <a:pt x="7426" y="6477"/>
                    </a:lnTo>
                    <a:lnTo>
                      <a:pt x="9710" y="0"/>
                    </a:lnTo>
                    <a:lnTo>
                      <a:pt x="12090" y="6477"/>
                    </a:lnTo>
                    <a:lnTo>
                      <a:pt x="19515" y="6667"/>
                    </a:lnTo>
                    <a:lnTo>
                      <a:pt x="13613" y="10954"/>
                    </a:lnTo>
                    <a:lnTo>
                      <a:pt x="15708" y="17526"/>
                    </a:lnTo>
                    <a:close/>
                    <a:moveTo>
                      <a:pt x="3142" y="7715"/>
                    </a:moveTo>
                    <a:lnTo>
                      <a:pt x="7140" y="10573"/>
                    </a:lnTo>
                    <a:lnTo>
                      <a:pt x="5712" y="15050"/>
                    </a:lnTo>
                    <a:lnTo>
                      <a:pt x="9710" y="12383"/>
                    </a:lnTo>
                    <a:lnTo>
                      <a:pt x="13708" y="15050"/>
                    </a:lnTo>
                    <a:lnTo>
                      <a:pt x="12280" y="10573"/>
                    </a:lnTo>
                    <a:lnTo>
                      <a:pt x="16279" y="7715"/>
                    </a:lnTo>
                    <a:lnTo>
                      <a:pt x="11328" y="7620"/>
                    </a:lnTo>
                    <a:lnTo>
                      <a:pt x="9710" y="3238"/>
                    </a:lnTo>
                    <a:lnTo>
                      <a:pt x="8092" y="7620"/>
                    </a:lnTo>
                    <a:lnTo>
                      <a:pt x="3142" y="7715"/>
                    </a:lnTo>
                    <a:close/>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40" name="Freeform 239">
                <a:extLst>
                  <a:ext uri="{FF2B5EF4-FFF2-40B4-BE49-F238E27FC236}">
                    <a16:creationId xmlns:a16="http://schemas.microsoft.com/office/drawing/2014/main" id="{AE2D9F40-7CC4-6A44-B24D-7C0B0ACF34B8}"/>
                  </a:ext>
                </a:extLst>
              </p:cNvPr>
              <p:cNvSpPr/>
              <p:nvPr/>
            </p:nvSpPr>
            <p:spPr>
              <a:xfrm>
                <a:off x="8079599" y="5017484"/>
                <a:ext cx="16278" cy="14573"/>
              </a:xfrm>
              <a:custGeom>
                <a:avLst/>
                <a:gdLst>
                  <a:gd name="connsiteX0" fmla="*/ 10091 w 16278"/>
                  <a:gd name="connsiteY0" fmla="*/ 5334 h 14573"/>
                  <a:gd name="connsiteX1" fmla="*/ 8854 w 16278"/>
                  <a:gd name="connsiteY1" fmla="*/ 2096 h 14573"/>
                  <a:gd name="connsiteX2" fmla="*/ 8092 w 16278"/>
                  <a:gd name="connsiteY2" fmla="*/ 0 h 14573"/>
                  <a:gd name="connsiteX3" fmla="*/ 7330 w 16278"/>
                  <a:gd name="connsiteY3" fmla="*/ 2096 h 14573"/>
                  <a:gd name="connsiteX4" fmla="*/ 6188 w 16278"/>
                  <a:gd name="connsiteY4" fmla="*/ 5334 h 14573"/>
                  <a:gd name="connsiteX5" fmla="*/ 2475 w 16278"/>
                  <a:gd name="connsiteY5" fmla="*/ 5429 h 14573"/>
                  <a:gd name="connsiteX6" fmla="*/ 0 w 16278"/>
                  <a:gd name="connsiteY6" fmla="*/ 5525 h 14573"/>
                  <a:gd name="connsiteX7" fmla="*/ 1999 w 16278"/>
                  <a:gd name="connsiteY7" fmla="*/ 6953 h 14573"/>
                  <a:gd name="connsiteX8" fmla="*/ 4950 w 16278"/>
                  <a:gd name="connsiteY8" fmla="*/ 9049 h 14573"/>
                  <a:gd name="connsiteX9" fmla="*/ 3903 w 16278"/>
                  <a:gd name="connsiteY9" fmla="*/ 12383 h 14573"/>
                  <a:gd name="connsiteX10" fmla="*/ 3142 w 16278"/>
                  <a:gd name="connsiteY10" fmla="*/ 14573 h 14573"/>
                  <a:gd name="connsiteX11" fmla="*/ 5045 w 16278"/>
                  <a:gd name="connsiteY11" fmla="*/ 13335 h 14573"/>
                  <a:gd name="connsiteX12" fmla="*/ 8092 w 16278"/>
                  <a:gd name="connsiteY12" fmla="*/ 11239 h 14573"/>
                  <a:gd name="connsiteX13" fmla="*/ 11138 w 16278"/>
                  <a:gd name="connsiteY13" fmla="*/ 13335 h 14573"/>
                  <a:gd name="connsiteX14" fmla="*/ 13137 w 16278"/>
                  <a:gd name="connsiteY14" fmla="*/ 14573 h 14573"/>
                  <a:gd name="connsiteX15" fmla="*/ 12376 w 16278"/>
                  <a:gd name="connsiteY15" fmla="*/ 12383 h 14573"/>
                  <a:gd name="connsiteX16" fmla="*/ 11328 w 16278"/>
                  <a:gd name="connsiteY16" fmla="*/ 9049 h 14573"/>
                  <a:gd name="connsiteX17" fmla="*/ 14279 w 16278"/>
                  <a:gd name="connsiteY17" fmla="*/ 6953 h 14573"/>
                  <a:gd name="connsiteX18" fmla="*/ 16279 w 16278"/>
                  <a:gd name="connsiteY18" fmla="*/ 5525 h 14573"/>
                  <a:gd name="connsiteX19" fmla="*/ 13804 w 16278"/>
                  <a:gd name="connsiteY19" fmla="*/ 5429 h 14573"/>
                  <a:gd name="connsiteX20" fmla="*/ 10091 w 16278"/>
                  <a:gd name="connsiteY20" fmla="*/ 533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10091" y="5334"/>
                    </a:moveTo>
                    <a:lnTo>
                      <a:pt x="8854" y="2096"/>
                    </a:lnTo>
                    <a:lnTo>
                      <a:pt x="8092" y="0"/>
                    </a:lnTo>
                    <a:lnTo>
                      <a:pt x="7330" y="2096"/>
                    </a:lnTo>
                    <a:lnTo>
                      <a:pt x="6188" y="5334"/>
                    </a:lnTo>
                    <a:lnTo>
                      <a:pt x="2475" y="5429"/>
                    </a:lnTo>
                    <a:lnTo>
                      <a:pt x="0" y="5525"/>
                    </a:lnTo>
                    <a:lnTo>
                      <a:pt x="1999" y="6953"/>
                    </a:lnTo>
                    <a:lnTo>
                      <a:pt x="4950" y="9049"/>
                    </a:lnTo>
                    <a:lnTo>
                      <a:pt x="3903" y="12383"/>
                    </a:lnTo>
                    <a:lnTo>
                      <a:pt x="3142" y="14573"/>
                    </a:lnTo>
                    <a:lnTo>
                      <a:pt x="5045" y="13335"/>
                    </a:lnTo>
                    <a:lnTo>
                      <a:pt x="8092" y="11239"/>
                    </a:lnTo>
                    <a:lnTo>
                      <a:pt x="11138" y="13335"/>
                    </a:lnTo>
                    <a:lnTo>
                      <a:pt x="13137" y="14573"/>
                    </a:lnTo>
                    <a:lnTo>
                      <a:pt x="12376" y="12383"/>
                    </a:lnTo>
                    <a:lnTo>
                      <a:pt x="11328" y="9049"/>
                    </a:lnTo>
                    <a:lnTo>
                      <a:pt x="14279" y="6953"/>
                    </a:lnTo>
                    <a:lnTo>
                      <a:pt x="16279" y="5525"/>
                    </a:lnTo>
                    <a:lnTo>
                      <a:pt x="13804" y="5429"/>
                    </a:lnTo>
                    <a:lnTo>
                      <a:pt x="10091" y="5334"/>
                    </a:lnTo>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41" name="Freeform 240">
                <a:extLst>
                  <a:ext uri="{FF2B5EF4-FFF2-40B4-BE49-F238E27FC236}">
                    <a16:creationId xmlns:a16="http://schemas.microsoft.com/office/drawing/2014/main" id="{DA14F908-415F-554C-B147-2F7EBE503BA1}"/>
                  </a:ext>
                </a:extLst>
              </p:cNvPr>
              <p:cNvSpPr/>
              <p:nvPr/>
            </p:nvSpPr>
            <p:spPr>
              <a:xfrm>
                <a:off x="8077981" y="5015769"/>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901 w 19610"/>
                  <a:gd name="connsiteY9" fmla="*/ 13621 h 17525"/>
                  <a:gd name="connsiteX10" fmla="*/ 3808 w 19610"/>
                  <a:gd name="connsiteY10" fmla="*/ 17526 h 17525"/>
                  <a:gd name="connsiteX11" fmla="*/ 9710 w 19610"/>
                  <a:gd name="connsiteY11" fmla="*/ 12383 h 17525"/>
                  <a:gd name="connsiteX12" fmla="*/ 13708 w 19610"/>
                  <a:gd name="connsiteY12" fmla="*/ 15050 h 17525"/>
                  <a:gd name="connsiteX13" fmla="*/ 12280 w 19610"/>
                  <a:gd name="connsiteY13" fmla="*/ 10573 h 17525"/>
                  <a:gd name="connsiteX14" fmla="*/ 16183 w 19610"/>
                  <a:gd name="connsiteY14" fmla="*/ 7715 h 17525"/>
                  <a:gd name="connsiteX15" fmla="*/ 11233 w 19610"/>
                  <a:gd name="connsiteY15" fmla="*/ 7620 h 17525"/>
                  <a:gd name="connsiteX16" fmla="*/ 9615 w 19610"/>
                  <a:gd name="connsiteY16" fmla="*/ 3238 h 17525"/>
                  <a:gd name="connsiteX17" fmla="*/ 7996 w 19610"/>
                  <a:gd name="connsiteY17" fmla="*/ 7620 h 17525"/>
                  <a:gd name="connsiteX18" fmla="*/ 3046 w 19610"/>
                  <a:gd name="connsiteY18" fmla="*/ 7715 h 17525"/>
                  <a:gd name="connsiteX19" fmla="*/ 6949 w 19610"/>
                  <a:gd name="connsiteY19" fmla="*/ 10573 h 17525"/>
                  <a:gd name="connsiteX20" fmla="*/ 5521 w 19610"/>
                  <a:gd name="connsiteY20" fmla="*/ 15050 h 17525"/>
                  <a:gd name="connsiteX21" fmla="*/ 9710 w 19610"/>
                  <a:gd name="connsiteY21" fmla="*/ 12383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901" y="13621"/>
                    </a:lnTo>
                    <a:lnTo>
                      <a:pt x="3808" y="17526"/>
                    </a:lnTo>
                    <a:close/>
                    <a:moveTo>
                      <a:pt x="9710" y="12383"/>
                    </a:moveTo>
                    <a:lnTo>
                      <a:pt x="13708" y="15050"/>
                    </a:lnTo>
                    <a:lnTo>
                      <a:pt x="12280" y="10573"/>
                    </a:lnTo>
                    <a:lnTo>
                      <a:pt x="16183" y="7715"/>
                    </a:lnTo>
                    <a:lnTo>
                      <a:pt x="11233" y="7620"/>
                    </a:lnTo>
                    <a:lnTo>
                      <a:pt x="9615" y="3238"/>
                    </a:lnTo>
                    <a:lnTo>
                      <a:pt x="7996" y="7620"/>
                    </a:lnTo>
                    <a:lnTo>
                      <a:pt x="3046" y="7715"/>
                    </a:lnTo>
                    <a:lnTo>
                      <a:pt x="6949" y="10573"/>
                    </a:lnTo>
                    <a:lnTo>
                      <a:pt x="5521" y="15050"/>
                    </a:lnTo>
                    <a:lnTo>
                      <a:pt x="9710" y="12383"/>
                    </a:lnTo>
                    <a:close/>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42" name="Freeform 241">
                <a:extLst>
                  <a:ext uri="{FF2B5EF4-FFF2-40B4-BE49-F238E27FC236}">
                    <a16:creationId xmlns:a16="http://schemas.microsoft.com/office/drawing/2014/main" id="{35CB431F-F685-A74E-9F34-0510429333AA}"/>
                  </a:ext>
                </a:extLst>
              </p:cNvPr>
              <p:cNvSpPr/>
              <p:nvPr/>
            </p:nvSpPr>
            <p:spPr>
              <a:xfrm>
                <a:off x="8098543" y="4998624"/>
                <a:ext cx="16278" cy="14668"/>
              </a:xfrm>
              <a:custGeom>
                <a:avLst/>
                <a:gdLst>
                  <a:gd name="connsiteX0" fmla="*/ 10091 w 16278"/>
                  <a:gd name="connsiteY0" fmla="*/ 5429 h 14668"/>
                  <a:gd name="connsiteX1" fmla="*/ 8853 w 16278"/>
                  <a:gd name="connsiteY1" fmla="*/ 2191 h 14668"/>
                  <a:gd name="connsiteX2" fmla="*/ 8091 w 16278"/>
                  <a:gd name="connsiteY2" fmla="*/ 0 h 14668"/>
                  <a:gd name="connsiteX3" fmla="*/ 6188 w 16278"/>
                  <a:gd name="connsiteY3" fmla="*/ 5429 h 14668"/>
                  <a:gd name="connsiteX4" fmla="*/ 2475 w 16278"/>
                  <a:gd name="connsiteY4" fmla="*/ 5525 h 14668"/>
                  <a:gd name="connsiteX5" fmla="*/ 0 w 16278"/>
                  <a:gd name="connsiteY5" fmla="*/ 5525 h 14668"/>
                  <a:gd name="connsiteX6" fmla="*/ 1999 w 16278"/>
                  <a:gd name="connsiteY6" fmla="*/ 7049 h 14668"/>
                  <a:gd name="connsiteX7" fmla="*/ 4855 w 16278"/>
                  <a:gd name="connsiteY7" fmla="*/ 9144 h 14668"/>
                  <a:gd name="connsiteX8" fmla="*/ 3808 w 16278"/>
                  <a:gd name="connsiteY8" fmla="*/ 12383 h 14668"/>
                  <a:gd name="connsiteX9" fmla="*/ 3141 w 16278"/>
                  <a:gd name="connsiteY9" fmla="*/ 14669 h 14668"/>
                  <a:gd name="connsiteX10" fmla="*/ 5045 w 16278"/>
                  <a:gd name="connsiteY10" fmla="*/ 13335 h 14668"/>
                  <a:gd name="connsiteX11" fmla="*/ 8091 w 16278"/>
                  <a:gd name="connsiteY11" fmla="*/ 11335 h 14668"/>
                  <a:gd name="connsiteX12" fmla="*/ 11138 w 16278"/>
                  <a:gd name="connsiteY12" fmla="*/ 13335 h 14668"/>
                  <a:gd name="connsiteX13" fmla="*/ 13137 w 16278"/>
                  <a:gd name="connsiteY13" fmla="*/ 14669 h 14668"/>
                  <a:gd name="connsiteX14" fmla="*/ 12375 w 16278"/>
                  <a:gd name="connsiteY14" fmla="*/ 12383 h 14668"/>
                  <a:gd name="connsiteX15" fmla="*/ 11328 w 16278"/>
                  <a:gd name="connsiteY15" fmla="*/ 9144 h 14668"/>
                  <a:gd name="connsiteX16" fmla="*/ 14279 w 16278"/>
                  <a:gd name="connsiteY16" fmla="*/ 7049 h 14668"/>
                  <a:gd name="connsiteX17" fmla="*/ 16279 w 16278"/>
                  <a:gd name="connsiteY17" fmla="*/ 5525 h 14668"/>
                  <a:gd name="connsiteX18" fmla="*/ 13803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853" y="2191"/>
                    </a:lnTo>
                    <a:lnTo>
                      <a:pt x="8091" y="0"/>
                    </a:lnTo>
                    <a:lnTo>
                      <a:pt x="6188" y="5429"/>
                    </a:lnTo>
                    <a:lnTo>
                      <a:pt x="2475" y="5525"/>
                    </a:lnTo>
                    <a:lnTo>
                      <a:pt x="0" y="5525"/>
                    </a:lnTo>
                    <a:lnTo>
                      <a:pt x="1999" y="7049"/>
                    </a:lnTo>
                    <a:lnTo>
                      <a:pt x="4855" y="9144"/>
                    </a:lnTo>
                    <a:lnTo>
                      <a:pt x="3808" y="12383"/>
                    </a:lnTo>
                    <a:lnTo>
                      <a:pt x="3141" y="14669"/>
                    </a:lnTo>
                    <a:lnTo>
                      <a:pt x="5045" y="13335"/>
                    </a:lnTo>
                    <a:lnTo>
                      <a:pt x="8091" y="11335"/>
                    </a:lnTo>
                    <a:lnTo>
                      <a:pt x="11138" y="13335"/>
                    </a:lnTo>
                    <a:lnTo>
                      <a:pt x="13137" y="14669"/>
                    </a:lnTo>
                    <a:lnTo>
                      <a:pt x="12375" y="12383"/>
                    </a:lnTo>
                    <a:lnTo>
                      <a:pt x="11328" y="9144"/>
                    </a:lnTo>
                    <a:lnTo>
                      <a:pt x="14279" y="7049"/>
                    </a:lnTo>
                    <a:lnTo>
                      <a:pt x="16279" y="5525"/>
                    </a:lnTo>
                    <a:lnTo>
                      <a:pt x="13803" y="5525"/>
                    </a:lnTo>
                    <a:lnTo>
                      <a:pt x="10091" y="5429"/>
                    </a:lnTo>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43" name="Freeform 242">
                <a:extLst>
                  <a:ext uri="{FF2B5EF4-FFF2-40B4-BE49-F238E27FC236}">
                    <a16:creationId xmlns:a16="http://schemas.microsoft.com/office/drawing/2014/main" id="{14E7F840-53EB-EA4D-9E30-2936A7811B24}"/>
                  </a:ext>
                </a:extLst>
              </p:cNvPr>
              <p:cNvSpPr/>
              <p:nvPr/>
            </p:nvSpPr>
            <p:spPr>
              <a:xfrm>
                <a:off x="8096925" y="4997195"/>
                <a:ext cx="19610" cy="17335"/>
              </a:xfrm>
              <a:custGeom>
                <a:avLst/>
                <a:gdLst>
                  <a:gd name="connsiteX0" fmla="*/ 15707 w 19610"/>
                  <a:gd name="connsiteY0" fmla="*/ 17336 h 17335"/>
                  <a:gd name="connsiteX1" fmla="*/ 9710 w 19610"/>
                  <a:gd name="connsiteY1" fmla="*/ 13430 h 17335"/>
                  <a:gd name="connsiteX2" fmla="*/ 3808 w 19610"/>
                  <a:gd name="connsiteY2" fmla="*/ 17336 h 17335"/>
                  <a:gd name="connsiteX3" fmla="*/ 5902 w 19610"/>
                  <a:gd name="connsiteY3" fmla="*/ 10763 h 17335"/>
                  <a:gd name="connsiteX4" fmla="*/ 0 w 19610"/>
                  <a:gd name="connsiteY4" fmla="*/ 6477 h 17335"/>
                  <a:gd name="connsiteX5" fmla="*/ 7425 w 19610"/>
                  <a:gd name="connsiteY5" fmla="*/ 6382 h 17335"/>
                  <a:gd name="connsiteX6" fmla="*/ 9805 w 19610"/>
                  <a:gd name="connsiteY6" fmla="*/ 0 h 17335"/>
                  <a:gd name="connsiteX7" fmla="*/ 12185 w 19610"/>
                  <a:gd name="connsiteY7" fmla="*/ 6382 h 17335"/>
                  <a:gd name="connsiteX8" fmla="*/ 19610 w 19610"/>
                  <a:gd name="connsiteY8" fmla="*/ 6477 h 17335"/>
                  <a:gd name="connsiteX9" fmla="*/ 13708 w 19610"/>
                  <a:gd name="connsiteY9" fmla="*/ 10763 h 17335"/>
                  <a:gd name="connsiteX10" fmla="*/ 15707 w 19610"/>
                  <a:gd name="connsiteY10" fmla="*/ 17336 h 17335"/>
                  <a:gd name="connsiteX11" fmla="*/ 3237 w 19610"/>
                  <a:gd name="connsiteY11" fmla="*/ 7525 h 17335"/>
                  <a:gd name="connsiteX12" fmla="*/ 7140 w 19610"/>
                  <a:gd name="connsiteY12" fmla="*/ 10382 h 17335"/>
                  <a:gd name="connsiteX13" fmla="*/ 5712 w 19610"/>
                  <a:gd name="connsiteY13" fmla="*/ 14859 h 17335"/>
                  <a:gd name="connsiteX14" fmla="*/ 9710 w 19610"/>
                  <a:gd name="connsiteY14" fmla="*/ 12192 h 17335"/>
                  <a:gd name="connsiteX15" fmla="*/ 13708 w 19610"/>
                  <a:gd name="connsiteY15" fmla="*/ 14859 h 17335"/>
                  <a:gd name="connsiteX16" fmla="*/ 12280 w 19610"/>
                  <a:gd name="connsiteY16" fmla="*/ 10382 h 17335"/>
                  <a:gd name="connsiteX17" fmla="*/ 16279 w 19610"/>
                  <a:gd name="connsiteY17" fmla="*/ 7525 h 17335"/>
                  <a:gd name="connsiteX18" fmla="*/ 11328 w 19610"/>
                  <a:gd name="connsiteY18" fmla="*/ 7429 h 17335"/>
                  <a:gd name="connsiteX19" fmla="*/ 9710 w 19610"/>
                  <a:gd name="connsiteY19" fmla="*/ 3048 h 17335"/>
                  <a:gd name="connsiteX20" fmla="*/ 8092 w 19610"/>
                  <a:gd name="connsiteY20" fmla="*/ 7429 h 17335"/>
                  <a:gd name="connsiteX21" fmla="*/ 3237 w 19610"/>
                  <a:gd name="connsiteY21" fmla="*/ 7525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335">
                    <a:moveTo>
                      <a:pt x="15707" y="17336"/>
                    </a:moveTo>
                    <a:lnTo>
                      <a:pt x="9710" y="13430"/>
                    </a:lnTo>
                    <a:lnTo>
                      <a:pt x="3808" y="17336"/>
                    </a:lnTo>
                    <a:lnTo>
                      <a:pt x="5902" y="10763"/>
                    </a:lnTo>
                    <a:lnTo>
                      <a:pt x="0" y="6477"/>
                    </a:lnTo>
                    <a:lnTo>
                      <a:pt x="7425" y="6382"/>
                    </a:lnTo>
                    <a:lnTo>
                      <a:pt x="9805" y="0"/>
                    </a:lnTo>
                    <a:lnTo>
                      <a:pt x="12185" y="6382"/>
                    </a:lnTo>
                    <a:lnTo>
                      <a:pt x="19610" y="6477"/>
                    </a:lnTo>
                    <a:lnTo>
                      <a:pt x="13708" y="10763"/>
                    </a:lnTo>
                    <a:lnTo>
                      <a:pt x="15707" y="17336"/>
                    </a:lnTo>
                    <a:close/>
                    <a:moveTo>
                      <a:pt x="3237" y="7525"/>
                    </a:moveTo>
                    <a:lnTo>
                      <a:pt x="7140" y="10382"/>
                    </a:lnTo>
                    <a:lnTo>
                      <a:pt x="5712" y="14859"/>
                    </a:lnTo>
                    <a:lnTo>
                      <a:pt x="9710" y="12192"/>
                    </a:lnTo>
                    <a:lnTo>
                      <a:pt x="13708" y="14859"/>
                    </a:lnTo>
                    <a:lnTo>
                      <a:pt x="12280" y="10382"/>
                    </a:lnTo>
                    <a:lnTo>
                      <a:pt x="16279" y="7525"/>
                    </a:lnTo>
                    <a:lnTo>
                      <a:pt x="11328" y="7429"/>
                    </a:lnTo>
                    <a:lnTo>
                      <a:pt x="9710" y="3048"/>
                    </a:lnTo>
                    <a:lnTo>
                      <a:pt x="8092" y="7429"/>
                    </a:lnTo>
                    <a:lnTo>
                      <a:pt x="3237" y="7525"/>
                    </a:lnTo>
                    <a:close/>
                  </a:path>
                </a:pathLst>
              </a:custGeom>
              <a:solidFill>
                <a:srgbClr val="F8EB37"/>
              </a:solidFill>
              <a:ln w="9509" cap="flat">
                <a:noFill/>
                <a:prstDash val="solid"/>
                <a:miter/>
              </a:ln>
            </p:spPr>
            <p:txBody>
              <a:bodyPr rtlCol="0" anchor="ctr"/>
              <a:lstStyle/>
              <a:p>
                <a:endParaRPr lang="en-US" sz="1283" b="0" i="0" dirty="0">
                  <a:latin typeface="Calibri" panose="020F0502020204030204" pitchFamily="34" charset="0"/>
                </a:endParaRPr>
              </a:p>
            </p:txBody>
          </p:sp>
          <p:grpSp>
            <p:nvGrpSpPr>
              <p:cNvPr id="244" name="Graphic 76">
                <a:extLst>
                  <a:ext uri="{FF2B5EF4-FFF2-40B4-BE49-F238E27FC236}">
                    <a16:creationId xmlns:a16="http://schemas.microsoft.com/office/drawing/2014/main" id="{2A135762-D577-0E40-9FC8-B9EA09C80AEF}"/>
                  </a:ext>
                </a:extLst>
              </p:cNvPr>
              <p:cNvGrpSpPr/>
              <p:nvPr/>
            </p:nvGrpSpPr>
            <p:grpSpPr>
              <a:xfrm>
                <a:off x="8206877" y="4909375"/>
                <a:ext cx="365840" cy="45338"/>
                <a:chOff x="8206877" y="4909375"/>
                <a:chExt cx="365840" cy="45338"/>
              </a:xfrm>
              <a:solidFill>
                <a:srgbClr val="23509E"/>
              </a:solidFill>
            </p:grpSpPr>
            <p:sp>
              <p:nvSpPr>
                <p:cNvPr id="282" name="Freeform 281">
                  <a:extLst>
                    <a:ext uri="{FF2B5EF4-FFF2-40B4-BE49-F238E27FC236}">
                      <a16:creationId xmlns:a16="http://schemas.microsoft.com/office/drawing/2014/main" id="{194C4E14-14F3-6E44-88AE-CBF85A8D0D4A}"/>
                    </a:ext>
                  </a:extLst>
                </p:cNvPr>
                <p:cNvSpPr/>
                <p:nvPr/>
              </p:nvSpPr>
              <p:spPr>
                <a:xfrm>
                  <a:off x="8206877" y="4909375"/>
                  <a:ext cx="30462" cy="35718"/>
                </a:xfrm>
                <a:custGeom>
                  <a:avLst/>
                  <a:gdLst>
                    <a:gd name="connsiteX0" fmla="*/ 25893 w 30462"/>
                    <a:gd name="connsiteY0" fmla="*/ 23050 h 35718"/>
                    <a:gd name="connsiteX1" fmla="*/ 30463 w 30462"/>
                    <a:gd name="connsiteY1" fmla="*/ 24194 h 35718"/>
                    <a:gd name="connsiteX2" fmla="*/ 25322 w 30462"/>
                    <a:gd name="connsiteY2" fmla="*/ 32766 h 35718"/>
                    <a:gd name="connsiteX3" fmla="*/ 16183 w 30462"/>
                    <a:gd name="connsiteY3" fmla="*/ 35719 h 35718"/>
                    <a:gd name="connsiteX4" fmla="*/ 7140 w 30462"/>
                    <a:gd name="connsiteY4" fmla="*/ 33433 h 35718"/>
                    <a:gd name="connsiteX5" fmla="*/ 1808 w 30462"/>
                    <a:gd name="connsiteY5" fmla="*/ 26861 h 35718"/>
                    <a:gd name="connsiteX6" fmla="*/ 0 w 30462"/>
                    <a:gd name="connsiteY6" fmla="*/ 17621 h 35718"/>
                    <a:gd name="connsiteX7" fmla="*/ 2094 w 30462"/>
                    <a:gd name="connsiteY7" fmla="*/ 8192 h 35718"/>
                    <a:gd name="connsiteX8" fmla="*/ 7996 w 30462"/>
                    <a:gd name="connsiteY8" fmla="*/ 2096 h 35718"/>
                    <a:gd name="connsiteX9" fmla="*/ 16374 w 30462"/>
                    <a:gd name="connsiteY9" fmla="*/ 0 h 35718"/>
                    <a:gd name="connsiteX10" fmla="*/ 25132 w 30462"/>
                    <a:gd name="connsiteY10" fmla="*/ 2667 h 35718"/>
                    <a:gd name="connsiteX11" fmla="*/ 30082 w 30462"/>
                    <a:gd name="connsiteY11" fmla="*/ 10096 h 35718"/>
                    <a:gd name="connsiteX12" fmla="*/ 25608 w 30462"/>
                    <a:gd name="connsiteY12" fmla="*/ 11144 h 35718"/>
                    <a:gd name="connsiteX13" fmla="*/ 22085 w 30462"/>
                    <a:gd name="connsiteY13" fmla="*/ 5620 h 35718"/>
                    <a:gd name="connsiteX14" fmla="*/ 16374 w 30462"/>
                    <a:gd name="connsiteY14" fmla="*/ 3905 h 35718"/>
                    <a:gd name="connsiteX15" fmla="*/ 9710 w 30462"/>
                    <a:gd name="connsiteY15" fmla="*/ 5810 h 35718"/>
                    <a:gd name="connsiteX16" fmla="*/ 5997 w 30462"/>
                    <a:gd name="connsiteY16" fmla="*/ 10954 h 35718"/>
                    <a:gd name="connsiteX17" fmla="*/ 4950 w 30462"/>
                    <a:gd name="connsiteY17" fmla="*/ 17621 h 35718"/>
                    <a:gd name="connsiteX18" fmla="*/ 6188 w 30462"/>
                    <a:gd name="connsiteY18" fmla="*/ 25337 h 35718"/>
                    <a:gd name="connsiteX19" fmla="*/ 10186 w 30462"/>
                    <a:gd name="connsiteY19" fmla="*/ 30290 h 35718"/>
                    <a:gd name="connsiteX20" fmla="*/ 16088 w 30462"/>
                    <a:gd name="connsiteY20" fmla="*/ 31909 h 35718"/>
                    <a:gd name="connsiteX21" fmla="*/ 22562 w 30462"/>
                    <a:gd name="connsiteY21" fmla="*/ 29718 h 35718"/>
                    <a:gd name="connsiteX22" fmla="*/ 25893 w 30462"/>
                    <a:gd name="connsiteY22" fmla="*/ 23050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62" h="35718">
                      <a:moveTo>
                        <a:pt x="25893" y="23050"/>
                      </a:moveTo>
                      <a:lnTo>
                        <a:pt x="30463" y="24194"/>
                      </a:lnTo>
                      <a:cubicBezTo>
                        <a:pt x="29511" y="27908"/>
                        <a:pt x="27797" y="30861"/>
                        <a:pt x="25322" y="32766"/>
                      </a:cubicBezTo>
                      <a:cubicBezTo>
                        <a:pt x="22847" y="34766"/>
                        <a:pt x="19801" y="35719"/>
                        <a:pt x="16183" y="35719"/>
                      </a:cubicBezTo>
                      <a:cubicBezTo>
                        <a:pt x="12471" y="35719"/>
                        <a:pt x="9424" y="34957"/>
                        <a:pt x="7140" y="33433"/>
                      </a:cubicBezTo>
                      <a:cubicBezTo>
                        <a:pt x="4760" y="31909"/>
                        <a:pt x="3046" y="29718"/>
                        <a:pt x="1808" y="26861"/>
                      </a:cubicBezTo>
                      <a:cubicBezTo>
                        <a:pt x="571" y="24003"/>
                        <a:pt x="0" y="20860"/>
                        <a:pt x="0" y="17621"/>
                      </a:cubicBezTo>
                      <a:cubicBezTo>
                        <a:pt x="0" y="14002"/>
                        <a:pt x="666" y="10858"/>
                        <a:pt x="2094" y="8192"/>
                      </a:cubicBezTo>
                      <a:cubicBezTo>
                        <a:pt x="3427" y="5525"/>
                        <a:pt x="5426" y="3429"/>
                        <a:pt x="7996" y="2096"/>
                      </a:cubicBezTo>
                      <a:cubicBezTo>
                        <a:pt x="10567" y="667"/>
                        <a:pt x="13327" y="0"/>
                        <a:pt x="16374" y="0"/>
                      </a:cubicBezTo>
                      <a:cubicBezTo>
                        <a:pt x="19801" y="0"/>
                        <a:pt x="22752" y="857"/>
                        <a:pt x="25132" y="2667"/>
                      </a:cubicBezTo>
                      <a:cubicBezTo>
                        <a:pt x="27512" y="4382"/>
                        <a:pt x="29130" y="6858"/>
                        <a:pt x="30082" y="10096"/>
                      </a:cubicBezTo>
                      <a:lnTo>
                        <a:pt x="25608" y="11144"/>
                      </a:lnTo>
                      <a:cubicBezTo>
                        <a:pt x="24846" y="8668"/>
                        <a:pt x="23609" y="6763"/>
                        <a:pt x="22085" y="5620"/>
                      </a:cubicBezTo>
                      <a:cubicBezTo>
                        <a:pt x="20562" y="4477"/>
                        <a:pt x="18658" y="3905"/>
                        <a:pt x="16374" y="3905"/>
                      </a:cubicBezTo>
                      <a:cubicBezTo>
                        <a:pt x="13708" y="3905"/>
                        <a:pt x="11519" y="4572"/>
                        <a:pt x="9710" y="5810"/>
                      </a:cubicBezTo>
                      <a:cubicBezTo>
                        <a:pt x="7901" y="7049"/>
                        <a:pt x="6664" y="8763"/>
                        <a:pt x="5997" y="10954"/>
                      </a:cubicBezTo>
                      <a:cubicBezTo>
                        <a:pt x="5236" y="13145"/>
                        <a:pt x="4950" y="15335"/>
                        <a:pt x="4950" y="17621"/>
                      </a:cubicBezTo>
                      <a:cubicBezTo>
                        <a:pt x="4950" y="20574"/>
                        <a:pt x="5331" y="23146"/>
                        <a:pt x="6188" y="25337"/>
                      </a:cubicBezTo>
                      <a:cubicBezTo>
                        <a:pt x="7044" y="27527"/>
                        <a:pt x="8377" y="29146"/>
                        <a:pt x="10186" y="30290"/>
                      </a:cubicBezTo>
                      <a:cubicBezTo>
                        <a:pt x="11995" y="31337"/>
                        <a:pt x="13994" y="31909"/>
                        <a:pt x="16088" y="31909"/>
                      </a:cubicBezTo>
                      <a:cubicBezTo>
                        <a:pt x="18658" y="31909"/>
                        <a:pt x="20848" y="31147"/>
                        <a:pt x="22562" y="29718"/>
                      </a:cubicBezTo>
                      <a:cubicBezTo>
                        <a:pt x="24085" y="28194"/>
                        <a:pt x="25227" y="26003"/>
                        <a:pt x="25893" y="23050"/>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83" name="Freeform 282">
                  <a:extLst>
                    <a:ext uri="{FF2B5EF4-FFF2-40B4-BE49-F238E27FC236}">
                      <a16:creationId xmlns:a16="http://schemas.microsoft.com/office/drawing/2014/main" id="{9F888627-8D5F-D245-8317-98DAD75B5517}"/>
                    </a:ext>
                  </a:extLst>
                </p:cNvPr>
                <p:cNvSpPr/>
                <p:nvPr/>
              </p:nvSpPr>
              <p:spPr>
                <a:xfrm>
                  <a:off x="8240862" y="4918995"/>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4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7" y="1143"/>
                        <a:pt x="20277" y="3429"/>
                      </a:cubicBezTo>
                      <a:cubicBezTo>
                        <a:pt x="22467" y="5715"/>
                        <a:pt x="23514" y="8763"/>
                        <a:pt x="23514" y="12764"/>
                      </a:cubicBezTo>
                      <a:cubicBezTo>
                        <a:pt x="23514" y="16002"/>
                        <a:pt x="23038" y="18479"/>
                        <a:pt x="22086" y="20384"/>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84" name="Freeform 283">
                  <a:extLst>
                    <a:ext uri="{FF2B5EF4-FFF2-40B4-BE49-F238E27FC236}">
                      <a16:creationId xmlns:a16="http://schemas.microsoft.com/office/drawing/2014/main" id="{07E056F4-DDB2-9E42-A5EF-DC6CB678B702}"/>
                    </a:ext>
                  </a:extLst>
                </p:cNvPr>
                <p:cNvSpPr/>
                <p:nvPr/>
              </p:nvSpPr>
              <p:spPr>
                <a:xfrm>
                  <a:off x="8267612" y="4929949"/>
                  <a:ext cx="13042" cy="4286"/>
                </a:xfrm>
                <a:custGeom>
                  <a:avLst/>
                  <a:gdLst>
                    <a:gd name="connsiteX0" fmla="*/ 0 w 13042"/>
                    <a:gd name="connsiteY0" fmla="*/ 4286 h 4286"/>
                    <a:gd name="connsiteX1" fmla="*/ 0 w 13042"/>
                    <a:gd name="connsiteY1" fmla="*/ 0 h 4286"/>
                    <a:gd name="connsiteX2" fmla="*/ 13042 w 13042"/>
                    <a:gd name="connsiteY2" fmla="*/ 0 h 4286"/>
                    <a:gd name="connsiteX3" fmla="*/ 13042 w 13042"/>
                    <a:gd name="connsiteY3" fmla="*/ 4286 h 4286"/>
                    <a:gd name="connsiteX4" fmla="*/ 0 w 13042"/>
                    <a:gd name="connsiteY4" fmla="*/ 4286 h 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2" h="4286">
                      <a:moveTo>
                        <a:pt x="0" y="4286"/>
                      </a:moveTo>
                      <a:lnTo>
                        <a:pt x="0" y="0"/>
                      </a:lnTo>
                      <a:lnTo>
                        <a:pt x="13042" y="0"/>
                      </a:lnTo>
                      <a:lnTo>
                        <a:pt x="13042" y="4286"/>
                      </a:lnTo>
                      <a:lnTo>
                        <a:pt x="0" y="4286"/>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85" name="Freeform 284">
                  <a:extLst>
                    <a:ext uri="{FF2B5EF4-FFF2-40B4-BE49-F238E27FC236}">
                      <a16:creationId xmlns:a16="http://schemas.microsoft.com/office/drawing/2014/main" id="{7455F6E8-E150-BA47-93BA-F75161D3EF96}"/>
                    </a:ext>
                  </a:extLst>
                </p:cNvPr>
                <p:cNvSpPr/>
                <p:nvPr/>
              </p:nvSpPr>
              <p:spPr>
                <a:xfrm>
                  <a:off x="8282654" y="4909470"/>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7 h 35147"/>
                    <a:gd name="connsiteX4" fmla="*/ 3713 w 14660"/>
                    <a:gd name="connsiteY4" fmla="*/ 10097 h 35147"/>
                    <a:gd name="connsiteX5" fmla="*/ 3713 w 14660"/>
                    <a:gd name="connsiteY5" fmla="*/ 7430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7 h 35147"/>
                    <a:gd name="connsiteX15" fmla="*/ 12852 w 14660"/>
                    <a:gd name="connsiteY15" fmla="*/ 10097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7"/>
                      </a:lnTo>
                      <a:lnTo>
                        <a:pt x="3713" y="10097"/>
                      </a:lnTo>
                      <a:lnTo>
                        <a:pt x="3713" y="7430"/>
                      </a:lnTo>
                      <a:cubicBezTo>
                        <a:pt x="3713" y="5715"/>
                        <a:pt x="3903" y="4477"/>
                        <a:pt x="4189" y="3715"/>
                      </a:cubicBezTo>
                      <a:cubicBezTo>
                        <a:pt x="4569"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7"/>
                      </a:lnTo>
                      <a:lnTo>
                        <a:pt x="12852" y="10097"/>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86" name="Freeform 285">
                  <a:extLst>
                    <a:ext uri="{FF2B5EF4-FFF2-40B4-BE49-F238E27FC236}">
                      <a16:creationId xmlns:a16="http://schemas.microsoft.com/office/drawing/2014/main" id="{C2A5389C-BF14-5944-B194-0BDD63CE56BF}"/>
                    </a:ext>
                  </a:extLst>
                </p:cNvPr>
                <p:cNvSpPr/>
                <p:nvPr/>
              </p:nvSpPr>
              <p:spPr>
                <a:xfrm>
                  <a:off x="8298647" y="4919567"/>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6"/>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70" y="18383"/>
                      </a:cubicBezTo>
                      <a:cubicBezTo>
                        <a:pt x="4855" y="19526"/>
                        <a:pt x="5426" y="20383"/>
                        <a:pt x="6283" y="21050"/>
                      </a:cubicBezTo>
                      <a:cubicBezTo>
                        <a:pt x="7140" y="21717"/>
                        <a:pt x="8187" y="22003"/>
                        <a:pt x="9520" y="22003"/>
                      </a:cubicBezTo>
                      <a:cubicBezTo>
                        <a:pt x="10757"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87" name="Freeform 286">
                  <a:extLst>
                    <a:ext uri="{FF2B5EF4-FFF2-40B4-BE49-F238E27FC236}">
                      <a16:creationId xmlns:a16="http://schemas.microsoft.com/office/drawing/2014/main" id="{3D1E8332-8C9A-3741-B0FD-95C6F1068C1C}"/>
                    </a:ext>
                  </a:extLst>
                </p:cNvPr>
                <p:cNvSpPr/>
                <p:nvPr/>
              </p:nvSpPr>
              <p:spPr>
                <a:xfrm>
                  <a:off x="8325587" y="4918995"/>
                  <a:ext cx="20372" cy="25622"/>
                </a:xfrm>
                <a:custGeom>
                  <a:avLst/>
                  <a:gdLst>
                    <a:gd name="connsiteX0" fmla="*/ 0 w 20372"/>
                    <a:gd name="connsiteY0" fmla="*/ 25622 h 25622"/>
                    <a:gd name="connsiteX1" fmla="*/ 0 w 20372"/>
                    <a:gd name="connsiteY1" fmla="*/ 572 h 25622"/>
                    <a:gd name="connsiteX2" fmla="*/ 3808 w 20372"/>
                    <a:gd name="connsiteY2" fmla="*/ 572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2"/>
                      </a:lnTo>
                      <a:lnTo>
                        <a:pt x="3808" y="572"/>
                      </a:lnTo>
                      <a:lnTo>
                        <a:pt x="3808" y="4096"/>
                      </a:lnTo>
                      <a:cubicBezTo>
                        <a:pt x="5617" y="1334"/>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88" name="Freeform 287">
                  <a:extLst>
                    <a:ext uri="{FF2B5EF4-FFF2-40B4-BE49-F238E27FC236}">
                      <a16:creationId xmlns:a16="http://schemas.microsoft.com/office/drawing/2014/main" id="{238D5B00-2518-264E-BEE6-84974A0E5DBC}"/>
                    </a:ext>
                  </a:extLst>
                </p:cNvPr>
                <p:cNvSpPr/>
                <p:nvPr/>
              </p:nvSpPr>
              <p:spPr>
                <a:xfrm>
                  <a:off x="8350909"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379 w 21609"/>
                    <a:gd name="connsiteY15" fmla="*/ 21812 h 34956"/>
                    <a:gd name="connsiteX16" fmla="*/ 6378 w 21609"/>
                    <a:gd name="connsiteY16" fmla="*/ 28956 h 34956"/>
                    <a:gd name="connsiteX17" fmla="*/ 11138 w 21609"/>
                    <a:gd name="connsiteY17" fmla="*/ 31337 h 34956"/>
                    <a:gd name="connsiteX18" fmla="*/ 15898 w 21609"/>
                    <a:gd name="connsiteY18" fmla="*/ 29051 h 34956"/>
                    <a:gd name="connsiteX19" fmla="*/ 17802 w 21609"/>
                    <a:gd name="connsiteY19" fmla="*/ 22098 h 34956"/>
                    <a:gd name="connsiteX20" fmla="*/ 15803 w 21609"/>
                    <a:gd name="connsiteY20" fmla="*/ 14573 h 34956"/>
                    <a:gd name="connsiteX21" fmla="*/ 10948 w 21609"/>
                    <a:gd name="connsiteY21" fmla="*/ 12192 h 34956"/>
                    <a:gd name="connsiteX22" fmla="*/ 6188 w 21609"/>
                    <a:gd name="connsiteY22" fmla="*/ 14478 h 34956"/>
                    <a:gd name="connsiteX23" fmla="*/ 4379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3"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8" y="10573"/>
                        <a:pt x="16659" y="11335"/>
                        <a:pt x="17421" y="12383"/>
                      </a:cubicBezTo>
                      <a:lnTo>
                        <a:pt x="17421" y="0"/>
                      </a:lnTo>
                      <a:lnTo>
                        <a:pt x="21610" y="0"/>
                      </a:lnTo>
                      <a:lnTo>
                        <a:pt x="21610" y="34576"/>
                      </a:lnTo>
                      <a:lnTo>
                        <a:pt x="17802" y="34576"/>
                      </a:lnTo>
                      <a:close/>
                      <a:moveTo>
                        <a:pt x="4379" y="21812"/>
                      </a:moveTo>
                      <a:cubicBezTo>
                        <a:pt x="4379" y="25051"/>
                        <a:pt x="5045" y="27432"/>
                        <a:pt x="6378" y="28956"/>
                      </a:cubicBezTo>
                      <a:cubicBezTo>
                        <a:pt x="7711" y="30575"/>
                        <a:pt x="9329" y="31337"/>
                        <a:pt x="11138" y="31337"/>
                      </a:cubicBezTo>
                      <a:cubicBezTo>
                        <a:pt x="12947" y="31337"/>
                        <a:pt x="14565" y="30575"/>
                        <a:pt x="15898" y="29051"/>
                      </a:cubicBezTo>
                      <a:cubicBezTo>
                        <a:pt x="17231" y="27527"/>
                        <a:pt x="17802" y="25241"/>
                        <a:pt x="17802" y="22098"/>
                      </a:cubicBezTo>
                      <a:cubicBezTo>
                        <a:pt x="17802" y="18669"/>
                        <a:pt x="17136" y="16193"/>
                        <a:pt x="15803" y="14573"/>
                      </a:cubicBezTo>
                      <a:cubicBezTo>
                        <a:pt x="14470" y="12954"/>
                        <a:pt x="12852" y="12192"/>
                        <a:pt x="10948" y="12192"/>
                      </a:cubicBezTo>
                      <a:cubicBezTo>
                        <a:pt x="9044" y="12192"/>
                        <a:pt x="7521" y="12954"/>
                        <a:pt x="6188" y="14478"/>
                      </a:cubicBezTo>
                      <a:cubicBezTo>
                        <a:pt x="4950" y="16097"/>
                        <a:pt x="4379" y="18574"/>
                        <a:pt x="4379" y="21812"/>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89" name="Freeform 288">
                  <a:extLst>
                    <a:ext uri="{FF2B5EF4-FFF2-40B4-BE49-F238E27FC236}">
                      <a16:creationId xmlns:a16="http://schemas.microsoft.com/office/drawing/2014/main" id="{EF028828-8A18-C647-A96B-5AF6206F8828}"/>
                    </a:ext>
                  </a:extLst>
                </p:cNvPr>
                <p:cNvSpPr/>
                <p:nvPr/>
              </p:nvSpPr>
              <p:spPr>
                <a:xfrm>
                  <a:off x="8377945"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570" y="10763"/>
                      </a:moveTo>
                      <a:lnTo>
                        <a:pt x="18563" y="10763"/>
                      </a:lnTo>
                      <a:cubicBezTo>
                        <a:pt x="18373" y="8668"/>
                        <a:pt x="17802" y="7049"/>
                        <a:pt x="16945" y="6001"/>
                      </a:cubicBezTo>
                      <a:cubicBezTo>
                        <a:pt x="15612" y="4382"/>
                        <a:pt x="13804" y="3524"/>
                        <a:pt x="11709" y="3524"/>
                      </a:cubicBezTo>
                      <a:cubicBezTo>
                        <a:pt x="9806" y="3524"/>
                        <a:pt x="8092" y="4191"/>
                        <a:pt x="6759" y="5525"/>
                      </a:cubicBezTo>
                      <a:cubicBezTo>
                        <a:pt x="5426" y="6858"/>
                        <a:pt x="4665" y="8573"/>
                        <a:pt x="4570" y="10763"/>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90" name="Freeform 289">
                  <a:extLst>
                    <a:ext uri="{FF2B5EF4-FFF2-40B4-BE49-F238E27FC236}">
                      <a16:creationId xmlns:a16="http://schemas.microsoft.com/office/drawing/2014/main" id="{1839F9A0-32F6-7D49-8367-64C26F9035FC}"/>
                    </a:ext>
                  </a:extLst>
                </p:cNvPr>
                <p:cNvSpPr/>
                <p:nvPr/>
              </p:nvSpPr>
              <p:spPr>
                <a:xfrm>
                  <a:off x="8404505"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474 w 21609"/>
                    <a:gd name="connsiteY15" fmla="*/ 21812 h 34956"/>
                    <a:gd name="connsiteX16" fmla="*/ 6473 w 21609"/>
                    <a:gd name="connsiteY16" fmla="*/ 28956 h 34956"/>
                    <a:gd name="connsiteX17" fmla="*/ 11233 w 21609"/>
                    <a:gd name="connsiteY17" fmla="*/ 31337 h 34956"/>
                    <a:gd name="connsiteX18" fmla="*/ 15993 w 21609"/>
                    <a:gd name="connsiteY18" fmla="*/ 29051 h 34956"/>
                    <a:gd name="connsiteX19" fmla="*/ 17897 w 21609"/>
                    <a:gd name="connsiteY19" fmla="*/ 22098 h 34956"/>
                    <a:gd name="connsiteX20" fmla="*/ 15898 w 21609"/>
                    <a:gd name="connsiteY20" fmla="*/ 14573 h 34956"/>
                    <a:gd name="connsiteX21" fmla="*/ 11043 w 21609"/>
                    <a:gd name="connsiteY21" fmla="*/ 12192 h 34956"/>
                    <a:gd name="connsiteX22" fmla="*/ 6283 w 21609"/>
                    <a:gd name="connsiteY22" fmla="*/ 14478 h 34956"/>
                    <a:gd name="connsiteX23" fmla="*/ 4474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2"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7" y="10573"/>
                        <a:pt x="16659" y="11335"/>
                        <a:pt x="17421" y="12383"/>
                      </a:cubicBezTo>
                      <a:lnTo>
                        <a:pt x="17421" y="0"/>
                      </a:lnTo>
                      <a:lnTo>
                        <a:pt x="21610" y="0"/>
                      </a:lnTo>
                      <a:lnTo>
                        <a:pt x="21610" y="34576"/>
                      </a:lnTo>
                      <a:lnTo>
                        <a:pt x="17802" y="34576"/>
                      </a:lnTo>
                      <a:close/>
                      <a:moveTo>
                        <a:pt x="4474" y="21812"/>
                      </a:moveTo>
                      <a:cubicBezTo>
                        <a:pt x="4474" y="25051"/>
                        <a:pt x="5141" y="27432"/>
                        <a:pt x="6473" y="28956"/>
                      </a:cubicBezTo>
                      <a:cubicBezTo>
                        <a:pt x="7806" y="30575"/>
                        <a:pt x="9425" y="31337"/>
                        <a:pt x="11233" y="31337"/>
                      </a:cubicBezTo>
                      <a:cubicBezTo>
                        <a:pt x="13042" y="31337"/>
                        <a:pt x="14660" y="30575"/>
                        <a:pt x="15993" y="29051"/>
                      </a:cubicBezTo>
                      <a:cubicBezTo>
                        <a:pt x="17326" y="27527"/>
                        <a:pt x="17897" y="25241"/>
                        <a:pt x="17897" y="22098"/>
                      </a:cubicBezTo>
                      <a:cubicBezTo>
                        <a:pt x="17897" y="18669"/>
                        <a:pt x="17231" y="16193"/>
                        <a:pt x="15898" y="14573"/>
                      </a:cubicBezTo>
                      <a:cubicBezTo>
                        <a:pt x="14565" y="12954"/>
                        <a:pt x="12947" y="12192"/>
                        <a:pt x="11043" y="12192"/>
                      </a:cubicBezTo>
                      <a:cubicBezTo>
                        <a:pt x="9139" y="12192"/>
                        <a:pt x="7616" y="12954"/>
                        <a:pt x="6283" y="14478"/>
                      </a:cubicBezTo>
                      <a:cubicBezTo>
                        <a:pt x="5045" y="16097"/>
                        <a:pt x="4474" y="18574"/>
                        <a:pt x="4474" y="21812"/>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91" name="Freeform 290">
                  <a:extLst>
                    <a:ext uri="{FF2B5EF4-FFF2-40B4-BE49-F238E27FC236}">
                      <a16:creationId xmlns:a16="http://schemas.microsoft.com/office/drawing/2014/main" id="{4B4378AC-D972-5A4D-92CD-BC0223AF320F}"/>
                    </a:ext>
                  </a:extLst>
                </p:cNvPr>
                <p:cNvSpPr/>
                <p:nvPr/>
              </p:nvSpPr>
              <p:spPr>
                <a:xfrm>
                  <a:off x="8446392" y="4910042"/>
                  <a:ext cx="21800" cy="35051"/>
                </a:xfrm>
                <a:custGeom>
                  <a:avLst/>
                  <a:gdLst>
                    <a:gd name="connsiteX0" fmla="*/ 3903 w 21800"/>
                    <a:gd name="connsiteY0" fmla="*/ 34576 h 35051"/>
                    <a:gd name="connsiteX1" fmla="*/ 0 w 21800"/>
                    <a:gd name="connsiteY1" fmla="*/ 34576 h 35051"/>
                    <a:gd name="connsiteX2" fmla="*/ 0 w 21800"/>
                    <a:gd name="connsiteY2" fmla="*/ 0 h 35051"/>
                    <a:gd name="connsiteX3" fmla="*/ 4284 w 21800"/>
                    <a:gd name="connsiteY3" fmla="*/ 0 h 35051"/>
                    <a:gd name="connsiteX4" fmla="*/ 4284 w 21800"/>
                    <a:gd name="connsiteY4" fmla="*/ 12287 h 35051"/>
                    <a:gd name="connsiteX5" fmla="*/ 11138 w 21800"/>
                    <a:gd name="connsiteY5" fmla="*/ 8953 h 35051"/>
                    <a:gd name="connsiteX6" fmla="*/ 15517 w 21800"/>
                    <a:gd name="connsiteY6" fmla="*/ 9906 h 35051"/>
                    <a:gd name="connsiteX7" fmla="*/ 18944 w 21800"/>
                    <a:gd name="connsiteY7" fmla="*/ 12478 h 35051"/>
                    <a:gd name="connsiteX8" fmla="*/ 21039 w 21800"/>
                    <a:gd name="connsiteY8" fmla="*/ 16573 h 35051"/>
                    <a:gd name="connsiteX9" fmla="*/ 21800 w 21800"/>
                    <a:gd name="connsiteY9" fmla="*/ 21622 h 35051"/>
                    <a:gd name="connsiteX10" fmla="*/ 18659 w 21800"/>
                    <a:gd name="connsiteY10" fmla="*/ 31528 h 35051"/>
                    <a:gd name="connsiteX11" fmla="*/ 11043 w 21800"/>
                    <a:gd name="connsiteY11" fmla="*/ 35052 h 35051"/>
                    <a:gd name="connsiteX12" fmla="*/ 4094 w 21800"/>
                    <a:gd name="connsiteY12" fmla="*/ 31337 h 35051"/>
                    <a:gd name="connsiteX13" fmla="*/ 4094 w 21800"/>
                    <a:gd name="connsiteY13" fmla="*/ 34576 h 35051"/>
                    <a:gd name="connsiteX14" fmla="*/ 3808 w 21800"/>
                    <a:gd name="connsiteY14" fmla="*/ 21812 h 35051"/>
                    <a:gd name="connsiteX15" fmla="*/ 5045 w 21800"/>
                    <a:gd name="connsiteY15" fmla="*/ 28289 h 35051"/>
                    <a:gd name="connsiteX16" fmla="*/ 10472 w 21800"/>
                    <a:gd name="connsiteY16" fmla="*/ 31528 h 35051"/>
                    <a:gd name="connsiteX17" fmla="*/ 15232 w 21800"/>
                    <a:gd name="connsiteY17" fmla="*/ 29146 h 35051"/>
                    <a:gd name="connsiteX18" fmla="*/ 17231 w 21800"/>
                    <a:gd name="connsiteY18" fmla="*/ 21907 h 35051"/>
                    <a:gd name="connsiteX19" fmla="*/ 15327 w 21800"/>
                    <a:gd name="connsiteY19" fmla="*/ 14668 h 35051"/>
                    <a:gd name="connsiteX20" fmla="*/ 10662 w 21800"/>
                    <a:gd name="connsiteY20" fmla="*/ 12287 h 35051"/>
                    <a:gd name="connsiteX21" fmla="*/ 5902 w 21800"/>
                    <a:gd name="connsiteY21" fmla="*/ 14668 h 35051"/>
                    <a:gd name="connsiteX22" fmla="*/ 3808 w 21800"/>
                    <a:gd name="connsiteY22" fmla="*/ 21812 h 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00" h="35051">
                      <a:moveTo>
                        <a:pt x="3903" y="34576"/>
                      </a:moveTo>
                      <a:lnTo>
                        <a:pt x="0" y="34576"/>
                      </a:lnTo>
                      <a:lnTo>
                        <a:pt x="0" y="0"/>
                      </a:lnTo>
                      <a:lnTo>
                        <a:pt x="4284" y="0"/>
                      </a:lnTo>
                      <a:lnTo>
                        <a:pt x="4284" y="12287"/>
                      </a:lnTo>
                      <a:cubicBezTo>
                        <a:pt x="6093" y="10001"/>
                        <a:pt x="8377" y="8953"/>
                        <a:pt x="11138" y="8953"/>
                      </a:cubicBezTo>
                      <a:cubicBezTo>
                        <a:pt x="12661" y="8953"/>
                        <a:pt x="14089" y="9239"/>
                        <a:pt x="15517" y="9906"/>
                      </a:cubicBezTo>
                      <a:cubicBezTo>
                        <a:pt x="16850" y="10573"/>
                        <a:pt x="17992" y="11430"/>
                        <a:pt x="18944" y="12478"/>
                      </a:cubicBezTo>
                      <a:cubicBezTo>
                        <a:pt x="19801" y="13621"/>
                        <a:pt x="20563" y="14954"/>
                        <a:pt x="21039" y="16573"/>
                      </a:cubicBezTo>
                      <a:cubicBezTo>
                        <a:pt x="21515" y="18193"/>
                        <a:pt x="21800" y="19812"/>
                        <a:pt x="21800" y="21622"/>
                      </a:cubicBezTo>
                      <a:cubicBezTo>
                        <a:pt x="21800" y="25908"/>
                        <a:pt x="20753" y="29242"/>
                        <a:pt x="18659" y="31528"/>
                      </a:cubicBezTo>
                      <a:cubicBezTo>
                        <a:pt x="16564" y="33909"/>
                        <a:pt x="13994" y="35052"/>
                        <a:pt x="11043" y="35052"/>
                      </a:cubicBezTo>
                      <a:cubicBezTo>
                        <a:pt x="8092" y="35052"/>
                        <a:pt x="5807" y="33814"/>
                        <a:pt x="4094" y="31337"/>
                      </a:cubicBezTo>
                      <a:lnTo>
                        <a:pt x="4094" y="34576"/>
                      </a:lnTo>
                      <a:close/>
                      <a:moveTo>
                        <a:pt x="3808" y="21812"/>
                      </a:moveTo>
                      <a:cubicBezTo>
                        <a:pt x="3808" y="24860"/>
                        <a:pt x="4189" y="26956"/>
                        <a:pt x="5045" y="28289"/>
                      </a:cubicBezTo>
                      <a:cubicBezTo>
                        <a:pt x="6378" y="30480"/>
                        <a:pt x="8187" y="31528"/>
                        <a:pt x="10472" y="31528"/>
                      </a:cubicBezTo>
                      <a:cubicBezTo>
                        <a:pt x="12280" y="31528"/>
                        <a:pt x="13899" y="30766"/>
                        <a:pt x="15232" y="29146"/>
                      </a:cubicBezTo>
                      <a:cubicBezTo>
                        <a:pt x="16564" y="27527"/>
                        <a:pt x="17231" y="25146"/>
                        <a:pt x="17231" y="21907"/>
                      </a:cubicBezTo>
                      <a:cubicBezTo>
                        <a:pt x="17231" y="18669"/>
                        <a:pt x="16564" y="16192"/>
                        <a:pt x="15327" y="14668"/>
                      </a:cubicBezTo>
                      <a:cubicBezTo>
                        <a:pt x="13994" y="13144"/>
                        <a:pt x="12471" y="12287"/>
                        <a:pt x="10662" y="12287"/>
                      </a:cubicBezTo>
                      <a:cubicBezTo>
                        <a:pt x="8854" y="12287"/>
                        <a:pt x="7235" y="13049"/>
                        <a:pt x="5902" y="14668"/>
                      </a:cubicBezTo>
                      <a:cubicBezTo>
                        <a:pt x="4474" y="16478"/>
                        <a:pt x="3808" y="18764"/>
                        <a:pt x="3808" y="21812"/>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92" name="Freeform 291">
                  <a:extLst>
                    <a:ext uri="{FF2B5EF4-FFF2-40B4-BE49-F238E27FC236}">
                      <a16:creationId xmlns:a16="http://schemas.microsoft.com/office/drawing/2014/main" id="{2403A105-DC54-F84E-91BC-95AA4F33B216}"/>
                    </a:ext>
                  </a:extLst>
                </p:cNvPr>
                <p:cNvSpPr/>
                <p:nvPr/>
              </p:nvSpPr>
              <p:spPr>
                <a:xfrm>
                  <a:off x="8470857" y="4919567"/>
                  <a:ext cx="22942" cy="35147"/>
                </a:xfrm>
                <a:custGeom>
                  <a:avLst/>
                  <a:gdLst>
                    <a:gd name="connsiteX0" fmla="*/ 2190 w 22942"/>
                    <a:gd name="connsiteY0" fmla="*/ 34671 h 35147"/>
                    <a:gd name="connsiteX1" fmla="*/ 1713 w 22942"/>
                    <a:gd name="connsiteY1" fmla="*/ 30671 h 35147"/>
                    <a:gd name="connsiteX2" fmla="*/ 4093 w 22942"/>
                    <a:gd name="connsiteY2" fmla="*/ 31051 h 35147"/>
                    <a:gd name="connsiteX3" fmla="*/ 6378 w 22942"/>
                    <a:gd name="connsiteY3" fmla="*/ 30575 h 35147"/>
                    <a:gd name="connsiteX4" fmla="*/ 7806 w 22942"/>
                    <a:gd name="connsiteY4" fmla="*/ 29242 h 35147"/>
                    <a:gd name="connsiteX5" fmla="*/ 9139 w 22942"/>
                    <a:gd name="connsiteY5" fmla="*/ 26098 h 35147"/>
                    <a:gd name="connsiteX6" fmla="*/ 9520 w 22942"/>
                    <a:gd name="connsiteY6" fmla="*/ 25051 h 35147"/>
                    <a:gd name="connsiteX7" fmla="*/ 0 w 22942"/>
                    <a:gd name="connsiteY7" fmla="*/ 0 h 35147"/>
                    <a:gd name="connsiteX8" fmla="*/ 4570 w 22942"/>
                    <a:gd name="connsiteY8" fmla="*/ 0 h 35147"/>
                    <a:gd name="connsiteX9" fmla="*/ 9805 w 22942"/>
                    <a:gd name="connsiteY9" fmla="*/ 14478 h 35147"/>
                    <a:gd name="connsiteX10" fmla="*/ 11614 w 22942"/>
                    <a:gd name="connsiteY10" fmla="*/ 20288 h 35147"/>
                    <a:gd name="connsiteX11" fmla="*/ 13327 w 22942"/>
                    <a:gd name="connsiteY11" fmla="*/ 14573 h 35147"/>
                    <a:gd name="connsiteX12" fmla="*/ 18658 w 22942"/>
                    <a:gd name="connsiteY12" fmla="*/ 0 h 35147"/>
                    <a:gd name="connsiteX13" fmla="*/ 22942 w 22942"/>
                    <a:gd name="connsiteY13" fmla="*/ 0 h 35147"/>
                    <a:gd name="connsiteX14" fmla="*/ 13423 w 22942"/>
                    <a:gd name="connsiteY14" fmla="*/ 25432 h 35147"/>
                    <a:gd name="connsiteX15" fmla="*/ 11043 w 22942"/>
                    <a:gd name="connsiteY15" fmla="*/ 31147 h 35147"/>
                    <a:gd name="connsiteX16" fmla="*/ 8473 w 22942"/>
                    <a:gd name="connsiteY16" fmla="*/ 34195 h 35147"/>
                    <a:gd name="connsiteX17" fmla="*/ 4950 w 22942"/>
                    <a:gd name="connsiteY17" fmla="*/ 35147 h 35147"/>
                    <a:gd name="connsiteX18" fmla="*/ 2190 w 22942"/>
                    <a:gd name="connsiteY18" fmla="*/ 34671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42" h="35147">
                      <a:moveTo>
                        <a:pt x="2190" y="34671"/>
                      </a:moveTo>
                      <a:lnTo>
                        <a:pt x="1713" y="30671"/>
                      </a:lnTo>
                      <a:cubicBezTo>
                        <a:pt x="2665" y="30956"/>
                        <a:pt x="3427" y="31051"/>
                        <a:pt x="4093" y="31051"/>
                      </a:cubicBezTo>
                      <a:cubicBezTo>
                        <a:pt x="5045" y="31051"/>
                        <a:pt x="5807" y="30861"/>
                        <a:pt x="6378" y="30575"/>
                      </a:cubicBezTo>
                      <a:cubicBezTo>
                        <a:pt x="6949" y="30289"/>
                        <a:pt x="7425" y="29813"/>
                        <a:pt x="7806" y="29242"/>
                      </a:cubicBezTo>
                      <a:cubicBezTo>
                        <a:pt x="8092" y="28861"/>
                        <a:pt x="8473" y="27718"/>
                        <a:pt x="9139" y="26098"/>
                      </a:cubicBezTo>
                      <a:cubicBezTo>
                        <a:pt x="9234" y="25908"/>
                        <a:pt x="9329" y="25527"/>
                        <a:pt x="9520" y="25051"/>
                      </a:cubicBezTo>
                      <a:lnTo>
                        <a:pt x="0" y="0"/>
                      </a:lnTo>
                      <a:lnTo>
                        <a:pt x="4570" y="0"/>
                      </a:lnTo>
                      <a:lnTo>
                        <a:pt x="9805" y="14478"/>
                      </a:lnTo>
                      <a:cubicBezTo>
                        <a:pt x="10472" y="16288"/>
                        <a:pt x="11043" y="18288"/>
                        <a:pt x="11614" y="20288"/>
                      </a:cubicBezTo>
                      <a:cubicBezTo>
                        <a:pt x="12090" y="18383"/>
                        <a:pt x="12661" y="16478"/>
                        <a:pt x="13327" y="14573"/>
                      </a:cubicBezTo>
                      <a:lnTo>
                        <a:pt x="18658" y="0"/>
                      </a:lnTo>
                      <a:lnTo>
                        <a:pt x="22942" y="0"/>
                      </a:lnTo>
                      <a:lnTo>
                        <a:pt x="13423" y="25432"/>
                      </a:lnTo>
                      <a:cubicBezTo>
                        <a:pt x="12376" y="28194"/>
                        <a:pt x="11614" y="30099"/>
                        <a:pt x="11043" y="31147"/>
                      </a:cubicBezTo>
                      <a:cubicBezTo>
                        <a:pt x="10281" y="32575"/>
                        <a:pt x="9424" y="33528"/>
                        <a:pt x="8473" y="34195"/>
                      </a:cubicBezTo>
                      <a:cubicBezTo>
                        <a:pt x="7521" y="34861"/>
                        <a:pt x="6378" y="35147"/>
                        <a:pt x="4950" y="35147"/>
                      </a:cubicBezTo>
                      <a:cubicBezTo>
                        <a:pt x="4093" y="35147"/>
                        <a:pt x="3142" y="34957"/>
                        <a:pt x="2190" y="34671"/>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93" name="Freeform 292">
                  <a:extLst>
                    <a:ext uri="{FF2B5EF4-FFF2-40B4-BE49-F238E27FC236}">
                      <a16:creationId xmlns:a16="http://schemas.microsoft.com/office/drawing/2014/main" id="{E6850B26-FF70-FC4A-A380-58417061D141}"/>
                    </a:ext>
                  </a:extLst>
                </p:cNvPr>
                <p:cNvSpPr/>
                <p:nvPr/>
              </p:nvSpPr>
              <p:spPr>
                <a:xfrm>
                  <a:off x="8508269" y="4910708"/>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90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7"/>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6"/>
                        <a:pt x="7521" y="29146"/>
                      </a:cubicBezTo>
                      <a:cubicBezTo>
                        <a:pt x="7711" y="29528"/>
                        <a:pt x="7901" y="29813"/>
                        <a:pt x="8282" y="30004"/>
                      </a:cubicBezTo>
                      <a:cubicBezTo>
                        <a:pt x="8663" y="30194"/>
                        <a:pt x="9139" y="30290"/>
                        <a:pt x="9710" y="30290"/>
                      </a:cubicBezTo>
                      <a:cubicBezTo>
                        <a:pt x="10377" y="30194"/>
                        <a:pt x="10948" y="30194"/>
                        <a:pt x="11709" y="30099"/>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94" name="Freeform 293">
                  <a:extLst>
                    <a:ext uri="{FF2B5EF4-FFF2-40B4-BE49-F238E27FC236}">
                      <a16:creationId xmlns:a16="http://schemas.microsoft.com/office/drawing/2014/main" id="{152FAE47-647B-7D42-8F66-21B1B67F0965}"/>
                    </a:ext>
                  </a:extLst>
                </p:cNvPr>
                <p:cNvSpPr/>
                <p:nvPr/>
              </p:nvSpPr>
              <p:spPr>
                <a:xfrm>
                  <a:off x="8524167" y="4910042"/>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2 h 34670"/>
                    <a:gd name="connsiteX4" fmla="*/ 11804 w 20467"/>
                    <a:gd name="connsiteY4" fmla="*/ 8953 h 34670"/>
                    <a:gd name="connsiteX5" fmla="*/ 16659 w 20467"/>
                    <a:gd name="connsiteY5" fmla="*/ 10096 h 34670"/>
                    <a:gd name="connsiteX6" fmla="*/ 19610 w 20467"/>
                    <a:gd name="connsiteY6" fmla="*/ 13144 h 34670"/>
                    <a:gd name="connsiteX7" fmla="*/ 20467 w 20467"/>
                    <a:gd name="connsiteY7" fmla="*/ 18764 h 34670"/>
                    <a:gd name="connsiteX8" fmla="*/ 20467 w 20467"/>
                    <a:gd name="connsiteY8" fmla="*/ 34671 h 34670"/>
                    <a:gd name="connsiteX9" fmla="*/ 16184 w 20467"/>
                    <a:gd name="connsiteY9" fmla="*/ 34671 h 34670"/>
                    <a:gd name="connsiteX10" fmla="*/ 16184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2"/>
                      </a:lnTo>
                      <a:cubicBezTo>
                        <a:pt x="6283" y="10096"/>
                        <a:pt x="8758" y="8953"/>
                        <a:pt x="11804" y="8953"/>
                      </a:cubicBezTo>
                      <a:cubicBezTo>
                        <a:pt x="13613" y="8953"/>
                        <a:pt x="15232" y="9334"/>
                        <a:pt x="16659" y="10096"/>
                      </a:cubicBezTo>
                      <a:cubicBezTo>
                        <a:pt x="17992" y="10858"/>
                        <a:pt x="19039" y="11811"/>
                        <a:pt x="19610" y="13144"/>
                      </a:cubicBezTo>
                      <a:cubicBezTo>
                        <a:pt x="20182" y="14478"/>
                        <a:pt x="20467" y="16288"/>
                        <a:pt x="20467" y="18764"/>
                      </a:cubicBezTo>
                      <a:lnTo>
                        <a:pt x="20467" y="34671"/>
                      </a:lnTo>
                      <a:lnTo>
                        <a:pt x="16184" y="34671"/>
                      </a:lnTo>
                      <a:lnTo>
                        <a:pt x="16184" y="18764"/>
                      </a:lnTo>
                      <a:cubicBezTo>
                        <a:pt x="16184" y="16669"/>
                        <a:pt x="15707" y="15145"/>
                        <a:pt x="14851" y="14097"/>
                      </a:cubicBezTo>
                      <a:cubicBezTo>
                        <a:pt x="13899" y="13144"/>
                        <a:pt x="12661" y="12668"/>
                        <a:pt x="10948" y="12668"/>
                      </a:cubicBezTo>
                      <a:cubicBezTo>
                        <a:pt x="9710" y="12668"/>
                        <a:pt x="8472" y="12954"/>
                        <a:pt x="7425" y="13621"/>
                      </a:cubicBezTo>
                      <a:cubicBezTo>
                        <a:pt x="6283" y="14288"/>
                        <a:pt x="5521" y="15145"/>
                        <a:pt x="5045" y="16288"/>
                      </a:cubicBezTo>
                      <a:cubicBezTo>
                        <a:pt x="4570"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95" name="Freeform 294">
                  <a:extLst>
                    <a:ext uri="{FF2B5EF4-FFF2-40B4-BE49-F238E27FC236}">
                      <a16:creationId xmlns:a16="http://schemas.microsoft.com/office/drawing/2014/main" id="{A439A0A5-3C82-C742-8B37-1341B714BAEB}"/>
                    </a:ext>
                  </a:extLst>
                </p:cNvPr>
                <p:cNvSpPr/>
                <p:nvPr/>
              </p:nvSpPr>
              <p:spPr>
                <a:xfrm>
                  <a:off x="8549680"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5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474" y="10763"/>
                      </a:moveTo>
                      <a:lnTo>
                        <a:pt x="18468" y="10763"/>
                      </a:lnTo>
                      <a:cubicBezTo>
                        <a:pt x="18278" y="8668"/>
                        <a:pt x="17707" y="7049"/>
                        <a:pt x="16850" y="6001"/>
                      </a:cubicBezTo>
                      <a:cubicBezTo>
                        <a:pt x="15517" y="4382"/>
                        <a:pt x="13708" y="3524"/>
                        <a:pt x="11614" y="3524"/>
                      </a:cubicBezTo>
                      <a:cubicBezTo>
                        <a:pt x="9710" y="3524"/>
                        <a:pt x="7996" y="4191"/>
                        <a:pt x="6664" y="5525"/>
                      </a:cubicBezTo>
                      <a:cubicBezTo>
                        <a:pt x="5426" y="6858"/>
                        <a:pt x="4665" y="8573"/>
                        <a:pt x="4474" y="10763"/>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grpSp>
          <p:grpSp>
            <p:nvGrpSpPr>
              <p:cNvPr id="245" name="Graphic 76">
                <a:extLst>
                  <a:ext uri="{FF2B5EF4-FFF2-40B4-BE49-F238E27FC236}">
                    <a16:creationId xmlns:a16="http://schemas.microsoft.com/office/drawing/2014/main" id="{A2B54044-720D-F542-9358-AFFBCC88C017}"/>
                  </a:ext>
                </a:extLst>
              </p:cNvPr>
              <p:cNvGrpSpPr/>
              <p:nvPr/>
            </p:nvGrpSpPr>
            <p:grpSpPr>
              <a:xfrm>
                <a:off x="8208210" y="4964049"/>
                <a:ext cx="478363" cy="44672"/>
                <a:chOff x="8208210" y="4964049"/>
                <a:chExt cx="478363" cy="44672"/>
              </a:xfrm>
              <a:solidFill>
                <a:srgbClr val="23509E"/>
              </a:solidFill>
            </p:grpSpPr>
            <p:sp>
              <p:nvSpPr>
                <p:cNvPr id="265" name="Freeform 264">
                  <a:extLst>
                    <a:ext uri="{FF2B5EF4-FFF2-40B4-BE49-F238E27FC236}">
                      <a16:creationId xmlns:a16="http://schemas.microsoft.com/office/drawing/2014/main" id="{B8682E29-72F6-534B-9D9D-5EF9CE39A71F}"/>
                    </a:ext>
                  </a:extLst>
                </p:cNvPr>
                <p:cNvSpPr/>
                <p:nvPr/>
              </p:nvSpPr>
              <p:spPr>
                <a:xfrm>
                  <a:off x="8208210" y="4964049"/>
                  <a:ext cx="25798" cy="34670"/>
                </a:xfrm>
                <a:custGeom>
                  <a:avLst/>
                  <a:gdLst>
                    <a:gd name="connsiteX0" fmla="*/ 0 w 25798"/>
                    <a:gd name="connsiteY0" fmla="*/ 34576 h 34670"/>
                    <a:gd name="connsiteX1" fmla="*/ 0 w 25798"/>
                    <a:gd name="connsiteY1" fmla="*/ 0 h 34670"/>
                    <a:gd name="connsiteX2" fmla="*/ 24941 w 25798"/>
                    <a:gd name="connsiteY2" fmla="*/ 0 h 34670"/>
                    <a:gd name="connsiteX3" fmla="*/ 24941 w 25798"/>
                    <a:gd name="connsiteY3" fmla="*/ 4096 h 34670"/>
                    <a:gd name="connsiteX4" fmla="*/ 4570 w 25798"/>
                    <a:gd name="connsiteY4" fmla="*/ 4096 h 34670"/>
                    <a:gd name="connsiteX5" fmla="*/ 4570 w 25798"/>
                    <a:gd name="connsiteY5" fmla="*/ 14668 h 34670"/>
                    <a:gd name="connsiteX6" fmla="*/ 23704 w 25798"/>
                    <a:gd name="connsiteY6" fmla="*/ 14668 h 34670"/>
                    <a:gd name="connsiteX7" fmla="*/ 23704 w 25798"/>
                    <a:gd name="connsiteY7" fmla="*/ 18764 h 34670"/>
                    <a:gd name="connsiteX8" fmla="*/ 4570 w 25798"/>
                    <a:gd name="connsiteY8" fmla="*/ 18764 h 34670"/>
                    <a:gd name="connsiteX9" fmla="*/ 4570 w 25798"/>
                    <a:gd name="connsiteY9" fmla="*/ 30575 h 34670"/>
                    <a:gd name="connsiteX10" fmla="*/ 25798 w 25798"/>
                    <a:gd name="connsiteY10" fmla="*/ 30575 h 34670"/>
                    <a:gd name="connsiteX11" fmla="*/ 25798 w 25798"/>
                    <a:gd name="connsiteY11" fmla="*/ 34671 h 34670"/>
                    <a:gd name="connsiteX12" fmla="*/ 0 w 25798"/>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98" h="34670">
                      <a:moveTo>
                        <a:pt x="0" y="34576"/>
                      </a:moveTo>
                      <a:lnTo>
                        <a:pt x="0" y="0"/>
                      </a:lnTo>
                      <a:lnTo>
                        <a:pt x="24941" y="0"/>
                      </a:lnTo>
                      <a:lnTo>
                        <a:pt x="24941" y="4096"/>
                      </a:lnTo>
                      <a:lnTo>
                        <a:pt x="4570" y="4096"/>
                      </a:lnTo>
                      <a:lnTo>
                        <a:pt x="4570" y="14668"/>
                      </a:lnTo>
                      <a:lnTo>
                        <a:pt x="23704" y="14668"/>
                      </a:lnTo>
                      <a:lnTo>
                        <a:pt x="23704" y="18764"/>
                      </a:lnTo>
                      <a:lnTo>
                        <a:pt x="4570" y="18764"/>
                      </a:lnTo>
                      <a:lnTo>
                        <a:pt x="4570" y="30575"/>
                      </a:lnTo>
                      <a:lnTo>
                        <a:pt x="25798" y="30575"/>
                      </a:lnTo>
                      <a:lnTo>
                        <a:pt x="25798" y="34671"/>
                      </a:lnTo>
                      <a:lnTo>
                        <a:pt x="0" y="34671"/>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66" name="Freeform 265">
                  <a:extLst>
                    <a:ext uri="{FF2B5EF4-FFF2-40B4-BE49-F238E27FC236}">
                      <a16:creationId xmlns:a16="http://schemas.microsoft.com/office/drawing/2014/main" id="{A41F76AA-F571-3946-BAB3-C320F3BBD927}"/>
                    </a:ext>
                  </a:extLst>
                </p:cNvPr>
                <p:cNvSpPr/>
                <p:nvPr/>
              </p:nvSpPr>
              <p:spPr>
                <a:xfrm>
                  <a:off x="8239720"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67" name="Freeform 266">
                  <a:extLst>
                    <a:ext uri="{FF2B5EF4-FFF2-40B4-BE49-F238E27FC236}">
                      <a16:creationId xmlns:a16="http://schemas.microsoft.com/office/drawing/2014/main" id="{9BCC3E8E-FD04-854D-864D-E1AA4EA1701D}"/>
                    </a:ext>
                  </a:extLst>
                </p:cNvPr>
                <p:cNvSpPr/>
                <p:nvPr/>
              </p:nvSpPr>
              <p:spPr>
                <a:xfrm>
                  <a:off x="8254380"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89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2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3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7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4 w 23037"/>
                    <a:gd name="connsiteY34" fmla="*/ 22670 h 26098"/>
                    <a:gd name="connsiteX35" fmla="*/ 13803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3" y="23717"/>
                        <a:pt x="14755" y="24670"/>
                        <a:pt x="13232" y="25241"/>
                      </a:cubicBezTo>
                      <a:cubicBezTo>
                        <a:pt x="11804" y="25813"/>
                        <a:pt x="10186" y="26099"/>
                        <a:pt x="8568" y="26099"/>
                      </a:cubicBezTo>
                      <a:cubicBezTo>
                        <a:pt x="5807" y="26099"/>
                        <a:pt x="3713" y="25432"/>
                        <a:pt x="2189" y="24098"/>
                      </a:cubicBezTo>
                      <a:cubicBezTo>
                        <a:pt x="666" y="22765"/>
                        <a:pt x="0" y="21050"/>
                        <a:pt x="0" y="18955"/>
                      </a:cubicBezTo>
                      <a:cubicBezTo>
                        <a:pt x="0" y="17717"/>
                        <a:pt x="286" y="16574"/>
                        <a:pt x="857" y="15621"/>
                      </a:cubicBezTo>
                      <a:cubicBezTo>
                        <a:pt x="1428" y="14573"/>
                        <a:pt x="2189" y="13811"/>
                        <a:pt x="3046" y="13145"/>
                      </a:cubicBezTo>
                      <a:cubicBezTo>
                        <a:pt x="3903" y="12573"/>
                        <a:pt x="4950" y="12097"/>
                        <a:pt x="6092" y="11716"/>
                      </a:cubicBezTo>
                      <a:cubicBezTo>
                        <a:pt x="6949" y="11525"/>
                        <a:pt x="8187" y="11240"/>
                        <a:pt x="9901" y="11049"/>
                      </a:cubicBezTo>
                      <a:cubicBezTo>
                        <a:pt x="13327" y="10668"/>
                        <a:pt x="15803" y="10192"/>
                        <a:pt x="17421" y="9620"/>
                      </a:cubicBezTo>
                      <a:cubicBezTo>
                        <a:pt x="17421" y="9049"/>
                        <a:pt x="17421" y="8668"/>
                        <a:pt x="17421" y="8477"/>
                      </a:cubicBezTo>
                      <a:cubicBezTo>
                        <a:pt x="17421" y="6763"/>
                        <a:pt x="17040" y="5525"/>
                        <a:pt x="16183" y="4858"/>
                      </a:cubicBezTo>
                      <a:cubicBezTo>
                        <a:pt x="15136"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0" y="22574"/>
                      </a:cubicBezTo>
                      <a:cubicBezTo>
                        <a:pt x="22181" y="23622"/>
                        <a:pt x="22562" y="24670"/>
                        <a:pt x="23037"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5"/>
                        <a:pt x="5712" y="21527"/>
                      </a:cubicBezTo>
                      <a:cubicBezTo>
                        <a:pt x="6569" y="22289"/>
                        <a:pt x="7806" y="22670"/>
                        <a:pt x="9424" y="22670"/>
                      </a:cubicBezTo>
                      <a:cubicBezTo>
                        <a:pt x="11043" y="22670"/>
                        <a:pt x="12471" y="22289"/>
                        <a:pt x="13803"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68" name="Freeform 267">
                  <a:extLst>
                    <a:ext uri="{FF2B5EF4-FFF2-40B4-BE49-F238E27FC236}">
                      <a16:creationId xmlns:a16="http://schemas.microsoft.com/office/drawing/2014/main" id="{2C7048F9-6DCD-7944-9D57-E9C45F3DF3D5}"/>
                    </a:ext>
                  </a:extLst>
                </p:cNvPr>
                <p:cNvSpPr/>
                <p:nvPr/>
              </p:nvSpPr>
              <p:spPr>
                <a:xfrm>
                  <a:off x="8281035"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2"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5" y="0"/>
                        <a:pt x="13518" y="286"/>
                        <a:pt x="14946" y="857"/>
                      </a:cubicBezTo>
                      <a:cubicBezTo>
                        <a:pt x="16469" y="1429"/>
                        <a:pt x="17516" y="2191"/>
                        <a:pt x="18278" y="3143"/>
                      </a:cubicBezTo>
                      <a:cubicBezTo>
                        <a:pt x="18944" y="4096"/>
                        <a:pt x="19515" y="5429"/>
                        <a:pt x="19706" y="7049"/>
                      </a:cubicBezTo>
                      <a:lnTo>
                        <a:pt x="15517" y="7620"/>
                      </a:lnTo>
                      <a:cubicBezTo>
                        <a:pt x="15327" y="6287"/>
                        <a:pt x="14756"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2"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6" y="26194"/>
                        <a:pt x="10472" y="26194"/>
                      </a:cubicBezTo>
                      <a:cubicBezTo>
                        <a:pt x="7235" y="26194"/>
                        <a:pt x="4760" y="25527"/>
                        <a:pt x="3046" y="24194"/>
                      </a:cubicBezTo>
                      <a:cubicBezTo>
                        <a:pt x="1523" y="22670"/>
                        <a:pt x="381" y="20669"/>
                        <a:pt x="0" y="18002"/>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69" name="Freeform 268">
                  <a:extLst>
                    <a:ext uri="{FF2B5EF4-FFF2-40B4-BE49-F238E27FC236}">
                      <a16:creationId xmlns:a16="http://schemas.microsoft.com/office/drawing/2014/main" id="{5043E2A9-E4FB-984B-86DA-98498078B286}"/>
                    </a:ext>
                  </a:extLst>
                </p:cNvPr>
                <p:cNvSpPr/>
                <p:nvPr/>
              </p:nvSpPr>
              <p:spPr>
                <a:xfrm>
                  <a:off x="8306834"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3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1 w 33889"/>
                    <a:gd name="connsiteY12" fmla="*/ 25622 h 25622"/>
                    <a:gd name="connsiteX13" fmla="*/ 29701 w 33889"/>
                    <a:gd name="connsiteY13" fmla="*/ 9811 h 25622"/>
                    <a:gd name="connsiteX14" fmla="*/ 29320 w 33889"/>
                    <a:gd name="connsiteY14" fmla="*/ 6191 h 25622"/>
                    <a:gd name="connsiteX15" fmla="*/ 27797 w 33889"/>
                    <a:gd name="connsiteY15" fmla="*/ 4381 h 25622"/>
                    <a:gd name="connsiteX16" fmla="*/ 25227 w 33889"/>
                    <a:gd name="connsiteY16" fmla="*/ 3715 h 25622"/>
                    <a:gd name="connsiteX17" fmla="*/ 20848 w 33889"/>
                    <a:gd name="connsiteY17" fmla="*/ 5429 h 25622"/>
                    <a:gd name="connsiteX18" fmla="*/ 19134 w 33889"/>
                    <a:gd name="connsiteY18" fmla="*/ 11049 h 25622"/>
                    <a:gd name="connsiteX19" fmla="*/ 19134 w 33889"/>
                    <a:gd name="connsiteY19" fmla="*/ 25622 h 25622"/>
                    <a:gd name="connsiteX20" fmla="*/ 14851 w 33889"/>
                    <a:gd name="connsiteY20" fmla="*/ 25622 h 25622"/>
                    <a:gd name="connsiteX21" fmla="*/ 14851 w 33889"/>
                    <a:gd name="connsiteY21" fmla="*/ 9334 h 25622"/>
                    <a:gd name="connsiteX22" fmla="*/ 13803 w 33889"/>
                    <a:gd name="connsiteY22" fmla="*/ 5048 h 25622"/>
                    <a:gd name="connsiteX23" fmla="*/ 10376 w 33889"/>
                    <a:gd name="connsiteY23" fmla="*/ 3619 h 25622"/>
                    <a:gd name="connsiteX24" fmla="*/ 7044 w 33889"/>
                    <a:gd name="connsiteY24" fmla="*/ 4572 h 25622"/>
                    <a:gd name="connsiteX25" fmla="*/ 4855 w 33889"/>
                    <a:gd name="connsiteY25" fmla="*/ 7334 h 25622"/>
                    <a:gd name="connsiteX26" fmla="*/ 4188 w 33889"/>
                    <a:gd name="connsiteY26" fmla="*/ 12573 h 25622"/>
                    <a:gd name="connsiteX27" fmla="*/ 4188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69" y="2857"/>
                        <a:pt x="5617" y="1905"/>
                        <a:pt x="6949" y="1143"/>
                      </a:cubicBezTo>
                      <a:cubicBezTo>
                        <a:pt x="8282" y="381"/>
                        <a:pt x="9710" y="0"/>
                        <a:pt x="11423" y="0"/>
                      </a:cubicBezTo>
                      <a:cubicBezTo>
                        <a:pt x="13232" y="0"/>
                        <a:pt x="14755" y="381"/>
                        <a:pt x="15993" y="1143"/>
                      </a:cubicBezTo>
                      <a:cubicBezTo>
                        <a:pt x="17135" y="1905"/>
                        <a:pt x="17992" y="2953"/>
                        <a:pt x="18468" y="4381"/>
                      </a:cubicBezTo>
                      <a:cubicBezTo>
                        <a:pt x="20467" y="1429"/>
                        <a:pt x="23037" y="0"/>
                        <a:pt x="26179" y="0"/>
                      </a:cubicBezTo>
                      <a:cubicBezTo>
                        <a:pt x="28654" y="0"/>
                        <a:pt x="30558" y="667"/>
                        <a:pt x="31891" y="2096"/>
                      </a:cubicBezTo>
                      <a:cubicBezTo>
                        <a:pt x="33224" y="3429"/>
                        <a:pt x="33890" y="5620"/>
                        <a:pt x="33890" y="8477"/>
                      </a:cubicBezTo>
                      <a:lnTo>
                        <a:pt x="33890" y="25622"/>
                      </a:lnTo>
                      <a:lnTo>
                        <a:pt x="29701" y="25622"/>
                      </a:lnTo>
                      <a:lnTo>
                        <a:pt x="29701" y="9811"/>
                      </a:lnTo>
                      <a:cubicBezTo>
                        <a:pt x="29701" y="8096"/>
                        <a:pt x="29606" y="6858"/>
                        <a:pt x="29320" y="6191"/>
                      </a:cubicBezTo>
                      <a:cubicBezTo>
                        <a:pt x="29035" y="5429"/>
                        <a:pt x="28559" y="4858"/>
                        <a:pt x="27797" y="4381"/>
                      </a:cubicBezTo>
                      <a:cubicBezTo>
                        <a:pt x="27036" y="3905"/>
                        <a:pt x="26179" y="3715"/>
                        <a:pt x="25227" y="3715"/>
                      </a:cubicBezTo>
                      <a:cubicBezTo>
                        <a:pt x="23513" y="3715"/>
                        <a:pt x="21990" y="4286"/>
                        <a:pt x="20848" y="5429"/>
                      </a:cubicBezTo>
                      <a:cubicBezTo>
                        <a:pt x="19705" y="6572"/>
                        <a:pt x="19134" y="8477"/>
                        <a:pt x="19134" y="11049"/>
                      </a:cubicBezTo>
                      <a:lnTo>
                        <a:pt x="19134" y="25622"/>
                      </a:lnTo>
                      <a:lnTo>
                        <a:pt x="14851" y="25622"/>
                      </a:lnTo>
                      <a:lnTo>
                        <a:pt x="14851" y="9334"/>
                      </a:lnTo>
                      <a:cubicBezTo>
                        <a:pt x="14851" y="7429"/>
                        <a:pt x="14470" y="6001"/>
                        <a:pt x="13803" y="5048"/>
                      </a:cubicBezTo>
                      <a:cubicBezTo>
                        <a:pt x="13137" y="4096"/>
                        <a:pt x="11995" y="3619"/>
                        <a:pt x="10376" y="3619"/>
                      </a:cubicBezTo>
                      <a:cubicBezTo>
                        <a:pt x="9139" y="3619"/>
                        <a:pt x="8091" y="3905"/>
                        <a:pt x="7044" y="4572"/>
                      </a:cubicBezTo>
                      <a:cubicBezTo>
                        <a:pt x="5997" y="5239"/>
                        <a:pt x="5331" y="6096"/>
                        <a:pt x="4855" y="7334"/>
                      </a:cubicBezTo>
                      <a:cubicBezTo>
                        <a:pt x="4379" y="8572"/>
                        <a:pt x="4188" y="10287"/>
                        <a:pt x="4188" y="12573"/>
                      </a:cubicBezTo>
                      <a:lnTo>
                        <a:pt x="4188" y="25527"/>
                      </a:lnTo>
                      <a:lnTo>
                        <a:pt x="0" y="25527"/>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70" name="Freeform 269">
                  <a:extLst>
                    <a:ext uri="{FF2B5EF4-FFF2-40B4-BE49-F238E27FC236}">
                      <a16:creationId xmlns:a16="http://schemas.microsoft.com/office/drawing/2014/main" id="{5447C532-7727-9741-BB45-5331BC05FD23}"/>
                    </a:ext>
                  </a:extLst>
                </p:cNvPr>
                <p:cNvSpPr/>
                <p:nvPr/>
              </p:nvSpPr>
              <p:spPr>
                <a:xfrm>
                  <a:off x="8346911" y="4973574"/>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69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3 w 20467"/>
                    <a:gd name="connsiteY15" fmla="*/ 13525 h 25622"/>
                    <a:gd name="connsiteX16" fmla="*/ 16183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7"/>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69" y="18383"/>
                      </a:cubicBezTo>
                      <a:cubicBezTo>
                        <a:pt x="4855" y="19526"/>
                        <a:pt x="5426" y="20383"/>
                        <a:pt x="6283" y="21050"/>
                      </a:cubicBezTo>
                      <a:cubicBezTo>
                        <a:pt x="7140" y="21717"/>
                        <a:pt x="8187" y="22003"/>
                        <a:pt x="9520" y="22003"/>
                      </a:cubicBezTo>
                      <a:cubicBezTo>
                        <a:pt x="10852" y="22003"/>
                        <a:pt x="11995" y="21717"/>
                        <a:pt x="13137" y="21050"/>
                      </a:cubicBezTo>
                      <a:cubicBezTo>
                        <a:pt x="14279" y="20383"/>
                        <a:pt x="15041" y="19526"/>
                        <a:pt x="15517" y="18383"/>
                      </a:cubicBezTo>
                      <a:cubicBezTo>
                        <a:pt x="15993" y="17240"/>
                        <a:pt x="16183" y="15621"/>
                        <a:pt x="16183" y="13525"/>
                      </a:cubicBezTo>
                      <a:lnTo>
                        <a:pt x="16183"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71" name="Freeform 270">
                  <a:extLst>
                    <a:ext uri="{FF2B5EF4-FFF2-40B4-BE49-F238E27FC236}">
                      <a16:creationId xmlns:a16="http://schemas.microsoft.com/office/drawing/2014/main" id="{A3D58A83-9C54-BC46-B189-32DDF030F268}"/>
                    </a:ext>
                  </a:extLst>
                </p:cNvPr>
                <p:cNvSpPr/>
                <p:nvPr/>
              </p:nvSpPr>
              <p:spPr>
                <a:xfrm>
                  <a:off x="8372138"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1"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4" y="0"/>
                        <a:pt x="13518" y="286"/>
                        <a:pt x="14946" y="857"/>
                      </a:cubicBezTo>
                      <a:cubicBezTo>
                        <a:pt x="16469" y="1429"/>
                        <a:pt x="17516" y="2191"/>
                        <a:pt x="18278" y="3143"/>
                      </a:cubicBezTo>
                      <a:cubicBezTo>
                        <a:pt x="18944" y="4096"/>
                        <a:pt x="19515" y="5429"/>
                        <a:pt x="19706" y="7049"/>
                      </a:cubicBezTo>
                      <a:lnTo>
                        <a:pt x="15517" y="7620"/>
                      </a:lnTo>
                      <a:cubicBezTo>
                        <a:pt x="15327" y="6287"/>
                        <a:pt x="14755"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1"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5" y="26194"/>
                        <a:pt x="10472" y="26194"/>
                      </a:cubicBezTo>
                      <a:cubicBezTo>
                        <a:pt x="7235" y="26194"/>
                        <a:pt x="4760" y="25527"/>
                        <a:pt x="3046" y="24194"/>
                      </a:cubicBezTo>
                      <a:cubicBezTo>
                        <a:pt x="1618" y="22670"/>
                        <a:pt x="476" y="20669"/>
                        <a:pt x="0" y="18002"/>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72" name="Freeform 271">
                  <a:extLst>
                    <a:ext uri="{FF2B5EF4-FFF2-40B4-BE49-F238E27FC236}">
                      <a16:creationId xmlns:a16="http://schemas.microsoft.com/office/drawing/2014/main" id="{AEAF27F2-8A1F-974F-8AA9-87E6F1CD1C78}"/>
                    </a:ext>
                  </a:extLst>
                </p:cNvPr>
                <p:cNvSpPr/>
                <p:nvPr/>
              </p:nvSpPr>
              <p:spPr>
                <a:xfrm>
                  <a:off x="8397461" y="4970145"/>
                  <a:ext cx="22847" cy="22955"/>
                </a:xfrm>
                <a:custGeom>
                  <a:avLst/>
                  <a:gdLst>
                    <a:gd name="connsiteX0" fmla="*/ 9424 w 22847"/>
                    <a:gd name="connsiteY0" fmla="*/ 22955 h 22955"/>
                    <a:gd name="connsiteX1" fmla="*/ 9424 w 22847"/>
                    <a:gd name="connsiteY1" fmla="*/ 13430 h 22955"/>
                    <a:gd name="connsiteX2" fmla="*/ 0 w 22847"/>
                    <a:gd name="connsiteY2" fmla="*/ 13430 h 22955"/>
                    <a:gd name="connsiteX3" fmla="*/ 0 w 22847"/>
                    <a:gd name="connsiteY3" fmla="*/ 9430 h 22955"/>
                    <a:gd name="connsiteX4" fmla="*/ 9424 w 22847"/>
                    <a:gd name="connsiteY4" fmla="*/ 9430 h 22955"/>
                    <a:gd name="connsiteX5" fmla="*/ 9424 w 22847"/>
                    <a:gd name="connsiteY5" fmla="*/ 0 h 22955"/>
                    <a:gd name="connsiteX6" fmla="*/ 13423 w 22847"/>
                    <a:gd name="connsiteY6" fmla="*/ 0 h 22955"/>
                    <a:gd name="connsiteX7" fmla="*/ 13423 w 22847"/>
                    <a:gd name="connsiteY7" fmla="*/ 9430 h 22955"/>
                    <a:gd name="connsiteX8" fmla="*/ 22847 w 22847"/>
                    <a:gd name="connsiteY8" fmla="*/ 9430 h 22955"/>
                    <a:gd name="connsiteX9" fmla="*/ 22847 w 22847"/>
                    <a:gd name="connsiteY9" fmla="*/ 13430 h 22955"/>
                    <a:gd name="connsiteX10" fmla="*/ 13423 w 22847"/>
                    <a:gd name="connsiteY10" fmla="*/ 13430 h 22955"/>
                    <a:gd name="connsiteX11" fmla="*/ 13423 w 22847"/>
                    <a:gd name="connsiteY11" fmla="*/ 22955 h 22955"/>
                    <a:gd name="connsiteX12" fmla="*/ 9424 w 22847"/>
                    <a:gd name="connsiteY12" fmla="*/ 22955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7" h="22955">
                      <a:moveTo>
                        <a:pt x="9424" y="22955"/>
                      </a:moveTo>
                      <a:lnTo>
                        <a:pt x="9424" y="13430"/>
                      </a:lnTo>
                      <a:lnTo>
                        <a:pt x="0" y="13430"/>
                      </a:lnTo>
                      <a:lnTo>
                        <a:pt x="0" y="9430"/>
                      </a:lnTo>
                      <a:lnTo>
                        <a:pt x="9424" y="9430"/>
                      </a:lnTo>
                      <a:lnTo>
                        <a:pt x="9424" y="0"/>
                      </a:lnTo>
                      <a:lnTo>
                        <a:pt x="13423" y="0"/>
                      </a:lnTo>
                      <a:lnTo>
                        <a:pt x="13423" y="9430"/>
                      </a:lnTo>
                      <a:lnTo>
                        <a:pt x="22847" y="9430"/>
                      </a:lnTo>
                      <a:lnTo>
                        <a:pt x="22847" y="13430"/>
                      </a:lnTo>
                      <a:lnTo>
                        <a:pt x="13423" y="13430"/>
                      </a:lnTo>
                      <a:lnTo>
                        <a:pt x="13423" y="22955"/>
                      </a:lnTo>
                      <a:lnTo>
                        <a:pt x="9424" y="22955"/>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73" name="Freeform 272">
                  <a:extLst>
                    <a:ext uri="{FF2B5EF4-FFF2-40B4-BE49-F238E27FC236}">
                      <a16:creationId xmlns:a16="http://schemas.microsoft.com/office/drawing/2014/main" id="{D8A1BE80-2E47-6742-B0F6-2D5B94418157}"/>
                    </a:ext>
                  </a:extLst>
                </p:cNvPr>
                <p:cNvSpPr/>
                <p:nvPr/>
              </p:nvSpPr>
              <p:spPr>
                <a:xfrm>
                  <a:off x="8440109" y="4964049"/>
                  <a:ext cx="26369" cy="34575"/>
                </a:xfrm>
                <a:custGeom>
                  <a:avLst/>
                  <a:gdLst>
                    <a:gd name="connsiteX0" fmla="*/ 0 w 26369"/>
                    <a:gd name="connsiteY0" fmla="*/ 34576 h 34575"/>
                    <a:gd name="connsiteX1" fmla="*/ 0 w 26369"/>
                    <a:gd name="connsiteY1" fmla="*/ 0 h 34575"/>
                    <a:gd name="connsiteX2" fmla="*/ 13042 w 26369"/>
                    <a:gd name="connsiteY2" fmla="*/ 0 h 34575"/>
                    <a:gd name="connsiteX3" fmla="*/ 18278 w 26369"/>
                    <a:gd name="connsiteY3" fmla="*/ 286 h 34575"/>
                    <a:gd name="connsiteX4" fmla="*/ 22562 w 26369"/>
                    <a:gd name="connsiteY4" fmla="*/ 1905 h 34575"/>
                    <a:gd name="connsiteX5" fmla="*/ 25322 w 26369"/>
                    <a:gd name="connsiteY5" fmla="*/ 5239 h 34575"/>
                    <a:gd name="connsiteX6" fmla="*/ 26369 w 26369"/>
                    <a:gd name="connsiteY6" fmla="*/ 10001 h 34575"/>
                    <a:gd name="connsiteX7" fmla="*/ 23609 w 26369"/>
                    <a:gd name="connsiteY7" fmla="*/ 17431 h 34575"/>
                    <a:gd name="connsiteX8" fmla="*/ 13518 w 26369"/>
                    <a:gd name="connsiteY8" fmla="*/ 20479 h 34575"/>
                    <a:gd name="connsiteX9" fmla="*/ 4665 w 26369"/>
                    <a:gd name="connsiteY9" fmla="*/ 20479 h 34575"/>
                    <a:gd name="connsiteX10" fmla="*/ 4665 w 26369"/>
                    <a:gd name="connsiteY10" fmla="*/ 34576 h 34575"/>
                    <a:gd name="connsiteX11" fmla="*/ 0 w 26369"/>
                    <a:gd name="connsiteY11" fmla="*/ 34576 h 34575"/>
                    <a:gd name="connsiteX12" fmla="*/ 4569 w 26369"/>
                    <a:gd name="connsiteY12" fmla="*/ 16478 h 34575"/>
                    <a:gd name="connsiteX13" fmla="*/ 13518 w 26369"/>
                    <a:gd name="connsiteY13" fmla="*/ 16478 h 34575"/>
                    <a:gd name="connsiteX14" fmla="*/ 19801 w 26369"/>
                    <a:gd name="connsiteY14" fmla="*/ 14859 h 34575"/>
                    <a:gd name="connsiteX15" fmla="*/ 21705 w 26369"/>
                    <a:gd name="connsiteY15" fmla="*/ 10192 h 34575"/>
                    <a:gd name="connsiteX16" fmla="*/ 20562 w 26369"/>
                    <a:gd name="connsiteY16" fmla="*/ 6477 h 34575"/>
                    <a:gd name="connsiteX17" fmla="*/ 17706 w 26369"/>
                    <a:gd name="connsiteY17" fmla="*/ 4477 h 34575"/>
                    <a:gd name="connsiteX18" fmla="*/ 13422 w 26369"/>
                    <a:gd name="connsiteY18" fmla="*/ 4191 h 34575"/>
                    <a:gd name="connsiteX19" fmla="*/ 4569 w 26369"/>
                    <a:gd name="connsiteY19" fmla="*/ 4191 h 34575"/>
                    <a:gd name="connsiteX20" fmla="*/ 4569 w 26369"/>
                    <a:gd name="connsiteY20" fmla="*/ 16478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69" h="34575">
                      <a:moveTo>
                        <a:pt x="0" y="34576"/>
                      </a:moveTo>
                      <a:lnTo>
                        <a:pt x="0" y="0"/>
                      </a:lnTo>
                      <a:lnTo>
                        <a:pt x="13042" y="0"/>
                      </a:lnTo>
                      <a:cubicBezTo>
                        <a:pt x="15327" y="0"/>
                        <a:pt x="17040" y="95"/>
                        <a:pt x="18278" y="286"/>
                      </a:cubicBezTo>
                      <a:cubicBezTo>
                        <a:pt x="19991" y="571"/>
                        <a:pt x="21419" y="1143"/>
                        <a:pt x="22562" y="1905"/>
                      </a:cubicBezTo>
                      <a:cubicBezTo>
                        <a:pt x="23704" y="2667"/>
                        <a:pt x="24656" y="3810"/>
                        <a:pt x="25322" y="5239"/>
                      </a:cubicBezTo>
                      <a:cubicBezTo>
                        <a:pt x="25988" y="6667"/>
                        <a:pt x="26369" y="8287"/>
                        <a:pt x="26369" y="10001"/>
                      </a:cubicBezTo>
                      <a:cubicBezTo>
                        <a:pt x="26369" y="12954"/>
                        <a:pt x="25417" y="15430"/>
                        <a:pt x="23609" y="17431"/>
                      </a:cubicBezTo>
                      <a:cubicBezTo>
                        <a:pt x="21705" y="19431"/>
                        <a:pt x="18373" y="20479"/>
                        <a:pt x="13518" y="20479"/>
                      </a:cubicBezTo>
                      <a:lnTo>
                        <a:pt x="4665" y="20479"/>
                      </a:lnTo>
                      <a:lnTo>
                        <a:pt x="4665" y="34576"/>
                      </a:lnTo>
                      <a:lnTo>
                        <a:pt x="0" y="34576"/>
                      </a:lnTo>
                      <a:close/>
                      <a:moveTo>
                        <a:pt x="4569" y="16478"/>
                      </a:moveTo>
                      <a:lnTo>
                        <a:pt x="13518" y="16478"/>
                      </a:lnTo>
                      <a:cubicBezTo>
                        <a:pt x="16469" y="16478"/>
                        <a:pt x="18563" y="15907"/>
                        <a:pt x="19801" y="14859"/>
                      </a:cubicBezTo>
                      <a:cubicBezTo>
                        <a:pt x="21038" y="13716"/>
                        <a:pt x="21705" y="12192"/>
                        <a:pt x="21705" y="10192"/>
                      </a:cubicBezTo>
                      <a:cubicBezTo>
                        <a:pt x="21705" y="8763"/>
                        <a:pt x="21324" y="7525"/>
                        <a:pt x="20562" y="6477"/>
                      </a:cubicBezTo>
                      <a:cubicBezTo>
                        <a:pt x="19801" y="5429"/>
                        <a:pt x="18849" y="4763"/>
                        <a:pt x="17706" y="4477"/>
                      </a:cubicBezTo>
                      <a:cubicBezTo>
                        <a:pt x="16945" y="4286"/>
                        <a:pt x="15517" y="4191"/>
                        <a:pt x="13422" y="4191"/>
                      </a:cubicBezTo>
                      <a:lnTo>
                        <a:pt x="4569" y="4191"/>
                      </a:lnTo>
                      <a:lnTo>
                        <a:pt x="4569" y="16478"/>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74" name="Freeform 273">
                  <a:extLst>
                    <a:ext uri="{FF2B5EF4-FFF2-40B4-BE49-F238E27FC236}">
                      <a16:creationId xmlns:a16="http://schemas.microsoft.com/office/drawing/2014/main" id="{FCD68FC5-3310-A04D-A3DA-1D5369225623}"/>
                    </a:ext>
                  </a:extLst>
                </p:cNvPr>
                <p:cNvSpPr/>
                <p:nvPr/>
              </p:nvSpPr>
              <p:spPr>
                <a:xfrm>
                  <a:off x="8471714"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4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4"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75" name="Freeform 274">
                  <a:extLst>
                    <a:ext uri="{FF2B5EF4-FFF2-40B4-BE49-F238E27FC236}">
                      <a16:creationId xmlns:a16="http://schemas.microsoft.com/office/drawing/2014/main" id="{AD1F5330-DC86-9C49-983D-D832654E5AB9}"/>
                    </a:ext>
                  </a:extLst>
                </p:cNvPr>
                <p:cNvSpPr/>
                <p:nvPr/>
              </p:nvSpPr>
              <p:spPr>
                <a:xfrm>
                  <a:off x="8486279" y="4973097"/>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3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5 h 26193"/>
                    <a:gd name="connsiteX16" fmla="*/ 11709 w 23513"/>
                    <a:gd name="connsiteY16" fmla="*/ 3524 h 26193"/>
                    <a:gd name="connsiteX17" fmla="*/ 6474 w 23513"/>
                    <a:gd name="connsiteY17" fmla="*/ 5905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3"/>
                      </a:cubicBezTo>
                      <a:cubicBezTo>
                        <a:pt x="23514" y="16002"/>
                        <a:pt x="23038" y="18479"/>
                        <a:pt x="22086" y="20383"/>
                      </a:cubicBezTo>
                      <a:cubicBezTo>
                        <a:pt x="21134" y="22193"/>
                        <a:pt x="19706" y="23622"/>
                        <a:pt x="17897" y="24670"/>
                      </a:cubicBezTo>
                      <a:cubicBezTo>
                        <a:pt x="16088" y="25717"/>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5"/>
                      </a:cubicBezTo>
                      <a:cubicBezTo>
                        <a:pt x="15517" y="4286"/>
                        <a:pt x="13804" y="3524"/>
                        <a:pt x="11709" y="3524"/>
                      </a:cubicBezTo>
                      <a:cubicBezTo>
                        <a:pt x="9615" y="3524"/>
                        <a:pt x="7806" y="4286"/>
                        <a:pt x="6474" y="5905"/>
                      </a:cubicBezTo>
                      <a:cubicBezTo>
                        <a:pt x="5045" y="7429"/>
                        <a:pt x="4379" y="9811"/>
                        <a:pt x="4379" y="13049"/>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76" name="Freeform 275">
                  <a:extLst>
                    <a:ext uri="{FF2B5EF4-FFF2-40B4-BE49-F238E27FC236}">
                      <a16:creationId xmlns:a16="http://schemas.microsoft.com/office/drawing/2014/main" id="{68965254-FCE5-6F43-B827-698D48B5C770}"/>
                    </a:ext>
                  </a:extLst>
                </p:cNvPr>
                <p:cNvSpPr/>
                <p:nvPr/>
              </p:nvSpPr>
              <p:spPr>
                <a:xfrm>
                  <a:off x="8512934" y="4973002"/>
                  <a:ext cx="22085" cy="35718"/>
                </a:xfrm>
                <a:custGeom>
                  <a:avLst/>
                  <a:gdLst>
                    <a:gd name="connsiteX0" fmla="*/ 952 w 22085"/>
                    <a:gd name="connsiteY0" fmla="*/ 27718 h 35718"/>
                    <a:gd name="connsiteX1" fmla="*/ 5045 w 22085"/>
                    <a:gd name="connsiteY1" fmla="*/ 28289 h 35718"/>
                    <a:gd name="connsiteX2" fmla="*/ 6473 w 22085"/>
                    <a:gd name="connsiteY2" fmla="*/ 31051 h 35718"/>
                    <a:gd name="connsiteX3" fmla="*/ 10757 w 22085"/>
                    <a:gd name="connsiteY3" fmla="*/ 32194 h 35718"/>
                    <a:gd name="connsiteX4" fmla="*/ 15327 w 22085"/>
                    <a:gd name="connsiteY4" fmla="*/ 31051 h 35718"/>
                    <a:gd name="connsiteX5" fmla="*/ 17516 w 22085"/>
                    <a:gd name="connsiteY5" fmla="*/ 27718 h 35718"/>
                    <a:gd name="connsiteX6" fmla="*/ 17802 w 22085"/>
                    <a:gd name="connsiteY6" fmla="*/ 22288 h 35718"/>
                    <a:gd name="connsiteX7" fmla="*/ 10852 w 22085"/>
                    <a:gd name="connsiteY7" fmla="*/ 25527 h 35718"/>
                    <a:gd name="connsiteX8" fmla="*/ 2856 w 22085"/>
                    <a:gd name="connsiteY8" fmla="*/ 21812 h 35718"/>
                    <a:gd name="connsiteX9" fmla="*/ 0 w 22085"/>
                    <a:gd name="connsiteY9" fmla="*/ 12859 h 35718"/>
                    <a:gd name="connsiteX10" fmla="*/ 1333 w 22085"/>
                    <a:gd name="connsiteY10" fmla="*/ 6286 h 35718"/>
                    <a:gd name="connsiteX11" fmla="*/ 5045 w 22085"/>
                    <a:gd name="connsiteY11" fmla="*/ 1619 h 35718"/>
                    <a:gd name="connsiteX12" fmla="*/ 10852 w 22085"/>
                    <a:gd name="connsiteY12" fmla="*/ 0 h 35718"/>
                    <a:gd name="connsiteX13" fmla="*/ 18183 w 22085"/>
                    <a:gd name="connsiteY13" fmla="*/ 3619 h 35718"/>
                    <a:gd name="connsiteX14" fmla="*/ 18183 w 22085"/>
                    <a:gd name="connsiteY14" fmla="*/ 571 h 35718"/>
                    <a:gd name="connsiteX15" fmla="*/ 22085 w 22085"/>
                    <a:gd name="connsiteY15" fmla="*/ 571 h 35718"/>
                    <a:gd name="connsiteX16" fmla="*/ 22085 w 22085"/>
                    <a:gd name="connsiteY16" fmla="*/ 22193 h 35718"/>
                    <a:gd name="connsiteX17" fmla="*/ 20943 w 22085"/>
                    <a:gd name="connsiteY17" fmla="*/ 30480 h 35718"/>
                    <a:gd name="connsiteX18" fmla="*/ 17135 w 22085"/>
                    <a:gd name="connsiteY18" fmla="*/ 34290 h 35718"/>
                    <a:gd name="connsiteX19" fmla="*/ 10757 w 22085"/>
                    <a:gd name="connsiteY19" fmla="*/ 35719 h 35718"/>
                    <a:gd name="connsiteX20" fmla="*/ 3522 w 22085"/>
                    <a:gd name="connsiteY20" fmla="*/ 33718 h 35718"/>
                    <a:gd name="connsiteX21" fmla="*/ 952 w 22085"/>
                    <a:gd name="connsiteY21" fmla="*/ 27718 h 35718"/>
                    <a:gd name="connsiteX22" fmla="*/ 4474 w 22085"/>
                    <a:gd name="connsiteY22" fmla="*/ 12668 h 35718"/>
                    <a:gd name="connsiteX23" fmla="*/ 6473 w 22085"/>
                    <a:gd name="connsiteY23" fmla="*/ 19812 h 35718"/>
                    <a:gd name="connsiteX24" fmla="*/ 11328 w 22085"/>
                    <a:gd name="connsiteY24" fmla="*/ 22098 h 35718"/>
                    <a:gd name="connsiteX25" fmla="*/ 16183 w 22085"/>
                    <a:gd name="connsiteY25" fmla="*/ 19812 h 35718"/>
                    <a:gd name="connsiteX26" fmla="*/ 18183 w 22085"/>
                    <a:gd name="connsiteY26" fmla="*/ 12763 h 35718"/>
                    <a:gd name="connsiteX27" fmla="*/ 16183 w 22085"/>
                    <a:gd name="connsiteY27" fmla="*/ 5810 h 35718"/>
                    <a:gd name="connsiteX28" fmla="*/ 11233 w 22085"/>
                    <a:gd name="connsiteY28" fmla="*/ 3429 h 35718"/>
                    <a:gd name="connsiteX29" fmla="*/ 6473 w 22085"/>
                    <a:gd name="connsiteY29" fmla="*/ 5715 h 35718"/>
                    <a:gd name="connsiteX30" fmla="*/ 4474 w 22085"/>
                    <a:gd name="connsiteY30" fmla="*/ 12668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85" h="35718">
                      <a:moveTo>
                        <a:pt x="952" y="27718"/>
                      </a:moveTo>
                      <a:lnTo>
                        <a:pt x="5045" y="28289"/>
                      </a:lnTo>
                      <a:cubicBezTo>
                        <a:pt x="5236" y="29527"/>
                        <a:pt x="5712" y="30480"/>
                        <a:pt x="6473" y="31051"/>
                      </a:cubicBezTo>
                      <a:cubicBezTo>
                        <a:pt x="7520" y="31813"/>
                        <a:pt x="8949" y="32194"/>
                        <a:pt x="10757" y="32194"/>
                      </a:cubicBezTo>
                      <a:cubicBezTo>
                        <a:pt x="12756" y="32194"/>
                        <a:pt x="14279" y="31813"/>
                        <a:pt x="15327" y="31051"/>
                      </a:cubicBezTo>
                      <a:cubicBezTo>
                        <a:pt x="16374" y="30289"/>
                        <a:pt x="17135" y="29146"/>
                        <a:pt x="17516" y="27718"/>
                      </a:cubicBezTo>
                      <a:cubicBezTo>
                        <a:pt x="17706" y="26860"/>
                        <a:pt x="17802" y="25051"/>
                        <a:pt x="17802" y="22288"/>
                      </a:cubicBezTo>
                      <a:cubicBezTo>
                        <a:pt x="15993" y="24479"/>
                        <a:pt x="13613" y="25527"/>
                        <a:pt x="10852" y="25527"/>
                      </a:cubicBezTo>
                      <a:cubicBezTo>
                        <a:pt x="7425" y="25527"/>
                        <a:pt x="4760" y="24289"/>
                        <a:pt x="2856" y="21812"/>
                      </a:cubicBezTo>
                      <a:cubicBezTo>
                        <a:pt x="952" y="19336"/>
                        <a:pt x="0" y="16383"/>
                        <a:pt x="0" y="12859"/>
                      </a:cubicBezTo>
                      <a:cubicBezTo>
                        <a:pt x="0" y="10477"/>
                        <a:pt x="476" y="8287"/>
                        <a:pt x="1333" y="6286"/>
                      </a:cubicBezTo>
                      <a:cubicBezTo>
                        <a:pt x="2189" y="4286"/>
                        <a:pt x="3427" y="2667"/>
                        <a:pt x="5045" y="1619"/>
                      </a:cubicBezTo>
                      <a:cubicBezTo>
                        <a:pt x="6664" y="476"/>
                        <a:pt x="8663" y="0"/>
                        <a:pt x="10852" y="0"/>
                      </a:cubicBezTo>
                      <a:cubicBezTo>
                        <a:pt x="13803" y="0"/>
                        <a:pt x="16279" y="1238"/>
                        <a:pt x="18183" y="3619"/>
                      </a:cubicBezTo>
                      <a:lnTo>
                        <a:pt x="18183" y="571"/>
                      </a:lnTo>
                      <a:lnTo>
                        <a:pt x="22085" y="571"/>
                      </a:lnTo>
                      <a:lnTo>
                        <a:pt x="22085" y="22193"/>
                      </a:lnTo>
                      <a:cubicBezTo>
                        <a:pt x="22085" y="26098"/>
                        <a:pt x="21705" y="28861"/>
                        <a:pt x="20943" y="30480"/>
                      </a:cubicBezTo>
                      <a:cubicBezTo>
                        <a:pt x="20182" y="32099"/>
                        <a:pt x="18849" y="33433"/>
                        <a:pt x="17135" y="34290"/>
                      </a:cubicBezTo>
                      <a:cubicBezTo>
                        <a:pt x="15422" y="35147"/>
                        <a:pt x="13327" y="35719"/>
                        <a:pt x="10757" y="35719"/>
                      </a:cubicBezTo>
                      <a:cubicBezTo>
                        <a:pt x="7806" y="35719"/>
                        <a:pt x="5331" y="35052"/>
                        <a:pt x="3522" y="33718"/>
                      </a:cubicBezTo>
                      <a:cubicBezTo>
                        <a:pt x="1809" y="32480"/>
                        <a:pt x="952" y="30385"/>
                        <a:pt x="952" y="27718"/>
                      </a:cubicBezTo>
                      <a:close/>
                      <a:moveTo>
                        <a:pt x="4474" y="12668"/>
                      </a:moveTo>
                      <a:cubicBezTo>
                        <a:pt x="4474" y="15907"/>
                        <a:pt x="5140" y="18383"/>
                        <a:pt x="6473" y="19812"/>
                      </a:cubicBezTo>
                      <a:cubicBezTo>
                        <a:pt x="7806" y="21336"/>
                        <a:pt x="9424" y="22098"/>
                        <a:pt x="11328" y="22098"/>
                      </a:cubicBezTo>
                      <a:cubicBezTo>
                        <a:pt x="13232" y="22098"/>
                        <a:pt x="14946" y="21336"/>
                        <a:pt x="16183" y="19812"/>
                      </a:cubicBezTo>
                      <a:cubicBezTo>
                        <a:pt x="17516" y="18288"/>
                        <a:pt x="18183" y="16002"/>
                        <a:pt x="18183" y="12763"/>
                      </a:cubicBezTo>
                      <a:cubicBezTo>
                        <a:pt x="18183" y="9715"/>
                        <a:pt x="17516" y="7429"/>
                        <a:pt x="16183" y="5810"/>
                      </a:cubicBezTo>
                      <a:cubicBezTo>
                        <a:pt x="14851" y="4286"/>
                        <a:pt x="13232" y="3429"/>
                        <a:pt x="11233" y="3429"/>
                      </a:cubicBezTo>
                      <a:cubicBezTo>
                        <a:pt x="9329" y="3429"/>
                        <a:pt x="7711" y="4191"/>
                        <a:pt x="6473" y="5715"/>
                      </a:cubicBezTo>
                      <a:cubicBezTo>
                        <a:pt x="5140" y="7429"/>
                        <a:pt x="4474" y="9620"/>
                        <a:pt x="4474" y="12668"/>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77" name="Freeform 276">
                  <a:extLst>
                    <a:ext uri="{FF2B5EF4-FFF2-40B4-BE49-F238E27FC236}">
                      <a16:creationId xmlns:a16="http://schemas.microsoft.com/office/drawing/2014/main" id="{5775B500-AA28-A340-87F9-B6A2E2196869}"/>
                    </a:ext>
                  </a:extLst>
                </p:cNvPr>
                <p:cNvSpPr/>
                <p:nvPr/>
              </p:nvSpPr>
              <p:spPr>
                <a:xfrm>
                  <a:off x="8541493"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78" name="Freeform 277">
                  <a:extLst>
                    <a:ext uri="{FF2B5EF4-FFF2-40B4-BE49-F238E27FC236}">
                      <a16:creationId xmlns:a16="http://schemas.microsoft.com/office/drawing/2014/main" id="{FE2C0E85-A071-AF4F-B214-4227496B43A1}"/>
                    </a:ext>
                  </a:extLst>
                </p:cNvPr>
                <p:cNvSpPr/>
                <p:nvPr/>
              </p:nvSpPr>
              <p:spPr>
                <a:xfrm>
                  <a:off x="8556153"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1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5 w 23037"/>
                    <a:gd name="connsiteY34" fmla="*/ 22670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6" y="24670"/>
                        <a:pt x="13232" y="25241"/>
                      </a:cubicBezTo>
                      <a:cubicBezTo>
                        <a:pt x="11805" y="25813"/>
                        <a:pt x="10186" y="26099"/>
                        <a:pt x="8568" y="26099"/>
                      </a:cubicBezTo>
                      <a:cubicBezTo>
                        <a:pt x="5807" y="26099"/>
                        <a:pt x="3713" y="25432"/>
                        <a:pt x="2190" y="24098"/>
                      </a:cubicBezTo>
                      <a:cubicBezTo>
                        <a:pt x="666" y="22765"/>
                        <a:pt x="0" y="21050"/>
                        <a:pt x="0" y="18955"/>
                      </a:cubicBezTo>
                      <a:cubicBezTo>
                        <a:pt x="0" y="17717"/>
                        <a:pt x="286" y="16574"/>
                        <a:pt x="857" y="15621"/>
                      </a:cubicBezTo>
                      <a:cubicBezTo>
                        <a:pt x="1428" y="14573"/>
                        <a:pt x="2190" y="13811"/>
                        <a:pt x="3046" y="13145"/>
                      </a:cubicBezTo>
                      <a:cubicBezTo>
                        <a:pt x="3903" y="12573"/>
                        <a:pt x="4950" y="12097"/>
                        <a:pt x="6093" y="11716"/>
                      </a:cubicBezTo>
                      <a:cubicBezTo>
                        <a:pt x="6949" y="11525"/>
                        <a:pt x="8187" y="11240"/>
                        <a:pt x="9901" y="11049"/>
                      </a:cubicBezTo>
                      <a:cubicBezTo>
                        <a:pt x="13328" y="10668"/>
                        <a:pt x="15803" y="10192"/>
                        <a:pt x="17421" y="9620"/>
                      </a:cubicBezTo>
                      <a:cubicBezTo>
                        <a:pt x="17421" y="9049"/>
                        <a:pt x="17421" y="8668"/>
                        <a:pt x="17421" y="8477"/>
                      </a:cubicBezTo>
                      <a:cubicBezTo>
                        <a:pt x="17421" y="6763"/>
                        <a:pt x="17040" y="5525"/>
                        <a:pt x="16184" y="4858"/>
                      </a:cubicBezTo>
                      <a:cubicBezTo>
                        <a:pt x="15137"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1"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2" y="16097"/>
                        <a:pt x="5045" y="16669"/>
                      </a:cubicBezTo>
                      <a:cubicBezTo>
                        <a:pt x="4665" y="17240"/>
                        <a:pt x="4474" y="17907"/>
                        <a:pt x="4474" y="18669"/>
                      </a:cubicBezTo>
                      <a:cubicBezTo>
                        <a:pt x="4474" y="19812"/>
                        <a:pt x="4855" y="20765"/>
                        <a:pt x="5712" y="21527"/>
                      </a:cubicBezTo>
                      <a:cubicBezTo>
                        <a:pt x="6569" y="22289"/>
                        <a:pt x="7806" y="22670"/>
                        <a:pt x="9425" y="22670"/>
                      </a:cubicBezTo>
                      <a:cubicBezTo>
                        <a:pt x="11043" y="22670"/>
                        <a:pt x="12471" y="22289"/>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79" name="Freeform 278">
                  <a:extLst>
                    <a:ext uri="{FF2B5EF4-FFF2-40B4-BE49-F238E27FC236}">
                      <a16:creationId xmlns:a16="http://schemas.microsoft.com/office/drawing/2014/main" id="{059AE733-580E-D44B-A326-26898D386C0C}"/>
                    </a:ext>
                  </a:extLst>
                </p:cNvPr>
                <p:cNvSpPr/>
                <p:nvPr/>
              </p:nvSpPr>
              <p:spPr>
                <a:xfrm>
                  <a:off x="8584427"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7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179"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7"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80" name="Freeform 279">
                  <a:extLst>
                    <a:ext uri="{FF2B5EF4-FFF2-40B4-BE49-F238E27FC236}">
                      <a16:creationId xmlns:a16="http://schemas.microsoft.com/office/drawing/2014/main" id="{56262986-36EC-E74B-8CD6-8876C507AA0F}"/>
                    </a:ext>
                  </a:extLst>
                </p:cNvPr>
                <p:cNvSpPr/>
                <p:nvPr/>
              </p:nvSpPr>
              <p:spPr>
                <a:xfrm>
                  <a:off x="8624600"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6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274"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6"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81" name="Freeform 280">
                  <a:extLst>
                    <a:ext uri="{FF2B5EF4-FFF2-40B4-BE49-F238E27FC236}">
                      <a16:creationId xmlns:a16="http://schemas.microsoft.com/office/drawing/2014/main" id="{C32BCC4F-B293-484D-9D1C-291E924AAA15}"/>
                    </a:ext>
                  </a:extLst>
                </p:cNvPr>
                <p:cNvSpPr/>
                <p:nvPr/>
              </p:nvSpPr>
              <p:spPr>
                <a:xfrm>
                  <a:off x="8663535" y="4973002"/>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4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3"/>
                        <a:pt x="23038" y="13049"/>
                      </a:cubicBezTo>
                      <a:cubicBezTo>
                        <a:pt x="23038" y="13335"/>
                        <a:pt x="23038" y="13716"/>
                        <a:pt x="23038" y="14192"/>
                      </a:cubicBezTo>
                      <a:lnTo>
                        <a:pt x="4379" y="14192"/>
                      </a:lnTo>
                      <a:cubicBezTo>
                        <a:pt x="4570" y="16954"/>
                        <a:pt x="5331" y="19050"/>
                        <a:pt x="6759" y="20479"/>
                      </a:cubicBezTo>
                      <a:cubicBezTo>
                        <a:pt x="8187" y="21907"/>
                        <a:pt x="9901" y="22669"/>
                        <a:pt x="11995" y="22669"/>
                      </a:cubicBezTo>
                      <a:cubicBezTo>
                        <a:pt x="13518" y="22669"/>
                        <a:pt x="14851" y="22288"/>
                        <a:pt x="15993" y="21431"/>
                      </a:cubicBezTo>
                      <a:cubicBezTo>
                        <a:pt x="16945" y="20669"/>
                        <a:pt x="17802" y="19336"/>
                        <a:pt x="18468" y="17621"/>
                      </a:cubicBezTo>
                      <a:close/>
                      <a:moveTo>
                        <a:pt x="4474" y="10763"/>
                      </a:moveTo>
                      <a:lnTo>
                        <a:pt x="18468" y="10763"/>
                      </a:lnTo>
                      <a:cubicBezTo>
                        <a:pt x="18278" y="8668"/>
                        <a:pt x="17707" y="7048"/>
                        <a:pt x="16850" y="6001"/>
                      </a:cubicBezTo>
                      <a:cubicBezTo>
                        <a:pt x="15517" y="4381"/>
                        <a:pt x="13708" y="3524"/>
                        <a:pt x="11614" y="3524"/>
                      </a:cubicBezTo>
                      <a:cubicBezTo>
                        <a:pt x="9710" y="3524"/>
                        <a:pt x="7997" y="4191"/>
                        <a:pt x="6664" y="5524"/>
                      </a:cubicBezTo>
                      <a:cubicBezTo>
                        <a:pt x="5426" y="6763"/>
                        <a:pt x="4665" y="8572"/>
                        <a:pt x="4474" y="10763"/>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grpSp>
          <p:grpSp>
            <p:nvGrpSpPr>
              <p:cNvPr id="246" name="Graphic 76">
                <a:extLst>
                  <a:ext uri="{FF2B5EF4-FFF2-40B4-BE49-F238E27FC236}">
                    <a16:creationId xmlns:a16="http://schemas.microsoft.com/office/drawing/2014/main" id="{19811985-20A9-6F42-8F29-7F1B50A120C5}"/>
                  </a:ext>
                </a:extLst>
              </p:cNvPr>
              <p:cNvGrpSpPr/>
              <p:nvPr/>
            </p:nvGrpSpPr>
            <p:grpSpPr>
              <a:xfrm>
                <a:off x="8206020" y="5017579"/>
                <a:ext cx="478077" cy="44767"/>
                <a:chOff x="8206020" y="5017579"/>
                <a:chExt cx="478077" cy="44767"/>
              </a:xfrm>
              <a:solidFill>
                <a:srgbClr val="23509E"/>
              </a:solidFill>
            </p:grpSpPr>
            <p:sp>
              <p:nvSpPr>
                <p:cNvPr id="247" name="Freeform 246">
                  <a:extLst>
                    <a:ext uri="{FF2B5EF4-FFF2-40B4-BE49-F238E27FC236}">
                      <a16:creationId xmlns:a16="http://schemas.microsoft.com/office/drawing/2014/main" id="{8BDCFC34-B331-1C4F-9E66-20FCDDC82655}"/>
                    </a:ext>
                  </a:extLst>
                </p:cNvPr>
                <p:cNvSpPr/>
                <p:nvPr/>
              </p:nvSpPr>
              <p:spPr>
                <a:xfrm>
                  <a:off x="8206020" y="5027199"/>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48" name="Freeform 247">
                  <a:extLst>
                    <a:ext uri="{FF2B5EF4-FFF2-40B4-BE49-F238E27FC236}">
                      <a16:creationId xmlns:a16="http://schemas.microsoft.com/office/drawing/2014/main" id="{2A888024-6F64-B94B-9390-579234777A55}"/>
                    </a:ext>
                  </a:extLst>
                </p:cNvPr>
                <p:cNvSpPr/>
                <p:nvPr/>
              </p:nvSpPr>
              <p:spPr>
                <a:xfrm>
                  <a:off x="8231723" y="5017579"/>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6 h 35147"/>
                    <a:gd name="connsiteX4" fmla="*/ 3713 w 14660"/>
                    <a:gd name="connsiteY4" fmla="*/ 10096 h 35147"/>
                    <a:gd name="connsiteX5" fmla="*/ 3713 w 14660"/>
                    <a:gd name="connsiteY5" fmla="*/ 7429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6 h 35147"/>
                    <a:gd name="connsiteX15" fmla="*/ 12852 w 14660"/>
                    <a:gd name="connsiteY15" fmla="*/ 10096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6"/>
                      </a:lnTo>
                      <a:lnTo>
                        <a:pt x="3713" y="10096"/>
                      </a:lnTo>
                      <a:lnTo>
                        <a:pt x="3713" y="7429"/>
                      </a:lnTo>
                      <a:cubicBezTo>
                        <a:pt x="3713" y="5715"/>
                        <a:pt x="3903" y="4477"/>
                        <a:pt x="4189" y="3715"/>
                      </a:cubicBezTo>
                      <a:cubicBezTo>
                        <a:pt x="4570"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6"/>
                      </a:lnTo>
                      <a:lnTo>
                        <a:pt x="12852" y="10096"/>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49" name="Freeform 248">
                  <a:extLst>
                    <a:ext uri="{FF2B5EF4-FFF2-40B4-BE49-F238E27FC236}">
                      <a16:creationId xmlns:a16="http://schemas.microsoft.com/office/drawing/2014/main" id="{26521F3E-7187-BA44-8048-D9330A8D993C}"/>
                    </a:ext>
                  </a:extLst>
                </p:cNvPr>
                <p:cNvSpPr/>
                <p:nvPr/>
              </p:nvSpPr>
              <p:spPr>
                <a:xfrm>
                  <a:off x="8258759" y="5018817"/>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89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6"/>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5"/>
                        <a:pt x="7521" y="29146"/>
                      </a:cubicBezTo>
                      <a:cubicBezTo>
                        <a:pt x="7711" y="29527"/>
                        <a:pt x="7901" y="29813"/>
                        <a:pt x="8282" y="30004"/>
                      </a:cubicBezTo>
                      <a:cubicBezTo>
                        <a:pt x="8663" y="30194"/>
                        <a:pt x="9139" y="30289"/>
                        <a:pt x="9710" y="30289"/>
                      </a:cubicBezTo>
                      <a:cubicBezTo>
                        <a:pt x="10376" y="30289"/>
                        <a:pt x="10948" y="30194"/>
                        <a:pt x="11709" y="30099"/>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50" name="Freeform 249">
                  <a:extLst>
                    <a:ext uri="{FF2B5EF4-FFF2-40B4-BE49-F238E27FC236}">
                      <a16:creationId xmlns:a16="http://schemas.microsoft.com/office/drawing/2014/main" id="{26C36BDC-701A-AB4E-B586-7F2D3EAA3664}"/>
                    </a:ext>
                  </a:extLst>
                </p:cNvPr>
                <p:cNvSpPr/>
                <p:nvPr/>
              </p:nvSpPr>
              <p:spPr>
                <a:xfrm>
                  <a:off x="8274657" y="5018150"/>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3 h 34670"/>
                    <a:gd name="connsiteX4" fmla="*/ 11804 w 20467"/>
                    <a:gd name="connsiteY4" fmla="*/ 8954 h 34670"/>
                    <a:gd name="connsiteX5" fmla="*/ 16659 w 20467"/>
                    <a:gd name="connsiteY5" fmla="*/ 10096 h 34670"/>
                    <a:gd name="connsiteX6" fmla="*/ 19610 w 20467"/>
                    <a:gd name="connsiteY6" fmla="*/ 13145 h 34670"/>
                    <a:gd name="connsiteX7" fmla="*/ 20467 w 20467"/>
                    <a:gd name="connsiteY7" fmla="*/ 18764 h 34670"/>
                    <a:gd name="connsiteX8" fmla="*/ 20467 w 20467"/>
                    <a:gd name="connsiteY8" fmla="*/ 34671 h 34670"/>
                    <a:gd name="connsiteX9" fmla="*/ 16183 w 20467"/>
                    <a:gd name="connsiteY9" fmla="*/ 34671 h 34670"/>
                    <a:gd name="connsiteX10" fmla="*/ 16183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3"/>
                      </a:lnTo>
                      <a:cubicBezTo>
                        <a:pt x="6283" y="10096"/>
                        <a:pt x="8758" y="8954"/>
                        <a:pt x="11804" y="8954"/>
                      </a:cubicBezTo>
                      <a:cubicBezTo>
                        <a:pt x="13613" y="8954"/>
                        <a:pt x="15231" y="9335"/>
                        <a:pt x="16659" y="10096"/>
                      </a:cubicBezTo>
                      <a:cubicBezTo>
                        <a:pt x="17992" y="10858"/>
                        <a:pt x="19039" y="11811"/>
                        <a:pt x="19610" y="13145"/>
                      </a:cubicBezTo>
                      <a:cubicBezTo>
                        <a:pt x="20182" y="14478"/>
                        <a:pt x="20467" y="16288"/>
                        <a:pt x="20467" y="18764"/>
                      </a:cubicBezTo>
                      <a:lnTo>
                        <a:pt x="20467" y="34671"/>
                      </a:lnTo>
                      <a:lnTo>
                        <a:pt x="16183" y="34671"/>
                      </a:lnTo>
                      <a:lnTo>
                        <a:pt x="16183" y="18764"/>
                      </a:lnTo>
                      <a:cubicBezTo>
                        <a:pt x="16183" y="16669"/>
                        <a:pt x="15707" y="15145"/>
                        <a:pt x="14851" y="14097"/>
                      </a:cubicBezTo>
                      <a:cubicBezTo>
                        <a:pt x="13899" y="13145"/>
                        <a:pt x="12661" y="12668"/>
                        <a:pt x="10948" y="12668"/>
                      </a:cubicBezTo>
                      <a:cubicBezTo>
                        <a:pt x="9710" y="12668"/>
                        <a:pt x="8472" y="12954"/>
                        <a:pt x="7425" y="13621"/>
                      </a:cubicBezTo>
                      <a:cubicBezTo>
                        <a:pt x="6283" y="14288"/>
                        <a:pt x="5521" y="15145"/>
                        <a:pt x="5045" y="16288"/>
                      </a:cubicBezTo>
                      <a:cubicBezTo>
                        <a:pt x="4569"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51" name="Freeform 250">
                  <a:extLst>
                    <a:ext uri="{FF2B5EF4-FFF2-40B4-BE49-F238E27FC236}">
                      <a16:creationId xmlns:a16="http://schemas.microsoft.com/office/drawing/2014/main" id="{3439AE86-515C-3B4A-B93C-7BAC4EA53CBE}"/>
                    </a:ext>
                  </a:extLst>
                </p:cNvPr>
                <p:cNvSpPr/>
                <p:nvPr/>
              </p:nvSpPr>
              <p:spPr>
                <a:xfrm>
                  <a:off x="8300170"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02"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665" y="8572"/>
                        <a:pt x="4570" y="10763"/>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52" name="Freeform 251">
                  <a:extLst>
                    <a:ext uri="{FF2B5EF4-FFF2-40B4-BE49-F238E27FC236}">
                      <a16:creationId xmlns:a16="http://schemas.microsoft.com/office/drawing/2014/main" id="{904BFDCF-C01E-E04E-AE0D-3F5D825AF80E}"/>
                    </a:ext>
                  </a:extLst>
                </p:cNvPr>
                <p:cNvSpPr/>
                <p:nvPr/>
              </p:nvSpPr>
              <p:spPr>
                <a:xfrm>
                  <a:off x="8342342" y="5018150"/>
                  <a:ext cx="25893" cy="34670"/>
                </a:xfrm>
                <a:custGeom>
                  <a:avLst/>
                  <a:gdLst>
                    <a:gd name="connsiteX0" fmla="*/ 0 w 25893"/>
                    <a:gd name="connsiteY0" fmla="*/ 34576 h 34670"/>
                    <a:gd name="connsiteX1" fmla="*/ 0 w 25893"/>
                    <a:gd name="connsiteY1" fmla="*/ 0 h 34670"/>
                    <a:gd name="connsiteX2" fmla="*/ 25037 w 25893"/>
                    <a:gd name="connsiteY2" fmla="*/ 0 h 34670"/>
                    <a:gd name="connsiteX3" fmla="*/ 25037 w 25893"/>
                    <a:gd name="connsiteY3" fmla="*/ 4096 h 34670"/>
                    <a:gd name="connsiteX4" fmla="*/ 4665 w 25893"/>
                    <a:gd name="connsiteY4" fmla="*/ 4096 h 34670"/>
                    <a:gd name="connsiteX5" fmla="*/ 4665 w 25893"/>
                    <a:gd name="connsiteY5" fmla="*/ 14669 h 34670"/>
                    <a:gd name="connsiteX6" fmla="*/ 23799 w 25893"/>
                    <a:gd name="connsiteY6" fmla="*/ 14669 h 34670"/>
                    <a:gd name="connsiteX7" fmla="*/ 23799 w 25893"/>
                    <a:gd name="connsiteY7" fmla="*/ 18764 h 34670"/>
                    <a:gd name="connsiteX8" fmla="*/ 4665 w 25893"/>
                    <a:gd name="connsiteY8" fmla="*/ 18764 h 34670"/>
                    <a:gd name="connsiteX9" fmla="*/ 4665 w 25893"/>
                    <a:gd name="connsiteY9" fmla="*/ 30575 h 34670"/>
                    <a:gd name="connsiteX10" fmla="*/ 25893 w 25893"/>
                    <a:gd name="connsiteY10" fmla="*/ 30575 h 34670"/>
                    <a:gd name="connsiteX11" fmla="*/ 25893 w 25893"/>
                    <a:gd name="connsiteY11" fmla="*/ 34671 h 34670"/>
                    <a:gd name="connsiteX12" fmla="*/ 0 w 25893"/>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93" h="34670">
                      <a:moveTo>
                        <a:pt x="0" y="34576"/>
                      </a:moveTo>
                      <a:lnTo>
                        <a:pt x="0" y="0"/>
                      </a:lnTo>
                      <a:lnTo>
                        <a:pt x="25037" y="0"/>
                      </a:lnTo>
                      <a:lnTo>
                        <a:pt x="25037" y="4096"/>
                      </a:lnTo>
                      <a:lnTo>
                        <a:pt x="4665" y="4096"/>
                      </a:lnTo>
                      <a:lnTo>
                        <a:pt x="4665" y="14669"/>
                      </a:lnTo>
                      <a:lnTo>
                        <a:pt x="23799" y="14669"/>
                      </a:lnTo>
                      <a:lnTo>
                        <a:pt x="23799" y="18764"/>
                      </a:lnTo>
                      <a:lnTo>
                        <a:pt x="4665" y="18764"/>
                      </a:lnTo>
                      <a:lnTo>
                        <a:pt x="4665" y="30575"/>
                      </a:lnTo>
                      <a:lnTo>
                        <a:pt x="25893" y="30575"/>
                      </a:lnTo>
                      <a:lnTo>
                        <a:pt x="25893" y="34671"/>
                      </a:lnTo>
                      <a:lnTo>
                        <a:pt x="0" y="34671"/>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53" name="Freeform 252">
                  <a:extLst>
                    <a:ext uri="{FF2B5EF4-FFF2-40B4-BE49-F238E27FC236}">
                      <a16:creationId xmlns:a16="http://schemas.microsoft.com/office/drawing/2014/main" id="{07070A9A-1E6C-3D43-AED5-3DFDF7BD1D55}"/>
                    </a:ext>
                  </a:extLst>
                </p:cNvPr>
                <p:cNvSpPr/>
                <p:nvPr/>
              </p:nvSpPr>
              <p:spPr>
                <a:xfrm>
                  <a:off x="8373852" y="5027675"/>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70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7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4"/>
                        <a:pt x="11900" y="25622"/>
                        <a:pt x="8568" y="25622"/>
                      </a:cubicBezTo>
                      <a:cubicBezTo>
                        <a:pt x="7045" y="25622"/>
                        <a:pt x="5712" y="25337"/>
                        <a:pt x="4474" y="24765"/>
                      </a:cubicBezTo>
                      <a:cubicBezTo>
                        <a:pt x="3237" y="24194"/>
                        <a:pt x="2285" y="23527"/>
                        <a:pt x="1618" y="22670"/>
                      </a:cubicBezTo>
                      <a:cubicBezTo>
                        <a:pt x="952" y="21812"/>
                        <a:pt x="571" y="20765"/>
                        <a:pt x="286" y="19526"/>
                      </a:cubicBezTo>
                      <a:cubicBezTo>
                        <a:pt x="95" y="18669"/>
                        <a:pt x="0" y="17336"/>
                        <a:pt x="0" y="15526"/>
                      </a:cubicBezTo>
                      <a:lnTo>
                        <a:pt x="0" y="0"/>
                      </a:lnTo>
                      <a:lnTo>
                        <a:pt x="4284" y="0"/>
                      </a:lnTo>
                      <a:lnTo>
                        <a:pt x="4284" y="13907"/>
                      </a:lnTo>
                      <a:cubicBezTo>
                        <a:pt x="4284" y="16097"/>
                        <a:pt x="4379" y="17621"/>
                        <a:pt x="4570" y="18383"/>
                      </a:cubicBezTo>
                      <a:cubicBezTo>
                        <a:pt x="4855" y="19526"/>
                        <a:pt x="5426" y="20383"/>
                        <a:pt x="6283" y="21050"/>
                      </a:cubicBezTo>
                      <a:cubicBezTo>
                        <a:pt x="7140" y="21717"/>
                        <a:pt x="8187" y="22003"/>
                        <a:pt x="9520" y="22003"/>
                      </a:cubicBezTo>
                      <a:cubicBezTo>
                        <a:pt x="10853"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54" name="Freeform 253">
                  <a:extLst>
                    <a:ext uri="{FF2B5EF4-FFF2-40B4-BE49-F238E27FC236}">
                      <a16:creationId xmlns:a16="http://schemas.microsoft.com/office/drawing/2014/main" id="{10D5BD27-7592-7D43-81F8-8D2F1CD4FF5E}"/>
                    </a:ext>
                  </a:extLst>
                </p:cNvPr>
                <p:cNvSpPr/>
                <p:nvPr/>
              </p:nvSpPr>
              <p:spPr>
                <a:xfrm>
                  <a:off x="8400697" y="5027104"/>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2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4 h 25622"/>
                    <a:gd name="connsiteX10" fmla="*/ 4950 w 13613"/>
                    <a:gd name="connsiteY10" fmla="*/ 7429 h 25622"/>
                    <a:gd name="connsiteX11" fmla="*/ 4284 w 13613"/>
                    <a:gd name="connsiteY11" fmla="*/ 12383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2"/>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4"/>
                      </a:cubicBezTo>
                      <a:cubicBezTo>
                        <a:pt x="5807" y="5715"/>
                        <a:pt x="5331" y="6477"/>
                        <a:pt x="4950" y="7429"/>
                      </a:cubicBezTo>
                      <a:cubicBezTo>
                        <a:pt x="4474" y="8954"/>
                        <a:pt x="4284" y="10573"/>
                        <a:pt x="4284" y="12383"/>
                      </a:cubicBezTo>
                      <a:lnTo>
                        <a:pt x="4284" y="25527"/>
                      </a:lnTo>
                      <a:lnTo>
                        <a:pt x="0" y="25527"/>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55" name="Freeform 254">
                  <a:extLst>
                    <a:ext uri="{FF2B5EF4-FFF2-40B4-BE49-F238E27FC236}">
                      <a16:creationId xmlns:a16="http://schemas.microsoft.com/office/drawing/2014/main" id="{094555F6-0CC2-7546-8BE0-0F4FAD6D8AAC}"/>
                    </a:ext>
                  </a:extLst>
                </p:cNvPr>
                <p:cNvSpPr/>
                <p:nvPr/>
              </p:nvSpPr>
              <p:spPr>
                <a:xfrm>
                  <a:off x="841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4" y="0"/>
                      </a:cubicBezTo>
                      <a:cubicBezTo>
                        <a:pt x="15232" y="0"/>
                        <a:pt x="18087"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1" y="25051"/>
                        <a:pt x="3427" y="22860"/>
                      </a:cubicBezTo>
                      <a:cubicBezTo>
                        <a:pt x="1047" y="20479"/>
                        <a:pt x="0" y="17240"/>
                        <a:pt x="0" y="13049"/>
                      </a:cubicBezTo>
                      <a:close/>
                      <a:moveTo>
                        <a:pt x="4379" y="13049"/>
                      </a:moveTo>
                      <a:cubicBezTo>
                        <a:pt x="4379" y="16288"/>
                        <a:pt x="5045" y="18669"/>
                        <a:pt x="6473"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56" name="Freeform 255">
                  <a:extLst>
                    <a:ext uri="{FF2B5EF4-FFF2-40B4-BE49-F238E27FC236}">
                      <a16:creationId xmlns:a16="http://schemas.microsoft.com/office/drawing/2014/main" id="{4B48B67D-042C-4A4A-8386-29DF655E75F0}"/>
                    </a:ext>
                  </a:extLst>
                </p:cNvPr>
                <p:cNvSpPr/>
                <p:nvPr/>
              </p:nvSpPr>
              <p:spPr>
                <a:xfrm>
                  <a:off x="8443726" y="5027104"/>
                  <a:ext cx="21704" cy="35242"/>
                </a:xfrm>
                <a:custGeom>
                  <a:avLst/>
                  <a:gdLst>
                    <a:gd name="connsiteX0" fmla="*/ 0 w 21704"/>
                    <a:gd name="connsiteY0" fmla="*/ 35242 h 35242"/>
                    <a:gd name="connsiteX1" fmla="*/ 0 w 21704"/>
                    <a:gd name="connsiteY1" fmla="*/ 571 h 35242"/>
                    <a:gd name="connsiteX2" fmla="*/ 3903 w 21704"/>
                    <a:gd name="connsiteY2" fmla="*/ 571 h 35242"/>
                    <a:gd name="connsiteX3" fmla="*/ 3903 w 21704"/>
                    <a:gd name="connsiteY3" fmla="*/ 3810 h 35242"/>
                    <a:gd name="connsiteX4" fmla="*/ 6949 w 21704"/>
                    <a:gd name="connsiteY4" fmla="*/ 953 h 35242"/>
                    <a:gd name="connsiteX5" fmla="*/ 11138 w 21704"/>
                    <a:gd name="connsiteY5" fmla="*/ 0 h 35242"/>
                    <a:gd name="connsiteX6" fmla="*/ 16755 w 21704"/>
                    <a:gd name="connsiteY6" fmla="*/ 1619 h 35242"/>
                    <a:gd name="connsiteX7" fmla="*/ 20468 w 21704"/>
                    <a:gd name="connsiteY7" fmla="*/ 6287 h 35242"/>
                    <a:gd name="connsiteX8" fmla="*/ 21705 w 21704"/>
                    <a:gd name="connsiteY8" fmla="*/ 12859 h 35242"/>
                    <a:gd name="connsiteX9" fmla="*/ 20372 w 21704"/>
                    <a:gd name="connsiteY9" fmla="*/ 19812 h 35242"/>
                    <a:gd name="connsiteX10" fmla="*/ 16374 w 21704"/>
                    <a:gd name="connsiteY10" fmla="*/ 24575 h 35242"/>
                    <a:gd name="connsiteX11" fmla="*/ 10853 w 21704"/>
                    <a:gd name="connsiteY11" fmla="*/ 26194 h 35242"/>
                    <a:gd name="connsiteX12" fmla="*/ 7045 w 21704"/>
                    <a:gd name="connsiteY12" fmla="*/ 25337 h 35242"/>
                    <a:gd name="connsiteX13" fmla="*/ 4284 w 21704"/>
                    <a:gd name="connsiteY13" fmla="*/ 23050 h 35242"/>
                    <a:gd name="connsiteX14" fmla="*/ 4284 w 21704"/>
                    <a:gd name="connsiteY14" fmla="*/ 35242 h 35242"/>
                    <a:gd name="connsiteX15" fmla="*/ 0 w 21704"/>
                    <a:gd name="connsiteY15" fmla="*/ 35242 h 35242"/>
                    <a:gd name="connsiteX16" fmla="*/ 3808 w 21704"/>
                    <a:gd name="connsiteY16" fmla="*/ 13240 h 35242"/>
                    <a:gd name="connsiteX17" fmla="*/ 5807 w 21704"/>
                    <a:gd name="connsiteY17" fmla="*/ 20383 h 35242"/>
                    <a:gd name="connsiteX18" fmla="*/ 10567 w 21704"/>
                    <a:gd name="connsiteY18" fmla="*/ 22670 h 35242"/>
                    <a:gd name="connsiteX19" fmla="*/ 15422 w 21704"/>
                    <a:gd name="connsiteY19" fmla="*/ 20288 h 35242"/>
                    <a:gd name="connsiteX20" fmla="*/ 17421 w 21704"/>
                    <a:gd name="connsiteY20" fmla="*/ 12859 h 35242"/>
                    <a:gd name="connsiteX21" fmla="*/ 15422 w 21704"/>
                    <a:gd name="connsiteY21" fmla="*/ 5715 h 35242"/>
                    <a:gd name="connsiteX22" fmla="*/ 10757 w 21704"/>
                    <a:gd name="connsiteY22" fmla="*/ 3334 h 35242"/>
                    <a:gd name="connsiteX23" fmla="*/ 5997 w 21704"/>
                    <a:gd name="connsiteY23" fmla="*/ 5905 h 35242"/>
                    <a:gd name="connsiteX24" fmla="*/ 3808 w 21704"/>
                    <a:gd name="connsiteY24" fmla="*/ 1324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04" h="35242">
                      <a:moveTo>
                        <a:pt x="0" y="35242"/>
                      </a:moveTo>
                      <a:lnTo>
                        <a:pt x="0" y="571"/>
                      </a:lnTo>
                      <a:lnTo>
                        <a:pt x="3903" y="571"/>
                      </a:lnTo>
                      <a:lnTo>
                        <a:pt x="3903" y="3810"/>
                      </a:lnTo>
                      <a:cubicBezTo>
                        <a:pt x="4855" y="2572"/>
                        <a:pt x="5807" y="1619"/>
                        <a:pt x="6949" y="953"/>
                      </a:cubicBezTo>
                      <a:cubicBezTo>
                        <a:pt x="8092" y="286"/>
                        <a:pt x="9520" y="0"/>
                        <a:pt x="11138" y="0"/>
                      </a:cubicBezTo>
                      <a:cubicBezTo>
                        <a:pt x="13232" y="0"/>
                        <a:pt x="15136" y="571"/>
                        <a:pt x="16755" y="1619"/>
                      </a:cubicBezTo>
                      <a:cubicBezTo>
                        <a:pt x="18373" y="2762"/>
                        <a:pt x="19610" y="4286"/>
                        <a:pt x="20468" y="6287"/>
                      </a:cubicBezTo>
                      <a:cubicBezTo>
                        <a:pt x="21324" y="8287"/>
                        <a:pt x="21705" y="10478"/>
                        <a:pt x="21705" y="12859"/>
                      </a:cubicBezTo>
                      <a:cubicBezTo>
                        <a:pt x="21705" y="15430"/>
                        <a:pt x="21229" y="17717"/>
                        <a:pt x="20372" y="19812"/>
                      </a:cubicBezTo>
                      <a:cubicBezTo>
                        <a:pt x="19420" y="21908"/>
                        <a:pt x="18088" y="23432"/>
                        <a:pt x="16374" y="24575"/>
                      </a:cubicBezTo>
                      <a:cubicBezTo>
                        <a:pt x="14660" y="25622"/>
                        <a:pt x="12756" y="26194"/>
                        <a:pt x="10853" y="26194"/>
                      </a:cubicBezTo>
                      <a:cubicBezTo>
                        <a:pt x="9425" y="26194"/>
                        <a:pt x="8187" y="25908"/>
                        <a:pt x="7045" y="25337"/>
                      </a:cubicBezTo>
                      <a:cubicBezTo>
                        <a:pt x="5902" y="24765"/>
                        <a:pt x="5045" y="24003"/>
                        <a:pt x="4284" y="23050"/>
                      </a:cubicBezTo>
                      <a:lnTo>
                        <a:pt x="4284" y="35242"/>
                      </a:lnTo>
                      <a:lnTo>
                        <a:pt x="0" y="35242"/>
                      </a:lnTo>
                      <a:close/>
                      <a:moveTo>
                        <a:pt x="3808" y="13240"/>
                      </a:moveTo>
                      <a:cubicBezTo>
                        <a:pt x="3808" y="16478"/>
                        <a:pt x="4474" y="18859"/>
                        <a:pt x="5807" y="20383"/>
                      </a:cubicBezTo>
                      <a:cubicBezTo>
                        <a:pt x="7140" y="21908"/>
                        <a:pt x="8663" y="22670"/>
                        <a:pt x="10567" y="22670"/>
                      </a:cubicBezTo>
                      <a:cubicBezTo>
                        <a:pt x="12471" y="22670"/>
                        <a:pt x="14089" y="21908"/>
                        <a:pt x="15422" y="20288"/>
                      </a:cubicBezTo>
                      <a:cubicBezTo>
                        <a:pt x="16755" y="18669"/>
                        <a:pt x="17421" y="16192"/>
                        <a:pt x="17421" y="12859"/>
                      </a:cubicBezTo>
                      <a:cubicBezTo>
                        <a:pt x="17421" y="9716"/>
                        <a:pt x="16755" y="7239"/>
                        <a:pt x="15422" y="5715"/>
                      </a:cubicBezTo>
                      <a:cubicBezTo>
                        <a:pt x="14089" y="4096"/>
                        <a:pt x="12566" y="3334"/>
                        <a:pt x="10757" y="3334"/>
                      </a:cubicBezTo>
                      <a:cubicBezTo>
                        <a:pt x="8949" y="3334"/>
                        <a:pt x="7330" y="4191"/>
                        <a:pt x="5997" y="5905"/>
                      </a:cubicBezTo>
                      <a:cubicBezTo>
                        <a:pt x="4474" y="7620"/>
                        <a:pt x="3808" y="10001"/>
                        <a:pt x="3808" y="13240"/>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57" name="Freeform 256">
                  <a:extLst>
                    <a:ext uri="{FF2B5EF4-FFF2-40B4-BE49-F238E27FC236}">
                      <a16:creationId xmlns:a16="http://schemas.microsoft.com/office/drawing/2014/main" id="{DFB67E42-608C-7F48-8DC6-5F420784E20D}"/>
                    </a:ext>
                  </a:extLst>
                </p:cNvPr>
                <p:cNvSpPr/>
                <p:nvPr/>
              </p:nvSpPr>
              <p:spPr>
                <a:xfrm>
                  <a:off x="8469144"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97"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760" y="8572"/>
                        <a:pt x="4570" y="10763"/>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58" name="Freeform 257">
                  <a:extLst>
                    <a:ext uri="{FF2B5EF4-FFF2-40B4-BE49-F238E27FC236}">
                      <a16:creationId xmlns:a16="http://schemas.microsoft.com/office/drawing/2014/main" id="{85CEED57-6641-8A4A-962C-F9FD3ED487FC}"/>
                    </a:ext>
                  </a:extLst>
                </p:cNvPr>
                <p:cNvSpPr/>
                <p:nvPr/>
              </p:nvSpPr>
              <p:spPr>
                <a:xfrm>
                  <a:off x="8495894" y="5027295"/>
                  <a:ext cx="23037" cy="26098"/>
                </a:xfrm>
                <a:custGeom>
                  <a:avLst/>
                  <a:gdLst>
                    <a:gd name="connsiteX0" fmla="*/ 17802 w 23037"/>
                    <a:gd name="connsiteY0" fmla="*/ 22384 h 26098"/>
                    <a:gd name="connsiteX1" fmla="*/ 13232 w 23037"/>
                    <a:gd name="connsiteY1" fmla="*/ 25241 h 26098"/>
                    <a:gd name="connsiteX2" fmla="*/ 8568 w 23037"/>
                    <a:gd name="connsiteY2" fmla="*/ 26098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4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6 h 26098"/>
                    <a:gd name="connsiteX34" fmla="*/ 9424 w 23037"/>
                    <a:gd name="connsiteY34" fmla="*/ 22669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5" y="24670"/>
                        <a:pt x="13232" y="25241"/>
                      </a:cubicBezTo>
                      <a:cubicBezTo>
                        <a:pt x="11804" y="25813"/>
                        <a:pt x="10186" y="26098"/>
                        <a:pt x="8568" y="26098"/>
                      </a:cubicBezTo>
                      <a:cubicBezTo>
                        <a:pt x="5807" y="26098"/>
                        <a:pt x="3713" y="25432"/>
                        <a:pt x="2190" y="24098"/>
                      </a:cubicBezTo>
                      <a:cubicBezTo>
                        <a:pt x="666" y="22765"/>
                        <a:pt x="0" y="21050"/>
                        <a:pt x="0" y="18955"/>
                      </a:cubicBezTo>
                      <a:cubicBezTo>
                        <a:pt x="0" y="17717"/>
                        <a:pt x="286" y="16573"/>
                        <a:pt x="857" y="15621"/>
                      </a:cubicBezTo>
                      <a:cubicBezTo>
                        <a:pt x="1428" y="14573"/>
                        <a:pt x="2190" y="13811"/>
                        <a:pt x="3046" y="13144"/>
                      </a:cubicBezTo>
                      <a:cubicBezTo>
                        <a:pt x="3903" y="12573"/>
                        <a:pt x="4950" y="12097"/>
                        <a:pt x="6093" y="11716"/>
                      </a:cubicBezTo>
                      <a:cubicBezTo>
                        <a:pt x="6949" y="11525"/>
                        <a:pt x="8187" y="11239"/>
                        <a:pt x="9901" y="11049"/>
                      </a:cubicBezTo>
                      <a:cubicBezTo>
                        <a:pt x="13327" y="10668"/>
                        <a:pt x="15803" y="10192"/>
                        <a:pt x="17421" y="9620"/>
                      </a:cubicBezTo>
                      <a:cubicBezTo>
                        <a:pt x="17421" y="9049"/>
                        <a:pt x="17421" y="8668"/>
                        <a:pt x="17421" y="8477"/>
                      </a:cubicBezTo>
                      <a:cubicBezTo>
                        <a:pt x="17421" y="6763"/>
                        <a:pt x="17040" y="5525"/>
                        <a:pt x="16184" y="4858"/>
                      </a:cubicBezTo>
                      <a:cubicBezTo>
                        <a:pt x="15136" y="3905"/>
                        <a:pt x="13518" y="3429"/>
                        <a:pt x="11328" y="3429"/>
                      </a:cubicBezTo>
                      <a:cubicBezTo>
                        <a:pt x="9329" y="3429"/>
                        <a:pt x="7901" y="3810"/>
                        <a:pt x="6949" y="4477"/>
                      </a:cubicBezTo>
                      <a:cubicBezTo>
                        <a:pt x="5997" y="5143"/>
                        <a:pt x="5331" y="6382"/>
                        <a:pt x="4855" y="8192"/>
                      </a:cubicBezTo>
                      <a:lnTo>
                        <a:pt x="666" y="7620"/>
                      </a:lnTo>
                      <a:cubicBezTo>
                        <a:pt x="1047" y="5810"/>
                        <a:pt x="1618" y="4381"/>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1"/>
                        <a:pt x="21515" y="5525"/>
                      </a:cubicBezTo>
                      <a:cubicBezTo>
                        <a:pt x="21610" y="6287"/>
                        <a:pt x="21705" y="7525"/>
                        <a:pt x="21705" y="9430"/>
                      </a:cubicBezTo>
                      <a:lnTo>
                        <a:pt x="21705" y="15050"/>
                      </a:lnTo>
                      <a:cubicBezTo>
                        <a:pt x="21705" y="18955"/>
                        <a:pt x="21800" y="21526"/>
                        <a:pt x="21990"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4"/>
                        <a:pt x="5712" y="21526"/>
                      </a:cubicBezTo>
                      <a:cubicBezTo>
                        <a:pt x="6569" y="22288"/>
                        <a:pt x="7806" y="22669"/>
                        <a:pt x="9424" y="22669"/>
                      </a:cubicBezTo>
                      <a:cubicBezTo>
                        <a:pt x="11043" y="22669"/>
                        <a:pt x="12471" y="22288"/>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59" name="Freeform 258">
                  <a:extLst>
                    <a:ext uri="{FF2B5EF4-FFF2-40B4-BE49-F238E27FC236}">
                      <a16:creationId xmlns:a16="http://schemas.microsoft.com/office/drawing/2014/main" id="{72D82D67-47E4-5549-8742-A3C61E7B6C76}"/>
                    </a:ext>
                  </a:extLst>
                </p:cNvPr>
                <p:cNvSpPr/>
                <p:nvPr/>
              </p:nvSpPr>
              <p:spPr>
                <a:xfrm>
                  <a:off x="8524167"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60" name="Freeform 259">
                  <a:extLst>
                    <a:ext uri="{FF2B5EF4-FFF2-40B4-BE49-F238E27FC236}">
                      <a16:creationId xmlns:a16="http://schemas.microsoft.com/office/drawing/2014/main" id="{A5E670AA-AFAD-3A47-96A7-02B84AEBC9E9}"/>
                    </a:ext>
                  </a:extLst>
                </p:cNvPr>
                <p:cNvSpPr/>
                <p:nvPr/>
              </p:nvSpPr>
              <p:spPr>
                <a:xfrm>
                  <a:off x="8565102" y="5018055"/>
                  <a:ext cx="27131" cy="35242"/>
                </a:xfrm>
                <a:custGeom>
                  <a:avLst/>
                  <a:gdLst>
                    <a:gd name="connsiteX0" fmla="*/ 22562 w 27131"/>
                    <a:gd name="connsiteY0" fmla="*/ 95 h 35242"/>
                    <a:gd name="connsiteX1" fmla="*/ 27131 w 27131"/>
                    <a:gd name="connsiteY1" fmla="*/ 95 h 35242"/>
                    <a:gd name="connsiteX2" fmla="*/ 27131 w 27131"/>
                    <a:gd name="connsiteY2" fmla="*/ 20098 h 35242"/>
                    <a:gd name="connsiteX3" fmla="*/ 25989 w 27131"/>
                    <a:gd name="connsiteY3" fmla="*/ 28384 h 35242"/>
                    <a:gd name="connsiteX4" fmla="*/ 21705 w 27131"/>
                    <a:gd name="connsiteY4" fmla="*/ 33338 h 35242"/>
                    <a:gd name="connsiteX5" fmla="*/ 13613 w 27131"/>
                    <a:gd name="connsiteY5" fmla="*/ 35242 h 35242"/>
                    <a:gd name="connsiteX6" fmla="*/ 5712 w 27131"/>
                    <a:gd name="connsiteY6" fmla="*/ 33528 h 35242"/>
                    <a:gd name="connsiteX7" fmla="*/ 1333 w 27131"/>
                    <a:gd name="connsiteY7" fmla="*/ 28670 h 35242"/>
                    <a:gd name="connsiteX8" fmla="*/ 0 w 27131"/>
                    <a:gd name="connsiteY8" fmla="*/ 20002 h 35242"/>
                    <a:gd name="connsiteX9" fmla="*/ 0 w 27131"/>
                    <a:gd name="connsiteY9" fmla="*/ 0 h 35242"/>
                    <a:gd name="connsiteX10" fmla="*/ 4570 w 27131"/>
                    <a:gd name="connsiteY10" fmla="*/ 0 h 35242"/>
                    <a:gd name="connsiteX11" fmla="*/ 4570 w 27131"/>
                    <a:gd name="connsiteY11" fmla="*/ 19907 h 35242"/>
                    <a:gd name="connsiteX12" fmla="*/ 5426 w 27131"/>
                    <a:gd name="connsiteY12" fmla="*/ 26575 h 35242"/>
                    <a:gd name="connsiteX13" fmla="*/ 8282 w 27131"/>
                    <a:gd name="connsiteY13" fmla="*/ 29908 h 35242"/>
                    <a:gd name="connsiteX14" fmla="*/ 13232 w 27131"/>
                    <a:gd name="connsiteY14" fmla="*/ 31051 h 35242"/>
                    <a:gd name="connsiteX15" fmla="*/ 20468 w 27131"/>
                    <a:gd name="connsiteY15" fmla="*/ 28766 h 35242"/>
                    <a:gd name="connsiteX16" fmla="*/ 22657 w 27131"/>
                    <a:gd name="connsiteY16" fmla="*/ 20002 h 35242"/>
                    <a:gd name="connsiteX17" fmla="*/ 22657 w 27131"/>
                    <a:gd name="connsiteY17" fmla="*/ 9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31" h="35242">
                      <a:moveTo>
                        <a:pt x="22562" y="95"/>
                      </a:moveTo>
                      <a:lnTo>
                        <a:pt x="27131" y="95"/>
                      </a:lnTo>
                      <a:lnTo>
                        <a:pt x="27131" y="20098"/>
                      </a:lnTo>
                      <a:cubicBezTo>
                        <a:pt x="27131" y="23527"/>
                        <a:pt x="26750" y="26289"/>
                        <a:pt x="25989" y="28384"/>
                      </a:cubicBezTo>
                      <a:cubicBezTo>
                        <a:pt x="25227" y="30385"/>
                        <a:pt x="23799" y="32099"/>
                        <a:pt x="21705" y="33338"/>
                      </a:cubicBezTo>
                      <a:cubicBezTo>
                        <a:pt x="19610" y="34576"/>
                        <a:pt x="16945" y="35242"/>
                        <a:pt x="13613" y="35242"/>
                      </a:cubicBezTo>
                      <a:cubicBezTo>
                        <a:pt x="10376" y="35242"/>
                        <a:pt x="7711" y="34671"/>
                        <a:pt x="5712" y="33528"/>
                      </a:cubicBezTo>
                      <a:cubicBezTo>
                        <a:pt x="3618" y="32385"/>
                        <a:pt x="2190" y="30766"/>
                        <a:pt x="1333" y="28670"/>
                      </a:cubicBezTo>
                      <a:cubicBezTo>
                        <a:pt x="476" y="26575"/>
                        <a:pt x="0" y="23622"/>
                        <a:pt x="0" y="20002"/>
                      </a:cubicBezTo>
                      <a:lnTo>
                        <a:pt x="0" y="0"/>
                      </a:lnTo>
                      <a:lnTo>
                        <a:pt x="4570" y="0"/>
                      </a:lnTo>
                      <a:lnTo>
                        <a:pt x="4570" y="19907"/>
                      </a:lnTo>
                      <a:cubicBezTo>
                        <a:pt x="4570" y="22955"/>
                        <a:pt x="4855" y="25146"/>
                        <a:pt x="5426" y="26575"/>
                      </a:cubicBezTo>
                      <a:cubicBezTo>
                        <a:pt x="5997" y="28004"/>
                        <a:pt x="6949" y="29051"/>
                        <a:pt x="8282" y="29908"/>
                      </a:cubicBezTo>
                      <a:cubicBezTo>
                        <a:pt x="9615" y="30671"/>
                        <a:pt x="11328" y="31051"/>
                        <a:pt x="13232" y="31051"/>
                      </a:cubicBezTo>
                      <a:cubicBezTo>
                        <a:pt x="16564" y="31051"/>
                        <a:pt x="18944" y="30289"/>
                        <a:pt x="20468" y="28766"/>
                      </a:cubicBezTo>
                      <a:cubicBezTo>
                        <a:pt x="21895" y="27242"/>
                        <a:pt x="22657" y="24289"/>
                        <a:pt x="22657" y="20002"/>
                      </a:cubicBezTo>
                      <a:lnTo>
                        <a:pt x="22657" y="95"/>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61" name="Freeform 260">
                  <a:extLst>
                    <a:ext uri="{FF2B5EF4-FFF2-40B4-BE49-F238E27FC236}">
                      <a16:creationId xmlns:a16="http://schemas.microsoft.com/office/drawing/2014/main" id="{5A211AD8-E3E4-C444-873D-6B15548DF41D}"/>
                    </a:ext>
                  </a:extLst>
                </p:cNvPr>
                <p:cNvSpPr/>
                <p:nvPr/>
              </p:nvSpPr>
              <p:spPr>
                <a:xfrm>
                  <a:off x="8599277" y="5027104"/>
                  <a:ext cx="20372" cy="25622"/>
                </a:xfrm>
                <a:custGeom>
                  <a:avLst/>
                  <a:gdLst>
                    <a:gd name="connsiteX0" fmla="*/ 0 w 20372"/>
                    <a:gd name="connsiteY0" fmla="*/ 25622 h 25622"/>
                    <a:gd name="connsiteX1" fmla="*/ 0 w 20372"/>
                    <a:gd name="connsiteY1" fmla="*/ 571 h 25622"/>
                    <a:gd name="connsiteX2" fmla="*/ 3808 w 20372"/>
                    <a:gd name="connsiteY2" fmla="*/ 571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1"/>
                      </a:lnTo>
                      <a:lnTo>
                        <a:pt x="3808" y="571"/>
                      </a:lnTo>
                      <a:lnTo>
                        <a:pt x="3808" y="4096"/>
                      </a:lnTo>
                      <a:cubicBezTo>
                        <a:pt x="5617" y="1333"/>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62" name="Freeform 261">
                  <a:extLst>
                    <a:ext uri="{FF2B5EF4-FFF2-40B4-BE49-F238E27FC236}">
                      <a16:creationId xmlns:a16="http://schemas.microsoft.com/office/drawing/2014/main" id="{99B77A87-1688-6C49-B0C7-1AA3B017BDC9}"/>
                    </a:ext>
                  </a:extLst>
                </p:cNvPr>
                <p:cNvSpPr/>
                <p:nvPr/>
              </p:nvSpPr>
              <p:spPr>
                <a:xfrm>
                  <a:off x="8626123" y="5018150"/>
                  <a:ext cx="4283" cy="34575"/>
                </a:xfrm>
                <a:custGeom>
                  <a:avLst/>
                  <a:gdLst>
                    <a:gd name="connsiteX0" fmla="*/ 0 w 4283"/>
                    <a:gd name="connsiteY0" fmla="*/ 4858 h 34575"/>
                    <a:gd name="connsiteX1" fmla="*/ 0 w 4283"/>
                    <a:gd name="connsiteY1" fmla="*/ 0 h 34575"/>
                    <a:gd name="connsiteX2" fmla="*/ 4284 w 4283"/>
                    <a:gd name="connsiteY2" fmla="*/ 0 h 34575"/>
                    <a:gd name="connsiteX3" fmla="*/ 4284 w 4283"/>
                    <a:gd name="connsiteY3" fmla="*/ 4858 h 34575"/>
                    <a:gd name="connsiteX4" fmla="*/ 0 w 4283"/>
                    <a:gd name="connsiteY4" fmla="*/ 4858 h 34575"/>
                    <a:gd name="connsiteX5" fmla="*/ 0 w 4283"/>
                    <a:gd name="connsiteY5" fmla="*/ 34576 h 34575"/>
                    <a:gd name="connsiteX6" fmla="*/ 0 w 4283"/>
                    <a:gd name="connsiteY6" fmla="*/ 9525 h 34575"/>
                    <a:gd name="connsiteX7" fmla="*/ 4284 w 4283"/>
                    <a:gd name="connsiteY7" fmla="*/ 9525 h 34575"/>
                    <a:gd name="connsiteX8" fmla="*/ 4284 w 4283"/>
                    <a:gd name="connsiteY8" fmla="*/ 34576 h 34575"/>
                    <a:gd name="connsiteX9" fmla="*/ 0 w 4283"/>
                    <a:gd name="connsiteY9" fmla="*/ 34576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 h="34575">
                      <a:moveTo>
                        <a:pt x="0" y="4858"/>
                      </a:moveTo>
                      <a:lnTo>
                        <a:pt x="0" y="0"/>
                      </a:lnTo>
                      <a:lnTo>
                        <a:pt x="4284" y="0"/>
                      </a:lnTo>
                      <a:lnTo>
                        <a:pt x="4284" y="4858"/>
                      </a:lnTo>
                      <a:lnTo>
                        <a:pt x="0" y="4858"/>
                      </a:lnTo>
                      <a:close/>
                      <a:moveTo>
                        <a:pt x="0" y="34576"/>
                      </a:moveTo>
                      <a:lnTo>
                        <a:pt x="0" y="9525"/>
                      </a:lnTo>
                      <a:lnTo>
                        <a:pt x="4284" y="9525"/>
                      </a:lnTo>
                      <a:lnTo>
                        <a:pt x="4284" y="34576"/>
                      </a:lnTo>
                      <a:lnTo>
                        <a:pt x="0" y="34576"/>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63" name="Freeform 262">
                  <a:extLst>
                    <a:ext uri="{FF2B5EF4-FFF2-40B4-BE49-F238E27FC236}">
                      <a16:creationId xmlns:a16="http://schemas.microsoft.com/office/drawing/2014/main" id="{3CCA82E5-DF61-D240-BD64-9465D0DA0B5F}"/>
                    </a:ext>
                  </a:extLst>
                </p:cNvPr>
                <p:cNvSpPr/>
                <p:nvPr/>
              </p:nvSpPr>
              <p:spPr>
                <a:xfrm>
                  <a:off x="863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3 w 23513"/>
                    <a:gd name="connsiteY4" fmla="*/ 12764 h 26193"/>
                    <a:gd name="connsiteX5" fmla="*/ 22085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2" y="953"/>
                        <a:pt x="8663" y="0"/>
                        <a:pt x="11804" y="0"/>
                      </a:cubicBezTo>
                      <a:cubicBezTo>
                        <a:pt x="15231" y="0"/>
                        <a:pt x="18087" y="1143"/>
                        <a:pt x="20277" y="3429"/>
                      </a:cubicBezTo>
                      <a:cubicBezTo>
                        <a:pt x="22466" y="5715"/>
                        <a:pt x="23513" y="8763"/>
                        <a:pt x="23513" y="12764"/>
                      </a:cubicBezTo>
                      <a:cubicBezTo>
                        <a:pt x="23513" y="16002"/>
                        <a:pt x="23037" y="18479"/>
                        <a:pt x="22085" y="20383"/>
                      </a:cubicBezTo>
                      <a:cubicBezTo>
                        <a:pt x="21133" y="22193"/>
                        <a:pt x="19705" y="23622"/>
                        <a:pt x="17897" y="24670"/>
                      </a:cubicBezTo>
                      <a:cubicBezTo>
                        <a:pt x="16088" y="25718"/>
                        <a:pt x="13994" y="26194"/>
                        <a:pt x="11900" y="26194"/>
                      </a:cubicBezTo>
                      <a:cubicBezTo>
                        <a:pt x="8377" y="26194"/>
                        <a:pt x="5521" y="25051"/>
                        <a:pt x="3427" y="22860"/>
                      </a:cubicBezTo>
                      <a:cubicBezTo>
                        <a:pt x="1142" y="20479"/>
                        <a:pt x="0" y="17240"/>
                        <a:pt x="0" y="13049"/>
                      </a:cubicBezTo>
                      <a:close/>
                      <a:moveTo>
                        <a:pt x="4379" y="13049"/>
                      </a:moveTo>
                      <a:cubicBezTo>
                        <a:pt x="4379" y="16288"/>
                        <a:pt x="5045" y="18669"/>
                        <a:pt x="6473" y="20288"/>
                      </a:cubicBezTo>
                      <a:cubicBezTo>
                        <a:pt x="7901" y="21908"/>
                        <a:pt x="9615" y="22670"/>
                        <a:pt x="11709" y="22670"/>
                      </a:cubicBezTo>
                      <a:cubicBezTo>
                        <a:pt x="13803" y="22670"/>
                        <a:pt x="15612" y="21908"/>
                        <a:pt x="16945" y="20288"/>
                      </a:cubicBezTo>
                      <a:cubicBezTo>
                        <a:pt x="18373" y="18669"/>
                        <a:pt x="19039" y="16288"/>
                        <a:pt x="19039" y="12954"/>
                      </a:cubicBezTo>
                      <a:cubicBezTo>
                        <a:pt x="19039" y="9811"/>
                        <a:pt x="18373" y="7525"/>
                        <a:pt x="16945" y="5906"/>
                      </a:cubicBezTo>
                      <a:cubicBezTo>
                        <a:pt x="15517" y="4286"/>
                        <a:pt x="13803"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64" name="Freeform 263">
                  <a:extLst>
                    <a:ext uri="{FF2B5EF4-FFF2-40B4-BE49-F238E27FC236}">
                      <a16:creationId xmlns:a16="http://schemas.microsoft.com/office/drawing/2014/main" id="{3647931F-0B98-C64C-BA76-B863B29A7F5C}"/>
                    </a:ext>
                  </a:extLst>
                </p:cNvPr>
                <p:cNvSpPr/>
                <p:nvPr/>
              </p:nvSpPr>
              <p:spPr>
                <a:xfrm>
                  <a:off x="8663726"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sz="1283" b="0" i="0" dirty="0">
                    <a:latin typeface="Calibri" panose="020F0502020204030204" pitchFamily="34" charset="0"/>
                  </a:endParaRPr>
                </a:p>
              </p:txBody>
            </p:sp>
          </p:grpSp>
        </p:grpSp>
        <p:grpSp>
          <p:nvGrpSpPr>
            <p:cNvPr id="15" name="Graphic 76">
              <a:extLst>
                <a:ext uri="{FF2B5EF4-FFF2-40B4-BE49-F238E27FC236}">
                  <a16:creationId xmlns:a16="http://schemas.microsoft.com/office/drawing/2014/main" id="{253E29B5-EECA-1E42-BDDB-1858EDEAD7A2}"/>
                </a:ext>
              </a:extLst>
            </p:cNvPr>
            <p:cNvGrpSpPr/>
            <p:nvPr/>
          </p:nvGrpSpPr>
          <p:grpSpPr>
            <a:xfrm>
              <a:off x="6923246" y="4898421"/>
              <a:ext cx="951775" cy="153542"/>
              <a:chOff x="6923246" y="4898421"/>
              <a:chExt cx="951775" cy="153542"/>
            </a:xfrm>
            <a:solidFill>
              <a:srgbClr val="231F20"/>
            </a:solidFill>
          </p:grpSpPr>
          <p:sp>
            <p:nvSpPr>
              <p:cNvPr id="16" name="Freeform 15">
                <a:extLst>
                  <a:ext uri="{FF2B5EF4-FFF2-40B4-BE49-F238E27FC236}">
                    <a16:creationId xmlns:a16="http://schemas.microsoft.com/office/drawing/2014/main" id="{6309F47C-DB89-7B46-A8C3-BF7FA8F2F362}"/>
                  </a:ext>
                </a:extLst>
              </p:cNvPr>
              <p:cNvSpPr/>
              <p:nvPr/>
            </p:nvSpPr>
            <p:spPr>
              <a:xfrm>
                <a:off x="6923246" y="4898707"/>
                <a:ext cx="16183" cy="23717"/>
              </a:xfrm>
              <a:custGeom>
                <a:avLst/>
                <a:gdLst>
                  <a:gd name="connsiteX0" fmla="*/ 9520 w 16183"/>
                  <a:gd name="connsiteY0" fmla="*/ 23717 h 23717"/>
                  <a:gd name="connsiteX1" fmla="*/ 6664 w 16183"/>
                  <a:gd name="connsiteY1" fmla="*/ 23717 h 23717"/>
                  <a:gd name="connsiteX2" fmla="*/ 6664 w 16183"/>
                  <a:gd name="connsiteY2" fmla="*/ 2476 h 23717"/>
                  <a:gd name="connsiteX3" fmla="*/ 0 w 16183"/>
                  <a:gd name="connsiteY3" fmla="*/ 2476 h 23717"/>
                  <a:gd name="connsiteX4" fmla="*/ 0 w 16183"/>
                  <a:gd name="connsiteY4" fmla="*/ 0 h 23717"/>
                  <a:gd name="connsiteX5" fmla="*/ 16183 w 16183"/>
                  <a:gd name="connsiteY5" fmla="*/ 0 h 23717"/>
                  <a:gd name="connsiteX6" fmla="*/ 16183 w 16183"/>
                  <a:gd name="connsiteY6" fmla="*/ 2476 h 23717"/>
                  <a:gd name="connsiteX7" fmla="*/ 9520 w 16183"/>
                  <a:gd name="connsiteY7" fmla="*/ 2476 h 23717"/>
                  <a:gd name="connsiteX8" fmla="*/ 9520 w 16183"/>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3" h="23717">
                    <a:moveTo>
                      <a:pt x="9520" y="23717"/>
                    </a:moveTo>
                    <a:lnTo>
                      <a:pt x="6664" y="23717"/>
                    </a:lnTo>
                    <a:lnTo>
                      <a:pt x="6664" y="2476"/>
                    </a:lnTo>
                    <a:lnTo>
                      <a:pt x="0" y="2476"/>
                    </a:lnTo>
                    <a:lnTo>
                      <a:pt x="0" y="0"/>
                    </a:lnTo>
                    <a:lnTo>
                      <a:pt x="16183" y="0"/>
                    </a:lnTo>
                    <a:lnTo>
                      <a:pt x="16183" y="2476"/>
                    </a:lnTo>
                    <a:lnTo>
                      <a:pt x="9520" y="2476"/>
                    </a:lnTo>
                    <a:lnTo>
                      <a:pt x="9520" y="23717"/>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7" name="Freeform 16">
                <a:extLst>
                  <a:ext uri="{FF2B5EF4-FFF2-40B4-BE49-F238E27FC236}">
                    <a16:creationId xmlns:a16="http://schemas.microsoft.com/office/drawing/2014/main" id="{0292A9DE-85C9-BC46-81AE-6081B55C796F}"/>
                  </a:ext>
                </a:extLst>
              </p:cNvPr>
              <p:cNvSpPr/>
              <p:nvPr/>
            </p:nvSpPr>
            <p:spPr>
              <a:xfrm>
                <a:off x="6941428"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8" name="Freeform 17">
                <a:extLst>
                  <a:ext uri="{FF2B5EF4-FFF2-40B4-BE49-F238E27FC236}">
                    <a16:creationId xmlns:a16="http://schemas.microsoft.com/office/drawing/2014/main" id="{01F6EA53-7F24-7B4D-81E6-54F25C6CBCE5}"/>
                  </a:ext>
                </a:extLst>
              </p:cNvPr>
              <p:cNvSpPr/>
              <p:nvPr/>
            </p:nvSpPr>
            <p:spPr>
              <a:xfrm>
                <a:off x="6959896"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9" name="Freeform 18">
                <a:extLst>
                  <a:ext uri="{FF2B5EF4-FFF2-40B4-BE49-F238E27FC236}">
                    <a16:creationId xmlns:a16="http://schemas.microsoft.com/office/drawing/2014/main" id="{74B72AA7-1C80-1344-BB42-0A392E2DB27A}"/>
                  </a:ext>
                </a:extLst>
              </p:cNvPr>
              <p:cNvSpPr/>
              <p:nvPr/>
            </p:nvSpPr>
            <p:spPr>
              <a:xfrm>
                <a:off x="6965798"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0" name="Freeform 19">
                <a:extLst>
                  <a:ext uri="{FF2B5EF4-FFF2-40B4-BE49-F238E27FC236}">
                    <a16:creationId xmlns:a16="http://schemas.microsoft.com/office/drawing/2014/main" id="{D20A2E87-F327-664E-9294-6F7503B14BC1}"/>
                  </a:ext>
                </a:extLst>
              </p:cNvPr>
              <p:cNvSpPr/>
              <p:nvPr/>
            </p:nvSpPr>
            <p:spPr>
              <a:xfrm>
                <a:off x="7000069"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1" name="Freeform 20">
                <a:extLst>
                  <a:ext uri="{FF2B5EF4-FFF2-40B4-BE49-F238E27FC236}">
                    <a16:creationId xmlns:a16="http://schemas.microsoft.com/office/drawing/2014/main" id="{301A851E-A26F-0949-97EA-257E6ED7ED6F}"/>
                  </a:ext>
                </a:extLst>
              </p:cNvPr>
              <p:cNvSpPr/>
              <p:nvPr/>
            </p:nvSpPr>
            <p:spPr>
              <a:xfrm>
                <a:off x="7018061"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2" name="Freeform 21">
                <a:extLst>
                  <a:ext uri="{FF2B5EF4-FFF2-40B4-BE49-F238E27FC236}">
                    <a16:creationId xmlns:a16="http://schemas.microsoft.com/office/drawing/2014/main" id="{09DC0BF0-182E-7A45-83BB-6190597B35DB}"/>
                  </a:ext>
                </a:extLst>
              </p:cNvPr>
              <p:cNvSpPr/>
              <p:nvPr/>
            </p:nvSpPr>
            <p:spPr>
              <a:xfrm>
                <a:off x="7027486"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947 w 15802"/>
                  <a:gd name="connsiteY5" fmla="*/ 9239 h 18480"/>
                  <a:gd name="connsiteX6" fmla="*/ 7901 w 15802"/>
                  <a:gd name="connsiteY6" fmla="*/ 2191 h 18480"/>
                  <a:gd name="connsiteX7" fmla="*/ 2856 w 15802"/>
                  <a:gd name="connsiteY7" fmla="*/ 9239 h 18480"/>
                  <a:gd name="connsiteX8" fmla="*/ 7901 w 15802"/>
                  <a:gd name="connsiteY8" fmla="*/ 16288 h 18480"/>
                  <a:gd name="connsiteX9" fmla="*/ 12947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716"/>
                      <a:pt x="12947"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3" name="Freeform 22">
                <a:extLst>
                  <a:ext uri="{FF2B5EF4-FFF2-40B4-BE49-F238E27FC236}">
                    <a16:creationId xmlns:a16="http://schemas.microsoft.com/office/drawing/2014/main" id="{4C148140-609D-844D-ABA8-A99B7EA24ED6}"/>
                  </a:ext>
                </a:extLst>
              </p:cNvPr>
              <p:cNvSpPr/>
              <p:nvPr/>
            </p:nvSpPr>
            <p:spPr>
              <a:xfrm>
                <a:off x="7041956" y="4898802"/>
                <a:ext cx="7425" cy="30194"/>
              </a:xfrm>
              <a:custGeom>
                <a:avLst/>
                <a:gdLst>
                  <a:gd name="connsiteX0" fmla="*/ 4855 w 7425"/>
                  <a:gd name="connsiteY0" fmla="*/ 6096 h 30194"/>
                  <a:gd name="connsiteX1" fmla="*/ 7425 w 7425"/>
                  <a:gd name="connsiteY1" fmla="*/ 6096 h 30194"/>
                  <a:gd name="connsiteX2" fmla="*/ 7425 w 7425"/>
                  <a:gd name="connsiteY2" fmla="*/ 23050 h 30194"/>
                  <a:gd name="connsiteX3" fmla="*/ 2475 w 7425"/>
                  <a:gd name="connsiteY3" fmla="*/ 30194 h 30194"/>
                  <a:gd name="connsiteX4" fmla="*/ 0 w 7425"/>
                  <a:gd name="connsiteY4" fmla="*/ 29908 h 30194"/>
                  <a:gd name="connsiteX5" fmla="*/ 0 w 7425"/>
                  <a:gd name="connsiteY5" fmla="*/ 27908 h 30194"/>
                  <a:gd name="connsiteX6" fmla="*/ 1904 w 7425"/>
                  <a:gd name="connsiteY6" fmla="*/ 28099 h 30194"/>
                  <a:gd name="connsiteX7" fmla="*/ 4760 w 7425"/>
                  <a:gd name="connsiteY7" fmla="*/ 23241 h 30194"/>
                  <a:gd name="connsiteX8" fmla="*/ 4760 w 7425"/>
                  <a:gd name="connsiteY8" fmla="*/ 6096 h 30194"/>
                  <a:gd name="connsiteX9" fmla="*/ 4855 w 7425"/>
                  <a:gd name="connsiteY9" fmla="*/ 0 h 30194"/>
                  <a:gd name="connsiteX10" fmla="*/ 7425 w 7425"/>
                  <a:gd name="connsiteY10" fmla="*/ 0 h 30194"/>
                  <a:gd name="connsiteX11" fmla="*/ 7425 w 7425"/>
                  <a:gd name="connsiteY11" fmla="*/ 2572 h 30194"/>
                  <a:gd name="connsiteX12" fmla="*/ 4855 w 7425"/>
                  <a:gd name="connsiteY12" fmla="*/ 2572 h 30194"/>
                  <a:gd name="connsiteX13" fmla="*/ 4855 w 7425"/>
                  <a:gd name="connsiteY13"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5" h="30194">
                    <a:moveTo>
                      <a:pt x="4855" y="6096"/>
                    </a:moveTo>
                    <a:lnTo>
                      <a:pt x="7425" y="6096"/>
                    </a:lnTo>
                    <a:lnTo>
                      <a:pt x="7425" y="23050"/>
                    </a:lnTo>
                    <a:cubicBezTo>
                      <a:pt x="7425" y="28004"/>
                      <a:pt x="6378" y="30194"/>
                      <a:pt x="2475" y="30194"/>
                    </a:cubicBezTo>
                    <a:cubicBezTo>
                      <a:pt x="1809" y="30194"/>
                      <a:pt x="1047" y="30099"/>
                      <a:pt x="0" y="29908"/>
                    </a:cubicBezTo>
                    <a:lnTo>
                      <a:pt x="0" y="27908"/>
                    </a:lnTo>
                    <a:cubicBezTo>
                      <a:pt x="857" y="28004"/>
                      <a:pt x="1523" y="28099"/>
                      <a:pt x="1904" y="28099"/>
                    </a:cubicBezTo>
                    <a:cubicBezTo>
                      <a:pt x="4474" y="28099"/>
                      <a:pt x="4760" y="26575"/>
                      <a:pt x="4760" y="23241"/>
                    </a:cubicBezTo>
                    <a:lnTo>
                      <a:pt x="4760" y="6096"/>
                    </a:lnTo>
                    <a:close/>
                    <a:moveTo>
                      <a:pt x="4855" y="0"/>
                    </a:moveTo>
                    <a:lnTo>
                      <a:pt x="7425" y="0"/>
                    </a:lnTo>
                    <a:lnTo>
                      <a:pt x="7425" y="2572"/>
                    </a:lnTo>
                    <a:lnTo>
                      <a:pt x="4855" y="2572"/>
                    </a:lnTo>
                    <a:lnTo>
                      <a:pt x="4855"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4" name="Freeform 23">
                <a:extLst>
                  <a:ext uri="{FF2B5EF4-FFF2-40B4-BE49-F238E27FC236}">
                    <a16:creationId xmlns:a16="http://schemas.microsoft.com/office/drawing/2014/main" id="{F4FE5D85-9B46-4B40-9636-C6E7C5DD26C7}"/>
                  </a:ext>
                </a:extLst>
              </p:cNvPr>
              <p:cNvSpPr/>
              <p:nvPr/>
            </p:nvSpPr>
            <p:spPr>
              <a:xfrm>
                <a:off x="705299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7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7"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5" name="Freeform 24">
                <a:extLst>
                  <a:ext uri="{FF2B5EF4-FFF2-40B4-BE49-F238E27FC236}">
                    <a16:creationId xmlns:a16="http://schemas.microsoft.com/office/drawing/2014/main" id="{7834929F-51C1-3443-A41F-F05DA5355D42}"/>
                  </a:ext>
                </a:extLst>
              </p:cNvPr>
              <p:cNvSpPr/>
              <p:nvPr/>
            </p:nvSpPr>
            <p:spPr>
              <a:xfrm>
                <a:off x="7070991" y="4904422"/>
                <a:ext cx="14184" cy="18478"/>
              </a:xfrm>
              <a:custGeom>
                <a:avLst/>
                <a:gdLst>
                  <a:gd name="connsiteX0" fmla="*/ 7520 w 14184"/>
                  <a:gd name="connsiteY0" fmla="*/ 2191 h 18478"/>
                  <a:gd name="connsiteX1" fmla="*/ 2761 w 14184"/>
                  <a:gd name="connsiteY1" fmla="*/ 9239 h 18478"/>
                  <a:gd name="connsiteX2" fmla="*/ 7520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1" y="4763"/>
                      <a:pt x="2761" y="9239"/>
                    </a:cubicBezTo>
                    <a:cubicBezTo>
                      <a:pt x="2761" y="13621"/>
                      <a:pt x="4665" y="16193"/>
                      <a:pt x="7520"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6" name="Freeform 25">
                <a:extLst>
                  <a:ext uri="{FF2B5EF4-FFF2-40B4-BE49-F238E27FC236}">
                    <a16:creationId xmlns:a16="http://schemas.microsoft.com/office/drawing/2014/main" id="{F50A5626-39A0-F04A-B0FE-20FB41684657}"/>
                  </a:ext>
                </a:extLst>
              </p:cNvPr>
              <p:cNvSpPr/>
              <p:nvPr/>
            </p:nvSpPr>
            <p:spPr>
              <a:xfrm>
                <a:off x="7086222"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7" name="Freeform 26">
                <a:extLst>
                  <a:ext uri="{FF2B5EF4-FFF2-40B4-BE49-F238E27FC236}">
                    <a16:creationId xmlns:a16="http://schemas.microsoft.com/office/drawing/2014/main" id="{9D265896-652F-3748-AE38-9E610D2C7295}"/>
                  </a:ext>
                </a:extLst>
              </p:cNvPr>
              <p:cNvSpPr/>
              <p:nvPr/>
            </p:nvSpPr>
            <p:spPr>
              <a:xfrm>
                <a:off x="7116304"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8" name="Freeform 27">
                <a:extLst>
                  <a:ext uri="{FF2B5EF4-FFF2-40B4-BE49-F238E27FC236}">
                    <a16:creationId xmlns:a16="http://schemas.microsoft.com/office/drawing/2014/main" id="{683A6641-CFE1-8E4F-9A5E-ACC35FEB4EE8}"/>
                  </a:ext>
                </a:extLst>
              </p:cNvPr>
              <p:cNvSpPr/>
              <p:nvPr/>
            </p:nvSpPr>
            <p:spPr>
              <a:xfrm>
                <a:off x="7133440"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757" y="17050"/>
                      <a:pt x="8663"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5" y="16954"/>
                      <a:pt x="15136" y="18097"/>
                    </a:cubicBezTo>
                    <a:lnTo>
                      <a:pt x="12471" y="18097"/>
                    </a:lnTo>
                    <a:cubicBezTo>
                      <a:pt x="12185" y="16954"/>
                      <a:pt x="11995" y="15812"/>
                      <a:pt x="11995" y="14668"/>
                    </a:cubicBezTo>
                    <a:close/>
                    <a:moveTo>
                      <a:pt x="9996" y="9049"/>
                    </a:moveTo>
                    <a:cubicBezTo>
                      <a:pt x="5236" y="9049"/>
                      <a:pt x="2856" y="10477"/>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9" name="Freeform 28">
                <a:extLst>
                  <a:ext uri="{FF2B5EF4-FFF2-40B4-BE49-F238E27FC236}">
                    <a16:creationId xmlns:a16="http://schemas.microsoft.com/office/drawing/2014/main" id="{5A841BF2-93A4-2E44-A193-D55233F0ED96}"/>
                  </a:ext>
                </a:extLst>
              </p:cNvPr>
              <p:cNvSpPr/>
              <p:nvPr/>
            </p:nvSpPr>
            <p:spPr>
              <a:xfrm>
                <a:off x="7150956"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30" name="Freeform 29">
                <a:extLst>
                  <a:ext uri="{FF2B5EF4-FFF2-40B4-BE49-F238E27FC236}">
                    <a16:creationId xmlns:a16="http://schemas.microsoft.com/office/drawing/2014/main" id="{8FC291E8-A8FE-F64D-818D-7148CC53AC1F}"/>
                  </a:ext>
                </a:extLst>
              </p:cNvPr>
              <p:cNvSpPr/>
              <p:nvPr/>
            </p:nvSpPr>
            <p:spPr>
              <a:xfrm>
                <a:off x="7185227" y="4898802"/>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717 h 24003"/>
                  <a:gd name="connsiteX11" fmla="*/ 11709 w 14565"/>
                  <a:gd name="connsiteY11" fmla="*/ 14764 h 24003"/>
                  <a:gd name="connsiteX12" fmla="*/ 7140 w 14565"/>
                  <a:gd name="connsiteY12" fmla="*/ 7906 h 24003"/>
                  <a:gd name="connsiteX13" fmla="*/ 2570 w 14565"/>
                  <a:gd name="connsiteY13" fmla="*/ 13335 h 24003"/>
                  <a:gd name="connsiteX14" fmla="*/ 2570 w 14565"/>
                  <a:gd name="connsiteY14" fmla="*/ 16192 h 24003"/>
                  <a:gd name="connsiteX15" fmla="*/ 7044 w 14565"/>
                  <a:gd name="connsiteY15" fmla="*/ 2171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717"/>
                    </a:moveTo>
                    <a:cubicBezTo>
                      <a:pt x="9900" y="21717"/>
                      <a:pt x="11709" y="19241"/>
                      <a:pt x="11709" y="14764"/>
                    </a:cubicBezTo>
                    <a:cubicBezTo>
                      <a:pt x="11709" y="10382"/>
                      <a:pt x="9900" y="7906"/>
                      <a:pt x="7140" y="7906"/>
                    </a:cubicBezTo>
                    <a:cubicBezTo>
                      <a:pt x="4665" y="7906"/>
                      <a:pt x="2570" y="10096"/>
                      <a:pt x="2570" y="13335"/>
                    </a:cubicBezTo>
                    <a:lnTo>
                      <a:pt x="2570" y="16192"/>
                    </a:lnTo>
                    <a:cubicBezTo>
                      <a:pt x="2570" y="19717"/>
                      <a:pt x="4474" y="21717"/>
                      <a:pt x="7044" y="21717"/>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31" name="Freeform 30">
                <a:extLst>
                  <a:ext uri="{FF2B5EF4-FFF2-40B4-BE49-F238E27FC236}">
                    <a16:creationId xmlns:a16="http://schemas.microsoft.com/office/drawing/2014/main" id="{7BF3156A-191B-8B4B-AC32-13270EEAD189}"/>
                  </a:ext>
                </a:extLst>
              </p:cNvPr>
              <p:cNvSpPr/>
              <p:nvPr/>
            </p:nvSpPr>
            <p:spPr>
              <a:xfrm>
                <a:off x="7201981"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32" name="Freeform 31">
                <a:extLst>
                  <a:ext uri="{FF2B5EF4-FFF2-40B4-BE49-F238E27FC236}">
                    <a16:creationId xmlns:a16="http://schemas.microsoft.com/office/drawing/2014/main" id="{B9509884-DA81-C943-8B25-CB651A7AA038}"/>
                  </a:ext>
                </a:extLst>
              </p:cNvPr>
              <p:cNvSpPr/>
              <p:nvPr/>
            </p:nvSpPr>
            <p:spPr>
              <a:xfrm>
                <a:off x="721987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33" name="Freeform 32">
                <a:extLst>
                  <a:ext uri="{FF2B5EF4-FFF2-40B4-BE49-F238E27FC236}">
                    <a16:creationId xmlns:a16="http://schemas.microsoft.com/office/drawing/2014/main" id="{0628FE19-0FEF-9F42-BF78-6347C1F7749B}"/>
                  </a:ext>
                </a:extLst>
              </p:cNvPr>
              <p:cNvSpPr/>
              <p:nvPr/>
            </p:nvSpPr>
            <p:spPr>
              <a:xfrm>
                <a:off x="7239013"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34" name="Freeform 33">
                <a:extLst>
                  <a:ext uri="{FF2B5EF4-FFF2-40B4-BE49-F238E27FC236}">
                    <a16:creationId xmlns:a16="http://schemas.microsoft.com/office/drawing/2014/main" id="{A2596687-3A23-DE42-A188-A23A5EFEEC3C}"/>
                  </a:ext>
                </a:extLst>
              </p:cNvPr>
              <p:cNvSpPr/>
              <p:nvPr/>
            </p:nvSpPr>
            <p:spPr>
              <a:xfrm>
                <a:off x="7272332"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0 w 10947"/>
                  <a:gd name="connsiteY11" fmla="*/ 6477 h 24002"/>
                  <a:gd name="connsiteX12" fmla="*/ 9900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35" name="Freeform 34">
                <a:extLst>
                  <a:ext uri="{FF2B5EF4-FFF2-40B4-BE49-F238E27FC236}">
                    <a16:creationId xmlns:a16="http://schemas.microsoft.com/office/drawing/2014/main" id="{6B005A80-5E3B-C449-8C26-EB3A6413CC0D}"/>
                  </a:ext>
                </a:extLst>
              </p:cNvPr>
              <p:cNvSpPr/>
              <p:nvPr/>
            </p:nvSpPr>
            <p:spPr>
              <a:xfrm>
                <a:off x="7284041"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36" name="Freeform 35">
                <a:extLst>
                  <a:ext uri="{FF2B5EF4-FFF2-40B4-BE49-F238E27FC236}">
                    <a16:creationId xmlns:a16="http://schemas.microsoft.com/office/drawing/2014/main" id="{0C9F840D-54CE-C44F-9D4C-C24CEB0D4751}"/>
                  </a:ext>
                </a:extLst>
              </p:cNvPr>
              <p:cNvSpPr/>
              <p:nvPr/>
            </p:nvSpPr>
            <p:spPr>
              <a:xfrm>
                <a:off x="7302509"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37" name="Freeform 36">
                <a:extLst>
                  <a:ext uri="{FF2B5EF4-FFF2-40B4-BE49-F238E27FC236}">
                    <a16:creationId xmlns:a16="http://schemas.microsoft.com/office/drawing/2014/main" id="{3B597A79-92D6-1D4A-9F7B-8EC3AE707FDC}"/>
                  </a:ext>
                </a:extLst>
              </p:cNvPr>
              <p:cNvSpPr/>
              <p:nvPr/>
            </p:nvSpPr>
            <p:spPr>
              <a:xfrm>
                <a:off x="7319644" y="489870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96 h 24098"/>
                  <a:gd name="connsiteX11" fmla="*/ 2856 w 14565"/>
                  <a:gd name="connsiteY11" fmla="*/ 15050 h 24098"/>
                  <a:gd name="connsiteX12" fmla="*/ 7425 w 14565"/>
                  <a:gd name="connsiteY12" fmla="*/ 21908 h 24098"/>
                  <a:gd name="connsiteX13" fmla="*/ 11995 w 14565"/>
                  <a:gd name="connsiteY13" fmla="*/ 16288 h 24098"/>
                  <a:gd name="connsiteX14" fmla="*/ 11995 w 14565"/>
                  <a:gd name="connsiteY14" fmla="*/ 13621 h 24098"/>
                  <a:gd name="connsiteX15" fmla="*/ 7425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96"/>
                    </a:moveTo>
                    <a:cubicBezTo>
                      <a:pt x="4760" y="8096"/>
                      <a:pt x="2856" y="10573"/>
                      <a:pt x="2856" y="15050"/>
                    </a:cubicBezTo>
                    <a:cubicBezTo>
                      <a:pt x="2856" y="19431"/>
                      <a:pt x="4665" y="21908"/>
                      <a:pt x="7425" y="21908"/>
                    </a:cubicBezTo>
                    <a:cubicBezTo>
                      <a:pt x="9900" y="21908"/>
                      <a:pt x="11995" y="19717"/>
                      <a:pt x="11995" y="16288"/>
                    </a:cubicBezTo>
                    <a:lnTo>
                      <a:pt x="11995" y="13621"/>
                    </a:lnTo>
                    <a:cubicBezTo>
                      <a:pt x="11995" y="10096"/>
                      <a:pt x="10186" y="8096"/>
                      <a:pt x="7425" y="8096"/>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38" name="Freeform 37">
                <a:extLst>
                  <a:ext uri="{FF2B5EF4-FFF2-40B4-BE49-F238E27FC236}">
                    <a16:creationId xmlns:a16="http://schemas.microsoft.com/office/drawing/2014/main" id="{5772C71A-5E1A-4F40-8720-F07A9A1328F5}"/>
                  </a:ext>
                </a:extLst>
              </p:cNvPr>
              <p:cNvSpPr/>
              <p:nvPr/>
            </p:nvSpPr>
            <p:spPr>
              <a:xfrm>
                <a:off x="7337636"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39" name="Freeform 38">
                <a:extLst>
                  <a:ext uri="{FF2B5EF4-FFF2-40B4-BE49-F238E27FC236}">
                    <a16:creationId xmlns:a16="http://schemas.microsoft.com/office/drawing/2014/main" id="{75BA3639-4118-2B40-8DD3-49DBBE2CCF5E}"/>
                  </a:ext>
                </a:extLst>
              </p:cNvPr>
              <p:cNvSpPr/>
              <p:nvPr/>
            </p:nvSpPr>
            <p:spPr>
              <a:xfrm>
                <a:off x="7355629" y="4898707"/>
                <a:ext cx="14565" cy="24098"/>
              </a:xfrm>
              <a:custGeom>
                <a:avLst/>
                <a:gdLst>
                  <a:gd name="connsiteX0" fmla="*/ 14470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330 w 14565"/>
                  <a:gd name="connsiteY10" fmla="*/ 8096 h 24098"/>
                  <a:gd name="connsiteX11" fmla="*/ 2761 w 14565"/>
                  <a:gd name="connsiteY11" fmla="*/ 15050 h 24098"/>
                  <a:gd name="connsiteX12" fmla="*/ 7330 w 14565"/>
                  <a:gd name="connsiteY12" fmla="*/ 21908 h 24098"/>
                  <a:gd name="connsiteX13" fmla="*/ 11900 w 14565"/>
                  <a:gd name="connsiteY13" fmla="*/ 16288 h 24098"/>
                  <a:gd name="connsiteX14" fmla="*/ 11900 w 14565"/>
                  <a:gd name="connsiteY14" fmla="*/ 13621 h 24098"/>
                  <a:gd name="connsiteX15" fmla="*/ 7330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470"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330" y="8096"/>
                    </a:moveTo>
                    <a:cubicBezTo>
                      <a:pt x="4665" y="8096"/>
                      <a:pt x="2761" y="10573"/>
                      <a:pt x="2761" y="15050"/>
                    </a:cubicBezTo>
                    <a:cubicBezTo>
                      <a:pt x="2761" y="19431"/>
                      <a:pt x="4569" y="21908"/>
                      <a:pt x="7330" y="21908"/>
                    </a:cubicBezTo>
                    <a:cubicBezTo>
                      <a:pt x="9805" y="21908"/>
                      <a:pt x="11900" y="19717"/>
                      <a:pt x="11900" y="16288"/>
                    </a:cubicBezTo>
                    <a:lnTo>
                      <a:pt x="11900" y="13621"/>
                    </a:lnTo>
                    <a:cubicBezTo>
                      <a:pt x="11995" y="10096"/>
                      <a:pt x="10091" y="8096"/>
                      <a:pt x="7330" y="8096"/>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40" name="Freeform 39">
                <a:extLst>
                  <a:ext uri="{FF2B5EF4-FFF2-40B4-BE49-F238E27FC236}">
                    <a16:creationId xmlns:a16="http://schemas.microsoft.com/office/drawing/2014/main" id="{AC386126-E304-6D4D-AD9B-0CCD2CD51F5D}"/>
                  </a:ext>
                </a:extLst>
              </p:cNvPr>
              <p:cNvSpPr/>
              <p:nvPr/>
            </p:nvSpPr>
            <p:spPr>
              <a:xfrm>
                <a:off x="7389994" y="4904898"/>
                <a:ext cx="22371" cy="17525"/>
              </a:xfrm>
              <a:custGeom>
                <a:avLst/>
                <a:gdLst>
                  <a:gd name="connsiteX0" fmla="*/ 0 w 22371"/>
                  <a:gd name="connsiteY0" fmla="*/ 0 h 17525"/>
                  <a:gd name="connsiteX1" fmla="*/ 2570 w 22371"/>
                  <a:gd name="connsiteY1" fmla="*/ 0 h 17525"/>
                  <a:gd name="connsiteX2" fmla="*/ 6474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7 w 22371"/>
                  <a:gd name="connsiteY6" fmla="*/ 0 h 17525"/>
                  <a:gd name="connsiteX7" fmla="*/ 22371 w 22371"/>
                  <a:gd name="connsiteY7" fmla="*/ 0 h 17525"/>
                  <a:gd name="connsiteX8" fmla="*/ 17040 w 22371"/>
                  <a:gd name="connsiteY8" fmla="*/ 17526 h 17525"/>
                  <a:gd name="connsiteX9" fmla="*/ 14756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4" y="14097"/>
                    </a:lnTo>
                    <a:lnTo>
                      <a:pt x="10091" y="0"/>
                    </a:lnTo>
                    <a:lnTo>
                      <a:pt x="12090" y="0"/>
                    </a:lnTo>
                    <a:lnTo>
                      <a:pt x="15993" y="14097"/>
                    </a:lnTo>
                    <a:lnTo>
                      <a:pt x="20087" y="0"/>
                    </a:lnTo>
                    <a:lnTo>
                      <a:pt x="22371" y="0"/>
                    </a:lnTo>
                    <a:lnTo>
                      <a:pt x="17040" y="17526"/>
                    </a:lnTo>
                    <a:lnTo>
                      <a:pt x="14756"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41" name="Freeform 40">
                <a:extLst>
                  <a:ext uri="{FF2B5EF4-FFF2-40B4-BE49-F238E27FC236}">
                    <a16:creationId xmlns:a16="http://schemas.microsoft.com/office/drawing/2014/main" id="{CB25CC19-3C5A-A540-9F82-1942ABF80F1E}"/>
                  </a:ext>
                </a:extLst>
              </p:cNvPr>
              <p:cNvSpPr/>
              <p:nvPr/>
            </p:nvSpPr>
            <p:spPr>
              <a:xfrm>
                <a:off x="7414651"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42" name="Freeform 41">
                <a:extLst>
                  <a:ext uri="{FF2B5EF4-FFF2-40B4-BE49-F238E27FC236}">
                    <a16:creationId xmlns:a16="http://schemas.microsoft.com/office/drawing/2014/main" id="{A9E856B0-1981-0243-81CD-A6863E64304C}"/>
                  </a:ext>
                </a:extLst>
              </p:cNvPr>
              <p:cNvSpPr/>
              <p:nvPr/>
            </p:nvSpPr>
            <p:spPr>
              <a:xfrm>
                <a:off x="7419791"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43" name="Freeform 42">
                <a:extLst>
                  <a:ext uri="{FF2B5EF4-FFF2-40B4-BE49-F238E27FC236}">
                    <a16:creationId xmlns:a16="http://schemas.microsoft.com/office/drawing/2014/main" id="{02E01CEE-8D66-F448-A59B-BF598B7A67AB}"/>
                  </a:ext>
                </a:extLst>
              </p:cNvPr>
              <p:cNvSpPr/>
              <p:nvPr/>
            </p:nvSpPr>
            <p:spPr>
              <a:xfrm>
                <a:off x="743254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44" name="Freeform 43">
                <a:extLst>
                  <a:ext uri="{FF2B5EF4-FFF2-40B4-BE49-F238E27FC236}">
                    <a16:creationId xmlns:a16="http://schemas.microsoft.com/office/drawing/2014/main" id="{048E5953-F578-E749-85C7-99F8B287DEE3}"/>
                  </a:ext>
                </a:extLst>
              </p:cNvPr>
              <p:cNvSpPr/>
              <p:nvPr/>
            </p:nvSpPr>
            <p:spPr>
              <a:xfrm>
                <a:off x="7466723"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45" name="Freeform 44">
                <a:extLst>
                  <a:ext uri="{FF2B5EF4-FFF2-40B4-BE49-F238E27FC236}">
                    <a16:creationId xmlns:a16="http://schemas.microsoft.com/office/drawing/2014/main" id="{C5A39095-022D-3B4D-A4AB-A27D28C5D27F}"/>
                  </a:ext>
                </a:extLst>
              </p:cNvPr>
              <p:cNvSpPr/>
              <p:nvPr/>
            </p:nvSpPr>
            <p:spPr>
              <a:xfrm>
                <a:off x="7483573"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46" name="Freeform 45">
                <a:extLst>
                  <a:ext uri="{FF2B5EF4-FFF2-40B4-BE49-F238E27FC236}">
                    <a16:creationId xmlns:a16="http://schemas.microsoft.com/office/drawing/2014/main" id="{F5476EED-BDDF-6F43-B2A9-9EF21B404A46}"/>
                  </a:ext>
                </a:extLst>
              </p:cNvPr>
              <p:cNvSpPr/>
              <p:nvPr/>
            </p:nvSpPr>
            <p:spPr>
              <a:xfrm>
                <a:off x="7502041"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47" name="Freeform 46">
                <a:extLst>
                  <a:ext uri="{FF2B5EF4-FFF2-40B4-BE49-F238E27FC236}">
                    <a16:creationId xmlns:a16="http://schemas.microsoft.com/office/drawing/2014/main" id="{90AA7186-5436-A14B-BBEE-059CB4C3DA59}"/>
                  </a:ext>
                </a:extLst>
              </p:cNvPr>
              <p:cNvSpPr/>
              <p:nvPr/>
            </p:nvSpPr>
            <p:spPr>
              <a:xfrm>
                <a:off x="7520128"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48" name="Freeform 47">
                <a:extLst>
                  <a:ext uri="{FF2B5EF4-FFF2-40B4-BE49-F238E27FC236}">
                    <a16:creationId xmlns:a16="http://schemas.microsoft.com/office/drawing/2014/main" id="{D45B130A-5D4C-8146-A3D5-089E6AF80B4B}"/>
                  </a:ext>
                </a:extLst>
              </p:cNvPr>
              <p:cNvSpPr/>
              <p:nvPr/>
            </p:nvSpPr>
            <p:spPr>
              <a:xfrm>
                <a:off x="7536978"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49" name="Freeform 48">
                <a:extLst>
                  <a:ext uri="{FF2B5EF4-FFF2-40B4-BE49-F238E27FC236}">
                    <a16:creationId xmlns:a16="http://schemas.microsoft.com/office/drawing/2014/main" id="{84089E2F-8C2C-0340-926F-251949E51241}"/>
                  </a:ext>
                </a:extLst>
              </p:cNvPr>
              <p:cNvSpPr/>
              <p:nvPr/>
            </p:nvSpPr>
            <p:spPr>
              <a:xfrm>
                <a:off x="7556113"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50" name="Freeform 49">
                <a:extLst>
                  <a:ext uri="{FF2B5EF4-FFF2-40B4-BE49-F238E27FC236}">
                    <a16:creationId xmlns:a16="http://schemas.microsoft.com/office/drawing/2014/main" id="{16A7018D-B834-504C-A594-6D154717DCA5}"/>
                  </a:ext>
                </a:extLst>
              </p:cNvPr>
              <p:cNvSpPr/>
              <p:nvPr/>
            </p:nvSpPr>
            <p:spPr>
              <a:xfrm>
                <a:off x="7564490"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51" name="Freeform 50">
                <a:extLst>
                  <a:ext uri="{FF2B5EF4-FFF2-40B4-BE49-F238E27FC236}">
                    <a16:creationId xmlns:a16="http://schemas.microsoft.com/office/drawing/2014/main" id="{BB0AD688-E586-E349-9A13-59F6051F8B9C}"/>
                  </a:ext>
                </a:extLst>
              </p:cNvPr>
              <p:cNvSpPr/>
              <p:nvPr/>
            </p:nvSpPr>
            <p:spPr>
              <a:xfrm>
                <a:off x="7592287"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4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4"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52" name="Freeform 51">
                <a:extLst>
                  <a:ext uri="{FF2B5EF4-FFF2-40B4-BE49-F238E27FC236}">
                    <a16:creationId xmlns:a16="http://schemas.microsoft.com/office/drawing/2014/main" id="{8C313DF6-29B2-F84C-B504-76B27D8FDEA1}"/>
                  </a:ext>
                </a:extLst>
              </p:cNvPr>
              <p:cNvSpPr/>
              <p:nvPr/>
            </p:nvSpPr>
            <p:spPr>
              <a:xfrm>
                <a:off x="7603997"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53" name="Freeform 52">
                <a:extLst>
                  <a:ext uri="{FF2B5EF4-FFF2-40B4-BE49-F238E27FC236}">
                    <a16:creationId xmlns:a16="http://schemas.microsoft.com/office/drawing/2014/main" id="{8FF7193B-6A01-DA4A-8A39-15378367DEA4}"/>
                  </a:ext>
                </a:extLst>
              </p:cNvPr>
              <p:cNvSpPr/>
              <p:nvPr/>
            </p:nvSpPr>
            <p:spPr>
              <a:xfrm>
                <a:off x="7613421"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142"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54" name="Freeform 53">
                <a:extLst>
                  <a:ext uri="{FF2B5EF4-FFF2-40B4-BE49-F238E27FC236}">
                    <a16:creationId xmlns:a16="http://schemas.microsoft.com/office/drawing/2014/main" id="{9CBE0D1B-6CDE-5842-BE92-4DD30440C742}"/>
                  </a:ext>
                </a:extLst>
              </p:cNvPr>
              <p:cNvSpPr/>
              <p:nvPr/>
            </p:nvSpPr>
            <p:spPr>
              <a:xfrm>
                <a:off x="7632651" y="4904517"/>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6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6"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55" name="Freeform 54">
                <a:extLst>
                  <a:ext uri="{FF2B5EF4-FFF2-40B4-BE49-F238E27FC236}">
                    <a16:creationId xmlns:a16="http://schemas.microsoft.com/office/drawing/2014/main" id="{595AB887-EDA3-264F-ACE1-443E958EBD5B}"/>
                  </a:ext>
                </a:extLst>
              </p:cNvPr>
              <p:cNvSpPr/>
              <p:nvPr/>
            </p:nvSpPr>
            <p:spPr>
              <a:xfrm>
                <a:off x="7675775"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56" name="Freeform 55">
                <a:extLst>
                  <a:ext uri="{FF2B5EF4-FFF2-40B4-BE49-F238E27FC236}">
                    <a16:creationId xmlns:a16="http://schemas.microsoft.com/office/drawing/2014/main" id="{1C23FEC8-5DD2-D24B-9F80-4F8BC6600BD8}"/>
                  </a:ext>
                </a:extLst>
              </p:cNvPr>
              <p:cNvSpPr/>
              <p:nvPr/>
            </p:nvSpPr>
            <p:spPr>
              <a:xfrm>
                <a:off x="768862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57" name="Freeform 56">
                <a:extLst>
                  <a:ext uri="{FF2B5EF4-FFF2-40B4-BE49-F238E27FC236}">
                    <a16:creationId xmlns:a16="http://schemas.microsoft.com/office/drawing/2014/main" id="{2B326F4C-7208-F741-8A18-B7F14739F513}"/>
                  </a:ext>
                </a:extLst>
              </p:cNvPr>
              <p:cNvSpPr/>
              <p:nvPr/>
            </p:nvSpPr>
            <p:spPr>
              <a:xfrm>
                <a:off x="7705667"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58" name="Freeform 57">
                <a:extLst>
                  <a:ext uri="{FF2B5EF4-FFF2-40B4-BE49-F238E27FC236}">
                    <a16:creationId xmlns:a16="http://schemas.microsoft.com/office/drawing/2014/main" id="{3BF3D144-62B9-D047-97F6-FC2C5C9A6459}"/>
                  </a:ext>
                </a:extLst>
              </p:cNvPr>
              <p:cNvSpPr/>
              <p:nvPr/>
            </p:nvSpPr>
            <p:spPr>
              <a:xfrm>
                <a:off x="7742413" y="4898802"/>
                <a:ext cx="15326" cy="23812"/>
              </a:xfrm>
              <a:custGeom>
                <a:avLst/>
                <a:gdLst>
                  <a:gd name="connsiteX0" fmla="*/ 0 w 15326"/>
                  <a:gd name="connsiteY0" fmla="*/ 0 h 23812"/>
                  <a:gd name="connsiteX1" fmla="*/ 15041 w 15326"/>
                  <a:gd name="connsiteY1" fmla="*/ 0 h 23812"/>
                  <a:gd name="connsiteX2" fmla="*/ 15041 w 15326"/>
                  <a:gd name="connsiteY2" fmla="*/ 2381 h 23812"/>
                  <a:gd name="connsiteX3" fmla="*/ 2856 w 15326"/>
                  <a:gd name="connsiteY3" fmla="*/ 2381 h 23812"/>
                  <a:gd name="connsiteX4" fmla="*/ 2856 w 15326"/>
                  <a:gd name="connsiteY4" fmla="*/ 10096 h 23812"/>
                  <a:gd name="connsiteX5" fmla="*/ 12471 w 15326"/>
                  <a:gd name="connsiteY5" fmla="*/ 10096 h 23812"/>
                  <a:gd name="connsiteX6" fmla="*/ 12471 w 15326"/>
                  <a:gd name="connsiteY6" fmla="*/ 12383 h 23812"/>
                  <a:gd name="connsiteX7" fmla="*/ 2856 w 15326"/>
                  <a:gd name="connsiteY7" fmla="*/ 12383 h 23812"/>
                  <a:gd name="connsiteX8" fmla="*/ 2856 w 15326"/>
                  <a:gd name="connsiteY8" fmla="*/ 21336 h 23812"/>
                  <a:gd name="connsiteX9" fmla="*/ 15327 w 15326"/>
                  <a:gd name="connsiteY9" fmla="*/ 21336 h 23812"/>
                  <a:gd name="connsiteX10" fmla="*/ 15327 w 15326"/>
                  <a:gd name="connsiteY10" fmla="*/ 23813 h 23812"/>
                  <a:gd name="connsiteX11" fmla="*/ 0 w 15326"/>
                  <a:gd name="connsiteY11" fmla="*/ 23813 h 23812"/>
                  <a:gd name="connsiteX12" fmla="*/ 0 w 15326"/>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26" h="23812">
                    <a:moveTo>
                      <a:pt x="0" y="0"/>
                    </a:moveTo>
                    <a:lnTo>
                      <a:pt x="15041" y="0"/>
                    </a:lnTo>
                    <a:lnTo>
                      <a:pt x="15041" y="2381"/>
                    </a:lnTo>
                    <a:lnTo>
                      <a:pt x="2856" y="2381"/>
                    </a:lnTo>
                    <a:lnTo>
                      <a:pt x="2856" y="10096"/>
                    </a:lnTo>
                    <a:lnTo>
                      <a:pt x="12471" y="10096"/>
                    </a:lnTo>
                    <a:lnTo>
                      <a:pt x="12471" y="12383"/>
                    </a:lnTo>
                    <a:lnTo>
                      <a:pt x="2856" y="12383"/>
                    </a:lnTo>
                    <a:lnTo>
                      <a:pt x="2856" y="21336"/>
                    </a:lnTo>
                    <a:lnTo>
                      <a:pt x="15327" y="21336"/>
                    </a:lnTo>
                    <a:lnTo>
                      <a:pt x="15327" y="23813"/>
                    </a:lnTo>
                    <a:lnTo>
                      <a:pt x="0" y="23813"/>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59" name="Freeform 58">
                <a:extLst>
                  <a:ext uri="{FF2B5EF4-FFF2-40B4-BE49-F238E27FC236}">
                    <a16:creationId xmlns:a16="http://schemas.microsoft.com/office/drawing/2014/main" id="{BB9BD3B5-DE6C-2747-93BF-9ACD73188DC4}"/>
                  </a:ext>
                </a:extLst>
              </p:cNvPr>
              <p:cNvSpPr/>
              <p:nvPr/>
            </p:nvSpPr>
            <p:spPr>
              <a:xfrm>
                <a:off x="7760500"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60" name="Freeform 59">
                <a:extLst>
                  <a:ext uri="{FF2B5EF4-FFF2-40B4-BE49-F238E27FC236}">
                    <a16:creationId xmlns:a16="http://schemas.microsoft.com/office/drawing/2014/main" id="{BBDA50E7-C772-B842-8D94-9A1C3F6E3733}"/>
                  </a:ext>
                </a:extLst>
              </p:cNvPr>
              <p:cNvSpPr/>
              <p:nvPr/>
            </p:nvSpPr>
            <p:spPr>
              <a:xfrm>
                <a:off x="7778778"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7"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61" name="Freeform 60">
                <a:extLst>
                  <a:ext uri="{FF2B5EF4-FFF2-40B4-BE49-F238E27FC236}">
                    <a16:creationId xmlns:a16="http://schemas.microsoft.com/office/drawing/2014/main" id="{C62E5887-A681-3040-AC7B-D22F71ACE2A0}"/>
                  </a:ext>
                </a:extLst>
              </p:cNvPr>
              <p:cNvSpPr/>
              <p:nvPr/>
            </p:nvSpPr>
            <p:spPr>
              <a:xfrm>
                <a:off x="7788202"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62" name="Freeform 61">
                <a:extLst>
                  <a:ext uri="{FF2B5EF4-FFF2-40B4-BE49-F238E27FC236}">
                    <a16:creationId xmlns:a16="http://schemas.microsoft.com/office/drawing/2014/main" id="{938C6DA6-06C0-5349-A7B9-68EA3EA16B74}"/>
                  </a:ext>
                </a:extLst>
              </p:cNvPr>
              <p:cNvSpPr/>
              <p:nvPr/>
            </p:nvSpPr>
            <p:spPr>
              <a:xfrm>
                <a:off x="7807432"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63" name="Freeform 62">
                <a:extLst>
                  <a:ext uri="{FF2B5EF4-FFF2-40B4-BE49-F238E27FC236}">
                    <a16:creationId xmlns:a16="http://schemas.microsoft.com/office/drawing/2014/main" id="{8CF38F0D-1B3C-284B-949E-AC5B2EE660AD}"/>
                  </a:ext>
                </a:extLst>
              </p:cNvPr>
              <p:cNvSpPr/>
              <p:nvPr/>
            </p:nvSpPr>
            <p:spPr>
              <a:xfrm>
                <a:off x="7824282"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0"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64" name="Freeform 63">
                <a:extLst>
                  <a:ext uri="{FF2B5EF4-FFF2-40B4-BE49-F238E27FC236}">
                    <a16:creationId xmlns:a16="http://schemas.microsoft.com/office/drawing/2014/main" id="{B14E4C40-07C1-EA4F-AEE5-431A472AC3B8}"/>
                  </a:ext>
                </a:extLst>
              </p:cNvPr>
              <p:cNvSpPr/>
              <p:nvPr/>
            </p:nvSpPr>
            <p:spPr>
              <a:xfrm>
                <a:off x="7842274"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3"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6" y="16954"/>
                      <a:pt x="15136" y="18097"/>
                    </a:cubicBezTo>
                    <a:lnTo>
                      <a:pt x="12471" y="18097"/>
                    </a:lnTo>
                    <a:cubicBezTo>
                      <a:pt x="12090" y="16954"/>
                      <a:pt x="11995" y="15812"/>
                      <a:pt x="11995" y="14668"/>
                    </a:cubicBezTo>
                    <a:close/>
                    <a:moveTo>
                      <a:pt x="9901" y="9049"/>
                    </a:moveTo>
                    <a:cubicBezTo>
                      <a:pt x="5141" y="9049"/>
                      <a:pt x="2761" y="10477"/>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65" name="Freeform 64">
                <a:extLst>
                  <a:ext uri="{FF2B5EF4-FFF2-40B4-BE49-F238E27FC236}">
                    <a16:creationId xmlns:a16="http://schemas.microsoft.com/office/drawing/2014/main" id="{A4609827-7ECC-9443-977A-71C52918808E}"/>
                  </a:ext>
                </a:extLst>
              </p:cNvPr>
              <p:cNvSpPr/>
              <p:nvPr/>
            </p:nvSpPr>
            <p:spPr>
              <a:xfrm>
                <a:off x="7861218"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66" name="Freeform 65">
                <a:extLst>
                  <a:ext uri="{FF2B5EF4-FFF2-40B4-BE49-F238E27FC236}">
                    <a16:creationId xmlns:a16="http://schemas.microsoft.com/office/drawing/2014/main" id="{9CB85E70-48A4-7440-88A1-7AD2D0114FA0}"/>
                  </a:ext>
                </a:extLst>
              </p:cNvPr>
              <p:cNvSpPr/>
              <p:nvPr/>
            </p:nvSpPr>
            <p:spPr>
              <a:xfrm>
                <a:off x="6924864" y="4939379"/>
                <a:ext cx="18372" cy="24574"/>
              </a:xfrm>
              <a:custGeom>
                <a:avLst/>
                <a:gdLst>
                  <a:gd name="connsiteX0" fmla="*/ 9710 w 18372"/>
                  <a:gd name="connsiteY0" fmla="*/ 2286 h 24574"/>
                  <a:gd name="connsiteX1" fmla="*/ 3142 w 18372"/>
                  <a:gd name="connsiteY1" fmla="*/ 12192 h 24574"/>
                  <a:gd name="connsiteX2" fmla="*/ 9710 w 18372"/>
                  <a:gd name="connsiteY2" fmla="*/ 22098 h 24574"/>
                  <a:gd name="connsiteX3" fmla="*/ 15707 w 18372"/>
                  <a:gd name="connsiteY3" fmla="*/ 16288 h 24574"/>
                  <a:gd name="connsiteX4" fmla="*/ 18373 w 18372"/>
                  <a:gd name="connsiteY4" fmla="*/ 16859 h 24574"/>
                  <a:gd name="connsiteX5" fmla="*/ 9710 w 18372"/>
                  <a:gd name="connsiteY5" fmla="*/ 24574 h 24574"/>
                  <a:gd name="connsiteX6" fmla="*/ 0 w 18372"/>
                  <a:gd name="connsiteY6" fmla="*/ 12287 h 24574"/>
                  <a:gd name="connsiteX7" fmla="*/ 3237 w 18372"/>
                  <a:gd name="connsiteY7" fmla="*/ 2762 h 24574"/>
                  <a:gd name="connsiteX8" fmla="*/ 9710 w 18372"/>
                  <a:gd name="connsiteY8" fmla="*/ 0 h 24574"/>
                  <a:gd name="connsiteX9" fmla="*/ 18278 w 18372"/>
                  <a:gd name="connsiteY9" fmla="*/ 7620 h 24574"/>
                  <a:gd name="connsiteX10" fmla="*/ 15612 w 18372"/>
                  <a:gd name="connsiteY10" fmla="*/ 8191 h 24574"/>
                  <a:gd name="connsiteX11" fmla="*/ 9710 w 18372"/>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2" h="24574">
                    <a:moveTo>
                      <a:pt x="9710" y="2286"/>
                    </a:moveTo>
                    <a:cubicBezTo>
                      <a:pt x="5807" y="2286"/>
                      <a:pt x="3142" y="5905"/>
                      <a:pt x="3142" y="12192"/>
                    </a:cubicBezTo>
                    <a:cubicBezTo>
                      <a:pt x="3142" y="18478"/>
                      <a:pt x="5807" y="22098"/>
                      <a:pt x="9710" y="22098"/>
                    </a:cubicBezTo>
                    <a:cubicBezTo>
                      <a:pt x="12756" y="22098"/>
                      <a:pt x="14756" y="20098"/>
                      <a:pt x="15707" y="16288"/>
                    </a:cubicBezTo>
                    <a:lnTo>
                      <a:pt x="18373" y="16859"/>
                    </a:lnTo>
                    <a:cubicBezTo>
                      <a:pt x="17231" y="21907"/>
                      <a:pt x="14279" y="24574"/>
                      <a:pt x="9710" y="24574"/>
                    </a:cubicBezTo>
                    <a:cubicBezTo>
                      <a:pt x="3808" y="24574"/>
                      <a:pt x="0" y="20002"/>
                      <a:pt x="0" y="12287"/>
                    </a:cubicBezTo>
                    <a:cubicBezTo>
                      <a:pt x="0" y="8287"/>
                      <a:pt x="1047" y="5143"/>
                      <a:pt x="3237" y="2762"/>
                    </a:cubicBezTo>
                    <a:cubicBezTo>
                      <a:pt x="4950" y="952"/>
                      <a:pt x="7235" y="0"/>
                      <a:pt x="9710" y="0"/>
                    </a:cubicBezTo>
                    <a:cubicBezTo>
                      <a:pt x="14184" y="0"/>
                      <a:pt x="17135" y="2572"/>
                      <a:pt x="18278" y="7620"/>
                    </a:cubicBezTo>
                    <a:lnTo>
                      <a:pt x="15612" y="8191"/>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67" name="Freeform 66">
                <a:extLst>
                  <a:ext uri="{FF2B5EF4-FFF2-40B4-BE49-F238E27FC236}">
                    <a16:creationId xmlns:a16="http://schemas.microsoft.com/office/drawing/2014/main" id="{A7FB5403-1B00-7042-B7AE-C272094E9F95}"/>
                  </a:ext>
                </a:extLst>
              </p:cNvPr>
              <p:cNvSpPr/>
              <p:nvPr/>
            </p:nvSpPr>
            <p:spPr>
              <a:xfrm>
                <a:off x="6945236"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68" name="Freeform 67">
                <a:extLst>
                  <a:ext uri="{FF2B5EF4-FFF2-40B4-BE49-F238E27FC236}">
                    <a16:creationId xmlns:a16="http://schemas.microsoft.com/office/drawing/2014/main" id="{6AFC8870-F71B-4E40-A96D-6B8EB1B7C621}"/>
                  </a:ext>
                </a:extLst>
              </p:cNvPr>
              <p:cNvSpPr/>
              <p:nvPr/>
            </p:nvSpPr>
            <p:spPr>
              <a:xfrm>
                <a:off x="6964466" y="4945570"/>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143"/>
                      <a:pt x="15993" y="0"/>
                      <a:pt x="18182" y="0"/>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69" name="Freeform 68">
                <a:extLst>
                  <a:ext uri="{FF2B5EF4-FFF2-40B4-BE49-F238E27FC236}">
                    <a16:creationId xmlns:a16="http://schemas.microsoft.com/office/drawing/2014/main" id="{BECE65B8-1421-C742-8FB1-9ABA64494C3C}"/>
                  </a:ext>
                </a:extLst>
              </p:cNvPr>
              <p:cNvSpPr/>
              <p:nvPr/>
            </p:nvSpPr>
            <p:spPr>
              <a:xfrm>
                <a:off x="6992644" y="4945570"/>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143"/>
                      <a:pt x="15898" y="0"/>
                      <a:pt x="18183" y="0"/>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70" name="Freeform 69">
                <a:extLst>
                  <a:ext uri="{FF2B5EF4-FFF2-40B4-BE49-F238E27FC236}">
                    <a16:creationId xmlns:a16="http://schemas.microsoft.com/office/drawing/2014/main" id="{DD6B75C0-9E2A-F949-93FE-DBAED135C31B}"/>
                  </a:ext>
                </a:extLst>
              </p:cNvPr>
              <p:cNvSpPr/>
              <p:nvPr/>
            </p:nvSpPr>
            <p:spPr>
              <a:xfrm>
                <a:off x="7020822"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71" name="Freeform 70">
                <a:extLst>
                  <a:ext uri="{FF2B5EF4-FFF2-40B4-BE49-F238E27FC236}">
                    <a16:creationId xmlns:a16="http://schemas.microsoft.com/office/drawing/2014/main" id="{75FDA7D9-286E-204C-9A13-8B67FDA9E283}"/>
                  </a:ext>
                </a:extLst>
              </p:cNvPr>
              <p:cNvSpPr/>
              <p:nvPr/>
            </p:nvSpPr>
            <p:spPr>
              <a:xfrm>
                <a:off x="7026724"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72" name="Freeform 71">
                <a:extLst>
                  <a:ext uri="{FF2B5EF4-FFF2-40B4-BE49-F238E27FC236}">
                    <a16:creationId xmlns:a16="http://schemas.microsoft.com/office/drawing/2014/main" id="{CDD8D1B6-09F7-3C49-AE1E-9ACC7A57EF64}"/>
                  </a:ext>
                </a:extLst>
              </p:cNvPr>
              <p:cNvSpPr/>
              <p:nvPr/>
            </p:nvSpPr>
            <p:spPr>
              <a:xfrm>
                <a:off x="7042241"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73" name="Freeform 72">
                <a:extLst>
                  <a:ext uri="{FF2B5EF4-FFF2-40B4-BE49-F238E27FC236}">
                    <a16:creationId xmlns:a16="http://schemas.microsoft.com/office/drawing/2014/main" id="{445CF8AE-FC57-474A-9917-ADD83F363772}"/>
                  </a:ext>
                </a:extLst>
              </p:cNvPr>
              <p:cNvSpPr/>
              <p:nvPr/>
            </p:nvSpPr>
            <p:spPr>
              <a:xfrm>
                <a:off x="7059281"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74" name="Freeform 73">
                <a:extLst>
                  <a:ext uri="{FF2B5EF4-FFF2-40B4-BE49-F238E27FC236}">
                    <a16:creationId xmlns:a16="http://schemas.microsoft.com/office/drawing/2014/main" id="{33C47B3F-6E45-134D-93F3-CF13FC39C727}"/>
                  </a:ext>
                </a:extLst>
              </p:cNvPr>
              <p:cNvSpPr/>
              <p:nvPr/>
            </p:nvSpPr>
            <p:spPr>
              <a:xfrm>
                <a:off x="7065469"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75" name="Freeform 74">
                <a:extLst>
                  <a:ext uri="{FF2B5EF4-FFF2-40B4-BE49-F238E27FC236}">
                    <a16:creationId xmlns:a16="http://schemas.microsoft.com/office/drawing/2014/main" id="{68E9A045-B2F0-B944-8639-23BDB29A9DFE}"/>
                  </a:ext>
                </a:extLst>
              </p:cNvPr>
              <p:cNvSpPr/>
              <p:nvPr/>
            </p:nvSpPr>
            <p:spPr>
              <a:xfrm>
                <a:off x="7084699"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76" name="Freeform 75">
                <a:extLst>
                  <a:ext uri="{FF2B5EF4-FFF2-40B4-BE49-F238E27FC236}">
                    <a16:creationId xmlns:a16="http://schemas.microsoft.com/office/drawing/2014/main" id="{D57E9516-C501-494D-86B1-481DB34E2A3C}"/>
                  </a:ext>
                </a:extLst>
              </p:cNvPr>
              <p:cNvSpPr/>
              <p:nvPr/>
            </p:nvSpPr>
            <p:spPr>
              <a:xfrm>
                <a:off x="7103929" y="4959381"/>
                <a:ext cx="3807" cy="4095"/>
              </a:xfrm>
              <a:custGeom>
                <a:avLst/>
                <a:gdLst>
                  <a:gd name="connsiteX0" fmla="*/ 0 w 3807"/>
                  <a:gd name="connsiteY0" fmla="*/ 0 h 4095"/>
                  <a:gd name="connsiteX1" fmla="*/ 3808 w 3807"/>
                  <a:gd name="connsiteY1" fmla="*/ 0 h 4095"/>
                  <a:gd name="connsiteX2" fmla="*/ 3808 w 3807"/>
                  <a:gd name="connsiteY2" fmla="*/ 4096 h 4095"/>
                  <a:gd name="connsiteX3" fmla="*/ 0 w 3807"/>
                  <a:gd name="connsiteY3" fmla="*/ 4096 h 4095"/>
                  <a:gd name="connsiteX4" fmla="*/ 0 w 3807"/>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77" name="Freeform 76">
                <a:extLst>
                  <a:ext uri="{FF2B5EF4-FFF2-40B4-BE49-F238E27FC236}">
                    <a16:creationId xmlns:a16="http://schemas.microsoft.com/office/drawing/2014/main" id="{950EF333-3994-D64A-9D1E-FE71390A260B}"/>
                  </a:ext>
                </a:extLst>
              </p:cNvPr>
              <p:cNvSpPr/>
              <p:nvPr/>
            </p:nvSpPr>
            <p:spPr>
              <a:xfrm>
                <a:off x="7120398" y="4939760"/>
                <a:ext cx="16278" cy="23717"/>
              </a:xfrm>
              <a:custGeom>
                <a:avLst/>
                <a:gdLst>
                  <a:gd name="connsiteX0" fmla="*/ 9615 w 16278"/>
                  <a:gd name="connsiteY0" fmla="*/ 23717 h 23717"/>
                  <a:gd name="connsiteX1" fmla="*/ 6664 w 16278"/>
                  <a:gd name="connsiteY1" fmla="*/ 23717 h 23717"/>
                  <a:gd name="connsiteX2" fmla="*/ 6664 w 16278"/>
                  <a:gd name="connsiteY2" fmla="*/ 2476 h 23717"/>
                  <a:gd name="connsiteX3" fmla="*/ 0 w 16278"/>
                  <a:gd name="connsiteY3" fmla="*/ 2476 h 23717"/>
                  <a:gd name="connsiteX4" fmla="*/ 0 w 16278"/>
                  <a:gd name="connsiteY4" fmla="*/ 0 h 23717"/>
                  <a:gd name="connsiteX5" fmla="*/ 16279 w 16278"/>
                  <a:gd name="connsiteY5" fmla="*/ 0 h 23717"/>
                  <a:gd name="connsiteX6" fmla="*/ 16279 w 16278"/>
                  <a:gd name="connsiteY6" fmla="*/ 2476 h 23717"/>
                  <a:gd name="connsiteX7" fmla="*/ 9615 w 16278"/>
                  <a:gd name="connsiteY7" fmla="*/ 2476 h 23717"/>
                  <a:gd name="connsiteX8" fmla="*/ 9615 w 16278"/>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8" h="23717">
                    <a:moveTo>
                      <a:pt x="9615" y="23717"/>
                    </a:moveTo>
                    <a:lnTo>
                      <a:pt x="6664" y="23717"/>
                    </a:lnTo>
                    <a:lnTo>
                      <a:pt x="6664" y="2476"/>
                    </a:lnTo>
                    <a:lnTo>
                      <a:pt x="0" y="2476"/>
                    </a:lnTo>
                    <a:lnTo>
                      <a:pt x="0" y="0"/>
                    </a:lnTo>
                    <a:lnTo>
                      <a:pt x="16279" y="0"/>
                    </a:lnTo>
                    <a:lnTo>
                      <a:pt x="16279" y="2476"/>
                    </a:lnTo>
                    <a:lnTo>
                      <a:pt x="9615" y="2476"/>
                    </a:lnTo>
                    <a:lnTo>
                      <a:pt x="9615" y="23717"/>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78" name="Freeform 77">
                <a:extLst>
                  <a:ext uri="{FF2B5EF4-FFF2-40B4-BE49-F238E27FC236}">
                    <a16:creationId xmlns:a16="http://schemas.microsoft.com/office/drawing/2014/main" id="{63C43F00-0843-EB46-B4B4-B67459BBE188}"/>
                  </a:ext>
                </a:extLst>
              </p:cNvPr>
              <p:cNvSpPr/>
              <p:nvPr/>
            </p:nvSpPr>
            <p:spPr>
              <a:xfrm>
                <a:off x="7138675"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79" name="Freeform 78">
                <a:extLst>
                  <a:ext uri="{FF2B5EF4-FFF2-40B4-BE49-F238E27FC236}">
                    <a16:creationId xmlns:a16="http://schemas.microsoft.com/office/drawing/2014/main" id="{1CEEB613-5B22-C746-B2C9-D5630F042704}"/>
                  </a:ext>
                </a:extLst>
              </p:cNvPr>
              <p:cNvSpPr/>
              <p:nvPr/>
            </p:nvSpPr>
            <p:spPr>
              <a:xfrm>
                <a:off x="715704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80" name="Freeform 79">
                <a:extLst>
                  <a:ext uri="{FF2B5EF4-FFF2-40B4-BE49-F238E27FC236}">
                    <a16:creationId xmlns:a16="http://schemas.microsoft.com/office/drawing/2014/main" id="{C50C597E-405E-BF49-A0B1-4391ACA15777}"/>
                  </a:ext>
                </a:extLst>
              </p:cNvPr>
              <p:cNvSpPr/>
              <p:nvPr/>
            </p:nvSpPr>
            <p:spPr>
              <a:xfrm>
                <a:off x="7163046"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81" name="Freeform 80">
                <a:extLst>
                  <a:ext uri="{FF2B5EF4-FFF2-40B4-BE49-F238E27FC236}">
                    <a16:creationId xmlns:a16="http://schemas.microsoft.com/office/drawing/2014/main" id="{F9102521-0947-B64D-8F6D-E73956AEDC87}"/>
                  </a:ext>
                </a:extLst>
              </p:cNvPr>
              <p:cNvSpPr/>
              <p:nvPr/>
            </p:nvSpPr>
            <p:spPr>
              <a:xfrm>
                <a:off x="7189796" y="4945379"/>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192 h 24098"/>
                  <a:gd name="connsiteX11" fmla="*/ 11709 w 14565"/>
                  <a:gd name="connsiteY11" fmla="*/ 9239 h 24098"/>
                  <a:gd name="connsiteX12" fmla="*/ 7140 w 14565"/>
                  <a:gd name="connsiteY12" fmla="*/ 2381 h 24098"/>
                  <a:gd name="connsiteX13" fmla="*/ 2570 w 14565"/>
                  <a:gd name="connsiteY13" fmla="*/ 7811 h 24098"/>
                  <a:gd name="connsiteX14" fmla="*/ 2570 w 14565"/>
                  <a:gd name="connsiteY14" fmla="*/ 10763 h 24098"/>
                  <a:gd name="connsiteX15" fmla="*/ 7044 w 14565"/>
                  <a:gd name="connsiteY15" fmla="*/ 1619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7"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192"/>
                    </a:moveTo>
                    <a:cubicBezTo>
                      <a:pt x="9900" y="16192"/>
                      <a:pt x="11709" y="13716"/>
                      <a:pt x="11709" y="9239"/>
                    </a:cubicBezTo>
                    <a:cubicBezTo>
                      <a:pt x="11709" y="4858"/>
                      <a:pt x="9900" y="2381"/>
                      <a:pt x="7140" y="2381"/>
                    </a:cubicBezTo>
                    <a:cubicBezTo>
                      <a:pt x="4665" y="2381"/>
                      <a:pt x="2570" y="4572"/>
                      <a:pt x="2570" y="7811"/>
                    </a:cubicBezTo>
                    <a:lnTo>
                      <a:pt x="2570" y="10763"/>
                    </a:lnTo>
                    <a:cubicBezTo>
                      <a:pt x="2570" y="14192"/>
                      <a:pt x="4474" y="16192"/>
                      <a:pt x="7044" y="16192"/>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82" name="Freeform 81">
                <a:extLst>
                  <a:ext uri="{FF2B5EF4-FFF2-40B4-BE49-F238E27FC236}">
                    <a16:creationId xmlns:a16="http://schemas.microsoft.com/office/drawing/2014/main" id="{AD21D7CF-591D-454F-8A67-36FA31E215E5}"/>
                  </a:ext>
                </a:extLst>
              </p:cNvPr>
              <p:cNvSpPr/>
              <p:nvPr/>
            </p:nvSpPr>
            <p:spPr>
              <a:xfrm>
                <a:off x="7207788"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0"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83" name="Freeform 82">
                <a:extLst>
                  <a:ext uri="{FF2B5EF4-FFF2-40B4-BE49-F238E27FC236}">
                    <a16:creationId xmlns:a16="http://schemas.microsoft.com/office/drawing/2014/main" id="{EE5C6B6A-799D-C34B-87E9-A6F7FD19DE27}"/>
                  </a:ext>
                </a:extLst>
              </p:cNvPr>
              <p:cNvSpPr/>
              <p:nvPr/>
            </p:nvSpPr>
            <p:spPr>
              <a:xfrm>
                <a:off x="7226256" y="4939760"/>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812 h 24003"/>
                  <a:gd name="connsiteX11" fmla="*/ 11709 w 14565"/>
                  <a:gd name="connsiteY11" fmla="*/ 14859 h 24003"/>
                  <a:gd name="connsiteX12" fmla="*/ 7140 w 14565"/>
                  <a:gd name="connsiteY12" fmla="*/ 8001 h 24003"/>
                  <a:gd name="connsiteX13" fmla="*/ 2570 w 14565"/>
                  <a:gd name="connsiteY13" fmla="*/ 13430 h 24003"/>
                  <a:gd name="connsiteX14" fmla="*/ 2570 w 14565"/>
                  <a:gd name="connsiteY14" fmla="*/ 16288 h 24003"/>
                  <a:gd name="connsiteX15" fmla="*/ 7044 w 14565"/>
                  <a:gd name="connsiteY15" fmla="*/ 2181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8"/>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84" name="Freeform 83">
                <a:extLst>
                  <a:ext uri="{FF2B5EF4-FFF2-40B4-BE49-F238E27FC236}">
                    <a16:creationId xmlns:a16="http://schemas.microsoft.com/office/drawing/2014/main" id="{D0A1F397-7768-554F-8E05-F4C9C1A1A282}"/>
                  </a:ext>
                </a:extLst>
              </p:cNvPr>
              <p:cNvSpPr/>
              <p:nvPr/>
            </p:nvSpPr>
            <p:spPr>
              <a:xfrm>
                <a:off x="7244344"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85" name="Freeform 84">
                <a:extLst>
                  <a:ext uri="{FF2B5EF4-FFF2-40B4-BE49-F238E27FC236}">
                    <a16:creationId xmlns:a16="http://schemas.microsoft.com/office/drawing/2014/main" id="{A0D31353-BA58-BF42-AFF1-8480D51D752D}"/>
                  </a:ext>
                </a:extLst>
              </p:cNvPr>
              <p:cNvSpPr/>
              <p:nvPr/>
            </p:nvSpPr>
            <p:spPr>
              <a:xfrm>
                <a:off x="7251864"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86" name="Freeform 85">
                <a:extLst>
                  <a:ext uri="{FF2B5EF4-FFF2-40B4-BE49-F238E27FC236}">
                    <a16:creationId xmlns:a16="http://schemas.microsoft.com/office/drawing/2014/main" id="{10A2B4AF-D7B4-0446-83E4-BDF54D501470}"/>
                  </a:ext>
                </a:extLst>
              </p:cNvPr>
              <p:cNvSpPr/>
              <p:nvPr/>
            </p:nvSpPr>
            <p:spPr>
              <a:xfrm>
                <a:off x="7258147"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328" y="3905"/>
                      <a:pt x="9615" y="2191"/>
                      <a:pt x="7521" y="2191"/>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87" name="Freeform 86">
                <a:extLst>
                  <a:ext uri="{FF2B5EF4-FFF2-40B4-BE49-F238E27FC236}">
                    <a16:creationId xmlns:a16="http://schemas.microsoft.com/office/drawing/2014/main" id="{513466BF-59C0-C642-A227-4B1905B2CEE2}"/>
                  </a:ext>
                </a:extLst>
              </p:cNvPr>
              <p:cNvSpPr/>
              <p:nvPr/>
            </p:nvSpPr>
            <p:spPr>
              <a:xfrm>
                <a:off x="7274521" y="4945475"/>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2"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6" y="16954"/>
                      <a:pt x="15136" y="18097"/>
                    </a:cubicBezTo>
                    <a:lnTo>
                      <a:pt x="12471" y="18097"/>
                    </a:lnTo>
                    <a:cubicBezTo>
                      <a:pt x="12090" y="16954"/>
                      <a:pt x="11995" y="15907"/>
                      <a:pt x="11995" y="14668"/>
                    </a:cubicBezTo>
                    <a:close/>
                    <a:moveTo>
                      <a:pt x="9901" y="9049"/>
                    </a:moveTo>
                    <a:cubicBezTo>
                      <a:pt x="5141" y="9049"/>
                      <a:pt x="2761" y="10477"/>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88" name="Freeform 87">
                <a:extLst>
                  <a:ext uri="{FF2B5EF4-FFF2-40B4-BE49-F238E27FC236}">
                    <a16:creationId xmlns:a16="http://schemas.microsoft.com/office/drawing/2014/main" id="{2C866FE2-F97B-6D48-BC33-85B37234D951}"/>
                  </a:ext>
                </a:extLst>
              </p:cNvPr>
              <p:cNvSpPr/>
              <p:nvPr/>
            </p:nvSpPr>
            <p:spPr>
              <a:xfrm>
                <a:off x="7291276"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89" name="Freeform 88">
                <a:extLst>
                  <a:ext uri="{FF2B5EF4-FFF2-40B4-BE49-F238E27FC236}">
                    <a16:creationId xmlns:a16="http://schemas.microsoft.com/office/drawing/2014/main" id="{5CC93F1D-54C1-C743-B214-AC5B2AF8B4DB}"/>
                  </a:ext>
                </a:extLst>
              </p:cNvPr>
              <p:cNvSpPr/>
              <p:nvPr/>
            </p:nvSpPr>
            <p:spPr>
              <a:xfrm>
                <a:off x="7304127"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90" name="Freeform 89">
                <a:extLst>
                  <a:ext uri="{FF2B5EF4-FFF2-40B4-BE49-F238E27FC236}">
                    <a16:creationId xmlns:a16="http://schemas.microsoft.com/office/drawing/2014/main" id="{846CFFCF-9989-AF46-9460-0B5D0102186C}"/>
                  </a:ext>
                </a:extLst>
              </p:cNvPr>
              <p:cNvSpPr/>
              <p:nvPr/>
            </p:nvSpPr>
            <p:spPr>
              <a:xfrm>
                <a:off x="7310315"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1" y="18478"/>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91" name="Freeform 90">
                <a:extLst>
                  <a:ext uri="{FF2B5EF4-FFF2-40B4-BE49-F238E27FC236}">
                    <a16:creationId xmlns:a16="http://schemas.microsoft.com/office/drawing/2014/main" id="{9424037A-59A5-FE42-B83E-00ED258C81BD}"/>
                  </a:ext>
                </a:extLst>
              </p:cNvPr>
              <p:cNvSpPr/>
              <p:nvPr/>
            </p:nvSpPr>
            <p:spPr>
              <a:xfrm>
                <a:off x="7329545"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92" name="Freeform 91">
                <a:extLst>
                  <a:ext uri="{FF2B5EF4-FFF2-40B4-BE49-F238E27FC236}">
                    <a16:creationId xmlns:a16="http://schemas.microsoft.com/office/drawing/2014/main" id="{ED300364-6C75-8D41-921C-57DACBE24E9B}"/>
                  </a:ext>
                </a:extLst>
              </p:cNvPr>
              <p:cNvSpPr/>
              <p:nvPr/>
            </p:nvSpPr>
            <p:spPr>
              <a:xfrm>
                <a:off x="7357628"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6 w 8662"/>
                  <a:gd name="connsiteY7" fmla="*/ 9334 h 18192"/>
                  <a:gd name="connsiteX8" fmla="*/ 2666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3" y="2762"/>
                      <a:pt x="8377" y="2762"/>
                      <a:pt x="8187" y="2762"/>
                    </a:cubicBezTo>
                    <a:cubicBezTo>
                      <a:pt x="4855" y="2762"/>
                      <a:pt x="2666" y="5239"/>
                      <a:pt x="2666" y="9334"/>
                    </a:cubicBezTo>
                    <a:lnTo>
                      <a:pt x="2666" y="18193"/>
                    </a:lnTo>
                    <a:lnTo>
                      <a:pt x="0" y="18193"/>
                    </a:lnTo>
                    <a:lnTo>
                      <a:pt x="0" y="57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93" name="Freeform 92">
                <a:extLst>
                  <a:ext uri="{FF2B5EF4-FFF2-40B4-BE49-F238E27FC236}">
                    <a16:creationId xmlns:a16="http://schemas.microsoft.com/office/drawing/2014/main" id="{C8A7CEC2-ED0C-CF4F-AAAB-B5F1A4D370FC}"/>
                  </a:ext>
                </a:extLst>
              </p:cNvPr>
              <p:cNvSpPr/>
              <p:nvPr/>
            </p:nvSpPr>
            <p:spPr>
              <a:xfrm>
                <a:off x="7366957"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94" name="Freeform 93">
                <a:extLst>
                  <a:ext uri="{FF2B5EF4-FFF2-40B4-BE49-F238E27FC236}">
                    <a16:creationId xmlns:a16="http://schemas.microsoft.com/office/drawing/2014/main" id="{8E36BBA6-BC70-214D-A2CA-0AF4E958D6CA}"/>
                  </a:ext>
                </a:extLst>
              </p:cNvPr>
              <p:cNvSpPr/>
              <p:nvPr/>
            </p:nvSpPr>
            <p:spPr>
              <a:xfrm>
                <a:off x="7383807" y="4939474"/>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95" name="Freeform 94">
                <a:extLst>
                  <a:ext uri="{FF2B5EF4-FFF2-40B4-BE49-F238E27FC236}">
                    <a16:creationId xmlns:a16="http://schemas.microsoft.com/office/drawing/2014/main" id="{2483C2DD-CEE3-6944-8798-110AC3833229}"/>
                  </a:ext>
                </a:extLst>
              </p:cNvPr>
              <p:cNvSpPr/>
              <p:nvPr/>
            </p:nvSpPr>
            <p:spPr>
              <a:xfrm>
                <a:off x="7395706"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96" name="Freeform 95">
                <a:extLst>
                  <a:ext uri="{FF2B5EF4-FFF2-40B4-BE49-F238E27FC236}">
                    <a16:creationId xmlns:a16="http://schemas.microsoft.com/office/drawing/2014/main" id="{53EBAA5D-15B2-4B43-A218-3CBFDD41DB62}"/>
                  </a:ext>
                </a:extLst>
              </p:cNvPr>
              <p:cNvSpPr/>
              <p:nvPr/>
            </p:nvSpPr>
            <p:spPr>
              <a:xfrm>
                <a:off x="7401894"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7 w 15612"/>
                  <a:gd name="connsiteY11" fmla="*/ 7525 h 18478"/>
                  <a:gd name="connsiteX12" fmla="*/ 7997 w 15612"/>
                  <a:gd name="connsiteY12" fmla="*/ 2191 h 18478"/>
                  <a:gd name="connsiteX13" fmla="*/ 2856 w 15612"/>
                  <a:gd name="connsiteY13" fmla="*/ 7525 h 18478"/>
                  <a:gd name="connsiteX14" fmla="*/ 12757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089" y="16669"/>
                      <a:pt x="11519" y="18478"/>
                      <a:pt x="7901" y="18478"/>
                    </a:cubicBezTo>
                    <a:close/>
                    <a:moveTo>
                      <a:pt x="12757" y="7525"/>
                    </a:moveTo>
                    <a:cubicBezTo>
                      <a:pt x="12661" y="4096"/>
                      <a:pt x="10853" y="2191"/>
                      <a:pt x="7997" y="2191"/>
                    </a:cubicBezTo>
                    <a:cubicBezTo>
                      <a:pt x="5141" y="2191"/>
                      <a:pt x="3332" y="4096"/>
                      <a:pt x="2856" y="7525"/>
                    </a:cubicBezTo>
                    <a:lnTo>
                      <a:pt x="12757" y="7525"/>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97" name="Freeform 96">
                <a:extLst>
                  <a:ext uri="{FF2B5EF4-FFF2-40B4-BE49-F238E27FC236}">
                    <a16:creationId xmlns:a16="http://schemas.microsoft.com/office/drawing/2014/main" id="{7D76B5E9-86A5-4F4F-9113-D6C1D3D646FF}"/>
                  </a:ext>
                </a:extLst>
              </p:cNvPr>
              <p:cNvSpPr/>
              <p:nvPr/>
            </p:nvSpPr>
            <p:spPr>
              <a:xfrm>
                <a:off x="7419886"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905"/>
                      <a:pt x="9520" y="2191"/>
                      <a:pt x="7521" y="2191"/>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98" name="Freeform 97">
                <a:extLst>
                  <a:ext uri="{FF2B5EF4-FFF2-40B4-BE49-F238E27FC236}">
                    <a16:creationId xmlns:a16="http://schemas.microsoft.com/office/drawing/2014/main" id="{9C8CBBC1-28FD-4842-AA3F-A23B5363AA34}"/>
                  </a:ext>
                </a:extLst>
              </p:cNvPr>
              <p:cNvSpPr/>
              <p:nvPr/>
            </p:nvSpPr>
            <p:spPr>
              <a:xfrm>
                <a:off x="743511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99" name="Freeform 98">
                <a:extLst>
                  <a:ext uri="{FF2B5EF4-FFF2-40B4-BE49-F238E27FC236}">
                    <a16:creationId xmlns:a16="http://schemas.microsoft.com/office/drawing/2014/main" id="{71253F3D-72FE-E94D-AC86-2C7BD9A8BD96}"/>
                  </a:ext>
                </a:extLst>
              </p:cNvPr>
              <p:cNvSpPr/>
              <p:nvPr/>
            </p:nvSpPr>
            <p:spPr>
              <a:xfrm>
                <a:off x="7446351"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1" y="16573"/>
                      <a:pt x="0" y="13430"/>
                    </a:cubicBezTo>
                    <a:lnTo>
                      <a:pt x="2190" y="12954"/>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00" name="Freeform 99">
                <a:extLst>
                  <a:ext uri="{FF2B5EF4-FFF2-40B4-BE49-F238E27FC236}">
                    <a16:creationId xmlns:a16="http://schemas.microsoft.com/office/drawing/2014/main" id="{777BA46C-1181-524B-ADA6-02C2EC920AE3}"/>
                  </a:ext>
                </a:extLst>
              </p:cNvPr>
              <p:cNvSpPr/>
              <p:nvPr/>
            </p:nvSpPr>
            <p:spPr>
              <a:xfrm>
                <a:off x="747091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01" name="Freeform 100">
                <a:extLst>
                  <a:ext uri="{FF2B5EF4-FFF2-40B4-BE49-F238E27FC236}">
                    <a16:creationId xmlns:a16="http://schemas.microsoft.com/office/drawing/2014/main" id="{2A5B2654-76F2-684D-8D27-BA22504F0CE6}"/>
                  </a:ext>
                </a:extLst>
              </p:cNvPr>
              <p:cNvSpPr/>
              <p:nvPr/>
            </p:nvSpPr>
            <p:spPr>
              <a:xfrm>
                <a:off x="748366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02" name="Freeform 101">
                <a:extLst>
                  <a:ext uri="{FF2B5EF4-FFF2-40B4-BE49-F238E27FC236}">
                    <a16:creationId xmlns:a16="http://schemas.microsoft.com/office/drawing/2014/main" id="{BFBE7AB9-9DF2-3247-A311-7A69F70BCFCB}"/>
                  </a:ext>
                </a:extLst>
              </p:cNvPr>
              <p:cNvSpPr/>
              <p:nvPr/>
            </p:nvSpPr>
            <p:spPr>
              <a:xfrm>
                <a:off x="750070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614"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03" name="Freeform 102">
                <a:extLst>
                  <a:ext uri="{FF2B5EF4-FFF2-40B4-BE49-F238E27FC236}">
                    <a16:creationId xmlns:a16="http://schemas.microsoft.com/office/drawing/2014/main" id="{FCC62C68-4D2F-BB47-8420-6F1058A258C8}"/>
                  </a:ext>
                </a:extLst>
              </p:cNvPr>
              <p:cNvSpPr/>
              <p:nvPr/>
            </p:nvSpPr>
            <p:spPr>
              <a:xfrm>
                <a:off x="7527078" y="4945856"/>
                <a:ext cx="14850" cy="17525"/>
              </a:xfrm>
              <a:custGeom>
                <a:avLst/>
                <a:gdLst>
                  <a:gd name="connsiteX0" fmla="*/ 0 w 14850"/>
                  <a:gd name="connsiteY0" fmla="*/ 0 h 17525"/>
                  <a:gd name="connsiteX1" fmla="*/ 2570 w 14850"/>
                  <a:gd name="connsiteY1" fmla="*/ 0 h 17525"/>
                  <a:gd name="connsiteX2" fmla="*/ 7520 w 14850"/>
                  <a:gd name="connsiteY2" fmla="*/ 14954 h 17525"/>
                  <a:gd name="connsiteX3" fmla="*/ 12471 w 14850"/>
                  <a:gd name="connsiteY3" fmla="*/ 0 h 17525"/>
                  <a:gd name="connsiteX4" fmla="*/ 14851 w 14850"/>
                  <a:gd name="connsiteY4" fmla="*/ 0 h 17525"/>
                  <a:gd name="connsiteX5" fmla="*/ 8663 w 14850"/>
                  <a:gd name="connsiteY5" fmla="*/ 17526 h 17525"/>
                  <a:gd name="connsiteX6" fmla="*/ 5807 w 14850"/>
                  <a:gd name="connsiteY6" fmla="*/ 17526 h 17525"/>
                  <a:gd name="connsiteX7" fmla="*/ 0 w 14850"/>
                  <a:gd name="connsiteY7"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0" h="17525">
                    <a:moveTo>
                      <a:pt x="0" y="0"/>
                    </a:moveTo>
                    <a:lnTo>
                      <a:pt x="2570" y="0"/>
                    </a:lnTo>
                    <a:lnTo>
                      <a:pt x="7520" y="14954"/>
                    </a:lnTo>
                    <a:lnTo>
                      <a:pt x="12471" y="0"/>
                    </a:lnTo>
                    <a:lnTo>
                      <a:pt x="14851" y="0"/>
                    </a:lnTo>
                    <a:lnTo>
                      <a:pt x="8663" y="17526"/>
                    </a:lnTo>
                    <a:lnTo>
                      <a:pt x="5807" y="17526"/>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04" name="Freeform 103">
                <a:extLst>
                  <a:ext uri="{FF2B5EF4-FFF2-40B4-BE49-F238E27FC236}">
                    <a16:creationId xmlns:a16="http://schemas.microsoft.com/office/drawing/2014/main" id="{D085A17D-D834-1A4F-B00F-EB4B58248BBD}"/>
                  </a:ext>
                </a:extLst>
              </p:cNvPr>
              <p:cNvSpPr/>
              <p:nvPr/>
            </p:nvSpPr>
            <p:spPr>
              <a:xfrm>
                <a:off x="754411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05" name="Freeform 104">
                <a:extLst>
                  <a:ext uri="{FF2B5EF4-FFF2-40B4-BE49-F238E27FC236}">
                    <a16:creationId xmlns:a16="http://schemas.microsoft.com/office/drawing/2014/main" id="{ADF766A7-3DC9-A24D-A55B-337BC2416616}"/>
                  </a:ext>
                </a:extLst>
              </p:cNvPr>
              <p:cNvSpPr/>
              <p:nvPr/>
            </p:nvSpPr>
            <p:spPr>
              <a:xfrm>
                <a:off x="7550211"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1"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06" name="Freeform 105">
                <a:extLst>
                  <a:ext uri="{FF2B5EF4-FFF2-40B4-BE49-F238E27FC236}">
                    <a16:creationId xmlns:a16="http://schemas.microsoft.com/office/drawing/2014/main" id="{C1A8B8DF-09BD-4849-BF3F-3360DA68553C}"/>
                  </a:ext>
                </a:extLst>
              </p:cNvPr>
              <p:cNvSpPr/>
              <p:nvPr/>
            </p:nvSpPr>
            <p:spPr>
              <a:xfrm>
                <a:off x="7567156" y="4945856"/>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07" name="Freeform 106">
                <a:extLst>
                  <a:ext uri="{FF2B5EF4-FFF2-40B4-BE49-F238E27FC236}">
                    <a16:creationId xmlns:a16="http://schemas.microsoft.com/office/drawing/2014/main" id="{9DCB2DDB-BE1B-CE48-9864-5831927DD5FE}"/>
                  </a:ext>
                </a:extLst>
              </p:cNvPr>
              <p:cNvSpPr/>
              <p:nvPr/>
            </p:nvSpPr>
            <p:spPr>
              <a:xfrm>
                <a:off x="7590193"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4"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90" y="12954"/>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08" name="Freeform 107">
                <a:extLst>
                  <a:ext uri="{FF2B5EF4-FFF2-40B4-BE49-F238E27FC236}">
                    <a16:creationId xmlns:a16="http://schemas.microsoft.com/office/drawing/2014/main" id="{47468A9E-2AB1-464A-82D0-0445C59C2234}"/>
                  </a:ext>
                </a:extLst>
              </p:cNvPr>
              <p:cNvSpPr/>
              <p:nvPr/>
            </p:nvSpPr>
            <p:spPr>
              <a:xfrm>
                <a:off x="7615801"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621"/>
                      <a:pt x="12852"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09" name="Freeform 108">
                <a:extLst>
                  <a:ext uri="{FF2B5EF4-FFF2-40B4-BE49-F238E27FC236}">
                    <a16:creationId xmlns:a16="http://schemas.microsoft.com/office/drawing/2014/main" id="{8C9D0C0D-2EDC-E340-B879-FF9AEF98B593}"/>
                  </a:ext>
                </a:extLst>
              </p:cNvPr>
              <p:cNvSpPr/>
              <p:nvPr/>
            </p:nvSpPr>
            <p:spPr>
              <a:xfrm>
                <a:off x="7635031"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10" name="Freeform 109">
                <a:extLst>
                  <a:ext uri="{FF2B5EF4-FFF2-40B4-BE49-F238E27FC236}">
                    <a16:creationId xmlns:a16="http://schemas.microsoft.com/office/drawing/2014/main" id="{6BC6C113-2B2C-9043-814D-D2731B3C8DFA}"/>
                  </a:ext>
                </a:extLst>
              </p:cNvPr>
              <p:cNvSpPr/>
              <p:nvPr/>
            </p:nvSpPr>
            <p:spPr>
              <a:xfrm>
                <a:off x="7653499"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11" name="Freeform 110">
                <a:extLst>
                  <a:ext uri="{FF2B5EF4-FFF2-40B4-BE49-F238E27FC236}">
                    <a16:creationId xmlns:a16="http://schemas.microsoft.com/office/drawing/2014/main" id="{3659309F-7735-6248-9CA2-2743F6ED8796}"/>
                  </a:ext>
                </a:extLst>
              </p:cNvPr>
              <p:cNvSpPr/>
              <p:nvPr/>
            </p:nvSpPr>
            <p:spPr>
              <a:xfrm>
                <a:off x="7658354" y="4945951"/>
                <a:ext cx="14850" cy="24003"/>
              </a:xfrm>
              <a:custGeom>
                <a:avLst/>
                <a:gdLst>
                  <a:gd name="connsiteX0" fmla="*/ 191 w 14850"/>
                  <a:gd name="connsiteY0" fmla="*/ 21527 h 24003"/>
                  <a:gd name="connsiteX1" fmla="*/ 2190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90 w 14850"/>
                  <a:gd name="connsiteY9" fmla="*/ 24003 h 24003"/>
                  <a:gd name="connsiteX10" fmla="*/ 191 w 14850"/>
                  <a:gd name="connsiteY10" fmla="*/ 23717 h 24003"/>
                  <a:gd name="connsiteX11" fmla="*/ 191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1" y="21527"/>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90" y="24003"/>
                    </a:cubicBezTo>
                    <a:cubicBezTo>
                      <a:pt x="1523" y="24003"/>
                      <a:pt x="857" y="23908"/>
                      <a:pt x="191" y="23717"/>
                    </a:cubicBezTo>
                    <a:lnTo>
                      <a:pt x="191" y="21527"/>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12" name="Freeform 111">
                <a:extLst>
                  <a:ext uri="{FF2B5EF4-FFF2-40B4-BE49-F238E27FC236}">
                    <a16:creationId xmlns:a16="http://schemas.microsoft.com/office/drawing/2014/main" id="{726F23FD-B1E3-5E4D-A446-91B78ECAF623}"/>
                  </a:ext>
                </a:extLst>
              </p:cNvPr>
              <p:cNvSpPr/>
              <p:nvPr/>
            </p:nvSpPr>
            <p:spPr>
              <a:xfrm>
                <a:off x="7683867"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0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141" y="18478"/>
                      <a:pt x="0" y="14859"/>
                      <a:pt x="0" y="9239"/>
                    </a:cubicBezTo>
                    <a:close/>
                    <a:moveTo>
                      <a:pt x="12851" y="9239"/>
                    </a:moveTo>
                    <a:cubicBezTo>
                      <a:pt x="12851" y="4763"/>
                      <a:pt x="10852" y="2191"/>
                      <a:pt x="7806" y="2191"/>
                    </a:cubicBezTo>
                    <a:cubicBezTo>
                      <a:pt x="4760" y="2191"/>
                      <a:pt x="2760" y="4763"/>
                      <a:pt x="2760" y="9239"/>
                    </a:cubicBezTo>
                    <a:cubicBezTo>
                      <a:pt x="2760"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13" name="Freeform 112">
                <a:extLst>
                  <a:ext uri="{FF2B5EF4-FFF2-40B4-BE49-F238E27FC236}">
                    <a16:creationId xmlns:a16="http://schemas.microsoft.com/office/drawing/2014/main" id="{04377986-1B98-5446-BC7D-9329E8FAA85D}"/>
                  </a:ext>
                </a:extLst>
              </p:cNvPr>
              <p:cNvSpPr/>
              <p:nvPr/>
            </p:nvSpPr>
            <p:spPr>
              <a:xfrm>
                <a:off x="7700812" y="4939474"/>
                <a:ext cx="10947" cy="24003"/>
              </a:xfrm>
              <a:custGeom>
                <a:avLst/>
                <a:gdLst>
                  <a:gd name="connsiteX0" fmla="*/ 3141 w 10947"/>
                  <a:gd name="connsiteY0" fmla="*/ 8382 h 24003"/>
                  <a:gd name="connsiteX1" fmla="*/ 0 w 10947"/>
                  <a:gd name="connsiteY1" fmla="*/ 8382 h 24003"/>
                  <a:gd name="connsiteX2" fmla="*/ 0 w 10947"/>
                  <a:gd name="connsiteY2" fmla="*/ 6477 h 24003"/>
                  <a:gd name="connsiteX3" fmla="*/ 3141 w 10947"/>
                  <a:gd name="connsiteY3" fmla="*/ 6477 h 24003"/>
                  <a:gd name="connsiteX4" fmla="*/ 3141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1 w 10947"/>
                  <a:gd name="connsiteY15" fmla="*/ 24003 h 24003"/>
                  <a:gd name="connsiteX16" fmla="*/ 3141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14" name="Freeform 113">
                <a:extLst>
                  <a:ext uri="{FF2B5EF4-FFF2-40B4-BE49-F238E27FC236}">
                    <a16:creationId xmlns:a16="http://schemas.microsoft.com/office/drawing/2014/main" id="{D2BD7C1F-D983-5845-86D7-7C566728F20F}"/>
                  </a:ext>
                </a:extLst>
              </p:cNvPr>
              <p:cNvSpPr/>
              <p:nvPr/>
            </p:nvSpPr>
            <p:spPr>
              <a:xfrm>
                <a:off x="772023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15" name="Freeform 114">
                <a:extLst>
                  <a:ext uri="{FF2B5EF4-FFF2-40B4-BE49-F238E27FC236}">
                    <a16:creationId xmlns:a16="http://schemas.microsoft.com/office/drawing/2014/main" id="{31F22BC2-CD8C-FB40-8EC1-D774E3B9056E}"/>
                  </a:ext>
                </a:extLst>
              </p:cNvPr>
              <p:cNvSpPr/>
              <p:nvPr/>
            </p:nvSpPr>
            <p:spPr>
              <a:xfrm>
                <a:off x="773298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16" name="Freeform 115">
                <a:extLst>
                  <a:ext uri="{FF2B5EF4-FFF2-40B4-BE49-F238E27FC236}">
                    <a16:creationId xmlns:a16="http://schemas.microsoft.com/office/drawing/2014/main" id="{FB036A14-539D-B848-8FA4-1F042E8839A8}"/>
                  </a:ext>
                </a:extLst>
              </p:cNvPr>
              <p:cNvSpPr/>
              <p:nvPr/>
            </p:nvSpPr>
            <p:spPr>
              <a:xfrm>
                <a:off x="775002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17" name="Freeform 116">
                <a:extLst>
                  <a:ext uri="{FF2B5EF4-FFF2-40B4-BE49-F238E27FC236}">
                    <a16:creationId xmlns:a16="http://schemas.microsoft.com/office/drawing/2014/main" id="{BD7FF91D-EA04-4D48-8997-BCEF33AE6D6F}"/>
                  </a:ext>
                </a:extLst>
              </p:cNvPr>
              <p:cNvSpPr/>
              <p:nvPr/>
            </p:nvSpPr>
            <p:spPr>
              <a:xfrm>
                <a:off x="7777730" y="4945475"/>
                <a:ext cx="15136" cy="18383"/>
              </a:xfrm>
              <a:custGeom>
                <a:avLst/>
                <a:gdLst>
                  <a:gd name="connsiteX0" fmla="*/ 12090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2090 w 15136"/>
                  <a:gd name="connsiteY14" fmla="*/ 14668 h 18383"/>
                  <a:gd name="connsiteX15" fmla="*/ 10091 w 15136"/>
                  <a:gd name="connsiteY15" fmla="*/ 9049 h 18383"/>
                  <a:gd name="connsiteX16" fmla="*/ 2951 w 15136"/>
                  <a:gd name="connsiteY16" fmla="*/ 13049 h 18383"/>
                  <a:gd name="connsiteX17" fmla="*/ 6569 w 15136"/>
                  <a:gd name="connsiteY17" fmla="*/ 16192 h 18383"/>
                  <a:gd name="connsiteX18" fmla="*/ 12090 w 15136"/>
                  <a:gd name="connsiteY18" fmla="*/ 10001 h 18383"/>
                  <a:gd name="connsiteX19" fmla="*/ 12090 w 15136"/>
                  <a:gd name="connsiteY19" fmla="*/ 9049 h 18383"/>
                  <a:gd name="connsiteX20" fmla="*/ 1009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2090" y="14668"/>
                    </a:moveTo>
                    <a:cubicBezTo>
                      <a:pt x="10853" y="17050"/>
                      <a:pt x="875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5" y="16954"/>
                      <a:pt x="15136" y="18097"/>
                    </a:cubicBezTo>
                    <a:lnTo>
                      <a:pt x="12471" y="18097"/>
                    </a:lnTo>
                    <a:cubicBezTo>
                      <a:pt x="12280" y="16954"/>
                      <a:pt x="12090" y="15907"/>
                      <a:pt x="12090" y="14668"/>
                    </a:cubicBezTo>
                    <a:close/>
                    <a:moveTo>
                      <a:pt x="10091" y="9049"/>
                    </a:moveTo>
                    <a:cubicBezTo>
                      <a:pt x="5331" y="9049"/>
                      <a:pt x="2951" y="10477"/>
                      <a:pt x="2951" y="13049"/>
                    </a:cubicBezTo>
                    <a:cubicBezTo>
                      <a:pt x="2951" y="14954"/>
                      <a:pt x="4284" y="16192"/>
                      <a:pt x="6569" y="16192"/>
                    </a:cubicBezTo>
                    <a:cubicBezTo>
                      <a:pt x="9615" y="16192"/>
                      <a:pt x="12090" y="13430"/>
                      <a:pt x="12090" y="10001"/>
                    </a:cubicBezTo>
                    <a:lnTo>
                      <a:pt x="12090" y="9049"/>
                    </a:lnTo>
                    <a:cubicBezTo>
                      <a:pt x="11424" y="9049"/>
                      <a:pt x="10662" y="9049"/>
                      <a:pt x="10091" y="904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18" name="Freeform 117">
                <a:extLst>
                  <a:ext uri="{FF2B5EF4-FFF2-40B4-BE49-F238E27FC236}">
                    <a16:creationId xmlns:a16="http://schemas.microsoft.com/office/drawing/2014/main" id="{3AAE32CE-4650-C54A-A7D5-9DA2410265B0}"/>
                  </a:ext>
                </a:extLst>
              </p:cNvPr>
              <p:cNvSpPr/>
              <p:nvPr/>
            </p:nvSpPr>
            <p:spPr>
              <a:xfrm>
                <a:off x="7796770"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19" name="Freeform 118">
                <a:extLst>
                  <a:ext uri="{FF2B5EF4-FFF2-40B4-BE49-F238E27FC236}">
                    <a16:creationId xmlns:a16="http://schemas.microsoft.com/office/drawing/2014/main" id="{EA5FF548-EE1B-1F49-85BB-77C7A965BB7B}"/>
                  </a:ext>
                </a:extLst>
              </p:cNvPr>
              <p:cNvSpPr/>
              <p:nvPr/>
            </p:nvSpPr>
            <p:spPr>
              <a:xfrm>
                <a:off x="781285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20" name="Freeform 119">
                <a:extLst>
                  <a:ext uri="{FF2B5EF4-FFF2-40B4-BE49-F238E27FC236}">
                    <a16:creationId xmlns:a16="http://schemas.microsoft.com/office/drawing/2014/main" id="{5893FE6B-AA1D-5549-8E7E-2EA498B03BC2}"/>
                  </a:ext>
                </a:extLst>
              </p:cNvPr>
              <p:cNvSpPr/>
              <p:nvPr/>
            </p:nvSpPr>
            <p:spPr>
              <a:xfrm>
                <a:off x="7825710"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21" name="Freeform 120">
                <a:extLst>
                  <a:ext uri="{FF2B5EF4-FFF2-40B4-BE49-F238E27FC236}">
                    <a16:creationId xmlns:a16="http://schemas.microsoft.com/office/drawing/2014/main" id="{6A10BF5D-B8B6-494B-B0F8-A274C12CB7E5}"/>
                  </a:ext>
                </a:extLst>
              </p:cNvPr>
              <p:cNvSpPr/>
              <p:nvPr/>
            </p:nvSpPr>
            <p:spPr>
              <a:xfrm>
                <a:off x="7842750"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22" name="Freeform 121">
                <a:extLst>
                  <a:ext uri="{FF2B5EF4-FFF2-40B4-BE49-F238E27FC236}">
                    <a16:creationId xmlns:a16="http://schemas.microsoft.com/office/drawing/2014/main" id="{422428FA-4363-EA40-B8DE-0D2B46A02F00}"/>
                  </a:ext>
                </a:extLst>
              </p:cNvPr>
              <p:cNvSpPr/>
              <p:nvPr/>
            </p:nvSpPr>
            <p:spPr>
              <a:xfrm>
                <a:off x="7861980"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23" name="Freeform 122">
                <a:extLst>
                  <a:ext uri="{FF2B5EF4-FFF2-40B4-BE49-F238E27FC236}">
                    <a16:creationId xmlns:a16="http://schemas.microsoft.com/office/drawing/2014/main" id="{21B79C90-E469-4E47-9235-E58630433F34}"/>
                  </a:ext>
                </a:extLst>
              </p:cNvPr>
              <p:cNvSpPr/>
              <p:nvPr/>
            </p:nvSpPr>
            <p:spPr>
              <a:xfrm>
                <a:off x="7869976" y="4959667"/>
                <a:ext cx="4188" cy="8858"/>
              </a:xfrm>
              <a:custGeom>
                <a:avLst/>
                <a:gdLst>
                  <a:gd name="connsiteX0" fmla="*/ 286 w 4188"/>
                  <a:gd name="connsiteY0" fmla="*/ 0 h 8858"/>
                  <a:gd name="connsiteX1" fmla="*/ 4189 w 4188"/>
                  <a:gd name="connsiteY1" fmla="*/ 0 h 8858"/>
                  <a:gd name="connsiteX2" fmla="*/ 4189 w 4188"/>
                  <a:gd name="connsiteY2" fmla="*/ 3715 h 8858"/>
                  <a:gd name="connsiteX3" fmla="*/ 1618 w 4188"/>
                  <a:gd name="connsiteY3" fmla="*/ 8858 h 8858"/>
                  <a:gd name="connsiteX4" fmla="*/ 0 w 4188"/>
                  <a:gd name="connsiteY4" fmla="*/ 8858 h 8858"/>
                  <a:gd name="connsiteX5" fmla="*/ 2094 w 4188"/>
                  <a:gd name="connsiteY5" fmla="*/ 4096 h 8858"/>
                  <a:gd name="connsiteX6" fmla="*/ 286 w 4188"/>
                  <a:gd name="connsiteY6" fmla="*/ 4096 h 8858"/>
                  <a:gd name="connsiteX7" fmla="*/ 286 w 4188"/>
                  <a:gd name="connsiteY7" fmla="*/ 0 h 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 h="8858">
                    <a:moveTo>
                      <a:pt x="286" y="0"/>
                    </a:moveTo>
                    <a:lnTo>
                      <a:pt x="4189" y="0"/>
                    </a:lnTo>
                    <a:lnTo>
                      <a:pt x="4189" y="3715"/>
                    </a:lnTo>
                    <a:lnTo>
                      <a:pt x="1618" y="8858"/>
                    </a:lnTo>
                    <a:lnTo>
                      <a:pt x="0" y="8858"/>
                    </a:lnTo>
                    <a:lnTo>
                      <a:pt x="2094" y="4096"/>
                    </a:lnTo>
                    <a:lnTo>
                      <a:pt x="286" y="4096"/>
                    </a:lnTo>
                    <a:lnTo>
                      <a:pt x="286"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24" name="Freeform 123">
                <a:extLst>
                  <a:ext uri="{FF2B5EF4-FFF2-40B4-BE49-F238E27FC236}">
                    <a16:creationId xmlns:a16="http://schemas.microsoft.com/office/drawing/2014/main" id="{662CF222-AC92-DD4B-AD5C-A73278CB580D}"/>
                  </a:ext>
                </a:extLst>
              </p:cNvPr>
              <p:cNvSpPr/>
              <p:nvPr/>
            </p:nvSpPr>
            <p:spPr>
              <a:xfrm>
                <a:off x="6924769"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25" name="Freeform 124">
                <a:extLst>
                  <a:ext uri="{FF2B5EF4-FFF2-40B4-BE49-F238E27FC236}">
                    <a16:creationId xmlns:a16="http://schemas.microsoft.com/office/drawing/2014/main" id="{F477E4B6-8A1A-274C-980D-60556814DE72}"/>
                  </a:ext>
                </a:extLst>
              </p:cNvPr>
              <p:cNvSpPr/>
              <p:nvPr/>
            </p:nvSpPr>
            <p:spPr>
              <a:xfrm>
                <a:off x="6943713"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26" name="Freeform 125">
                <a:extLst>
                  <a:ext uri="{FF2B5EF4-FFF2-40B4-BE49-F238E27FC236}">
                    <a16:creationId xmlns:a16="http://schemas.microsoft.com/office/drawing/2014/main" id="{C6A2D0B5-B94F-4B49-9DF6-1CFBA74246CC}"/>
                  </a:ext>
                </a:extLst>
              </p:cNvPr>
              <p:cNvSpPr/>
              <p:nvPr/>
            </p:nvSpPr>
            <p:spPr>
              <a:xfrm>
                <a:off x="6960848"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27" name="Freeform 126">
                <a:extLst>
                  <a:ext uri="{FF2B5EF4-FFF2-40B4-BE49-F238E27FC236}">
                    <a16:creationId xmlns:a16="http://schemas.microsoft.com/office/drawing/2014/main" id="{DA0D0829-82D7-9749-AC97-3D430D78C4D3}"/>
                  </a:ext>
                </a:extLst>
              </p:cNvPr>
              <p:cNvSpPr/>
              <p:nvPr/>
            </p:nvSpPr>
            <p:spPr>
              <a:xfrm>
                <a:off x="6986932"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28" name="Freeform 127">
                <a:extLst>
                  <a:ext uri="{FF2B5EF4-FFF2-40B4-BE49-F238E27FC236}">
                    <a16:creationId xmlns:a16="http://schemas.microsoft.com/office/drawing/2014/main" id="{C46B0DBD-BDB3-6F45-B924-EA762C9E0736}"/>
                  </a:ext>
                </a:extLst>
              </p:cNvPr>
              <p:cNvSpPr/>
              <p:nvPr/>
            </p:nvSpPr>
            <p:spPr>
              <a:xfrm>
                <a:off x="6999784"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29" name="Freeform 128">
                <a:extLst>
                  <a:ext uri="{FF2B5EF4-FFF2-40B4-BE49-F238E27FC236}">
                    <a16:creationId xmlns:a16="http://schemas.microsoft.com/office/drawing/2014/main" id="{46CC0DFC-3A1E-C748-BE74-9195CF9D2DA5}"/>
                  </a:ext>
                </a:extLst>
              </p:cNvPr>
              <p:cNvSpPr/>
              <p:nvPr/>
            </p:nvSpPr>
            <p:spPr>
              <a:xfrm>
                <a:off x="701682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30" name="Freeform 129">
                <a:extLst>
                  <a:ext uri="{FF2B5EF4-FFF2-40B4-BE49-F238E27FC236}">
                    <a16:creationId xmlns:a16="http://schemas.microsoft.com/office/drawing/2014/main" id="{6A382F17-C1BF-4B4F-9970-65A4280DA101}"/>
                  </a:ext>
                </a:extLst>
              </p:cNvPr>
              <p:cNvSpPr/>
              <p:nvPr/>
            </p:nvSpPr>
            <p:spPr>
              <a:xfrm>
                <a:off x="7043955" y="4980432"/>
                <a:ext cx="18373" cy="24574"/>
              </a:xfrm>
              <a:custGeom>
                <a:avLst/>
                <a:gdLst>
                  <a:gd name="connsiteX0" fmla="*/ 9710 w 18373"/>
                  <a:gd name="connsiteY0" fmla="*/ 2286 h 24574"/>
                  <a:gd name="connsiteX1" fmla="*/ 3142 w 18373"/>
                  <a:gd name="connsiteY1" fmla="*/ 12192 h 24574"/>
                  <a:gd name="connsiteX2" fmla="*/ 9710 w 18373"/>
                  <a:gd name="connsiteY2" fmla="*/ 22098 h 24574"/>
                  <a:gd name="connsiteX3" fmla="*/ 15708 w 18373"/>
                  <a:gd name="connsiteY3" fmla="*/ 16288 h 24574"/>
                  <a:gd name="connsiteX4" fmla="*/ 18373 w 18373"/>
                  <a:gd name="connsiteY4" fmla="*/ 16859 h 24574"/>
                  <a:gd name="connsiteX5" fmla="*/ 9710 w 18373"/>
                  <a:gd name="connsiteY5" fmla="*/ 24575 h 24574"/>
                  <a:gd name="connsiteX6" fmla="*/ 0 w 18373"/>
                  <a:gd name="connsiteY6" fmla="*/ 12287 h 24574"/>
                  <a:gd name="connsiteX7" fmla="*/ 3237 w 18373"/>
                  <a:gd name="connsiteY7" fmla="*/ 2762 h 24574"/>
                  <a:gd name="connsiteX8" fmla="*/ 9710 w 18373"/>
                  <a:gd name="connsiteY8" fmla="*/ 0 h 24574"/>
                  <a:gd name="connsiteX9" fmla="*/ 18278 w 18373"/>
                  <a:gd name="connsiteY9" fmla="*/ 7620 h 24574"/>
                  <a:gd name="connsiteX10" fmla="*/ 15612 w 18373"/>
                  <a:gd name="connsiteY10" fmla="*/ 8192 h 24574"/>
                  <a:gd name="connsiteX11" fmla="*/ 9710 w 18373"/>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3" h="24574">
                    <a:moveTo>
                      <a:pt x="9710" y="2286"/>
                    </a:moveTo>
                    <a:cubicBezTo>
                      <a:pt x="5807" y="2286"/>
                      <a:pt x="3142" y="5905"/>
                      <a:pt x="3142" y="12192"/>
                    </a:cubicBezTo>
                    <a:cubicBezTo>
                      <a:pt x="3142" y="18479"/>
                      <a:pt x="5807" y="22098"/>
                      <a:pt x="9710" y="22098"/>
                    </a:cubicBezTo>
                    <a:cubicBezTo>
                      <a:pt x="12756" y="22098"/>
                      <a:pt x="14756" y="20098"/>
                      <a:pt x="15708" y="16288"/>
                    </a:cubicBezTo>
                    <a:lnTo>
                      <a:pt x="18373" y="16859"/>
                    </a:lnTo>
                    <a:cubicBezTo>
                      <a:pt x="17231" y="21907"/>
                      <a:pt x="14279" y="24575"/>
                      <a:pt x="9710" y="24575"/>
                    </a:cubicBezTo>
                    <a:cubicBezTo>
                      <a:pt x="3808" y="24575"/>
                      <a:pt x="0" y="20002"/>
                      <a:pt x="0" y="12287"/>
                    </a:cubicBezTo>
                    <a:cubicBezTo>
                      <a:pt x="0" y="8287"/>
                      <a:pt x="1047" y="5143"/>
                      <a:pt x="3237" y="2762"/>
                    </a:cubicBezTo>
                    <a:cubicBezTo>
                      <a:pt x="4950" y="952"/>
                      <a:pt x="7235" y="0"/>
                      <a:pt x="9710" y="0"/>
                    </a:cubicBezTo>
                    <a:cubicBezTo>
                      <a:pt x="14184" y="0"/>
                      <a:pt x="17135" y="2572"/>
                      <a:pt x="18278" y="7620"/>
                    </a:cubicBezTo>
                    <a:lnTo>
                      <a:pt x="15612" y="8192"/>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31" name="Freeform 130">
                <a:extLst>
                  <a:ext uri="{FF2B5EF4-FFF2-40B4-BE49-F238E27FC236}">
                    <a16:creationId xmlns:a16="http://schemas.microsoft.com/office/drawing/2014/main" id="{0DDF4B04-AF0F-7747-9A75-B0F4E40CDD6F}"/>
                  </a:ext>
                </a:extLst>
              </p:cNvPr>
              <p:cNvSpPr/>
              <p:nvPr/>
            </p:nvSpPr>
            <p:spPr>
              <a:xfrm>
                <a:off x="7064232"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32" name="Freeform 131">
                <a:extLst>
                  <a:ext uri="{FF2B5EF4-FFF2-40B4-BE49-F238E27FC236}">
                    <a16:creationId xmlns:a16="http://schemas.microsoft.com/office/drawing/2014/main" id="{BC796381-F93E-504F-B1C8-F26483799463}"/>
                  </a:ext>
                </a:extLst>
              </p:cNvPr>
              <p:cNvSpPr/>
              <p:nvPr/>
            </p:nvSpPr>
            <p:spPr>
              <a:xfrm>
                <a:off x="7083557" y="4986528"/>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33" name="Freeform 132">
                <a:extLst>
                  <a:ext uri="{FF2B5EF4-FFF2-40B4-BE49-F238E27FC236}">
                    <a16:creationId xmlns:a16="http://schemas.microsoft.com/office/drawing/2014/main" id="{92962D5B-F61C-4A42-8BC0-C60647657B00}"/>
                  </a:ext>
                </a:extLst>
              </p:cNvPr>
              <p:cNvSpPr/>
              <p:nvPr/>
            </p:nvSpPr>
            <p:spPr>
              <a:xfrm>
                <a:off x="7111735" y="4986528"/>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2" y="0"/>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34" name="Freeform 133">
                <a:extLst>
                  <a:ext uri="{FF2B5EF4-FFF2-40B4-BE49-F238E27FC236}">
                    <a16:creationId xmlns:a16="http://schemas.microsoft.com/office/drawing/2014/main" id="{705EDDB8-FBF5-3047-805C-4F9B3796EC66}"/>
                  </a:ext>
                </a:extLst>
              </p:cNvPr>
              <p:cNvSpPr/>
              <p:nvPr/>
            </p:nvSpPr>
            <p:spPr>
              <a:xfrm>
                <a:off x="713991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35" name="Freeform 134">
                <a:extLst>
                  <a:ext uri="{FF2B5EF4-FFF2-40B4-BE49-F238E27FC236}">
                    <a16:creationId xmlns:a16="http://schemas.microsoft.com/office/drawing/2014/main" id="{788A3154-767F-CD40-8B41-4CE992F01D3A}"/>
                  </a:ext>
                </a:extLst>
              </p:cNvPr>
              <p:cNvSpPr/>
              <p:nvPr/>
            </p:nvSpPr>
            <p:spPr>
              <a:xfrm>
                <a:off x="714581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90" y="12954"/>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36" name="Freeform 135">
                <a:extLst>
                  <a:ext uri="{FF2B5EF4-FFF2-40B4-BE49-F238E27FC236}">
                    <a16:creationId xmlns:a16="http://schemas.microsoft.com/office/drawing/2014/main" id="{DA5D88B3-106C-AD4F-984B-AF6EFD21EC28}"/>
                  </a:ext>
                </a:extLst>
              </p:cNvPr>
              <p:cNvSpPr/>
              <p:nvPr/>
            </p:nvSpPr>
            <p:spPr>
              <a:xfrm>
                <a:off x="7161332"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37" name="Freeform 136">
                <a:extLst>
                  <a:ext uri="{FF2B5EF4-FFF2-40B4-BE49-F238E27FC236}">
                    <a16:creationId xmlns:a16="http://schemas.microsoft.com/office/drawing/2014/main" id="{79142F98-0D77-4A41-B284-BCA47BA39D58}"/>
                  </a:ext>
                </a:extLst>
              </p:cNvPr>
              <p:cNvSpPr/>
              <p:nvPr/>
            </p:nvSpPr>
            <p:spPr>
              <a:xfrm>
                <a:off x="717837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38" name="Freeform 137">
                <a:extLst>
                  <a:ext uri="{FF2B5EF4-FFF2-40B4-BE49-F238E27FC236}">
                    <a16:creationId xmlns:a16="http://schemas.microsoft.com/office/drawing/2014/main" id="{51869227-DD8E-8343-82F4-09F658633A96}"/>
                  </a:ext>
                </a:extLst>
              </p:cNvPr>
              <p:cNvSpPr/>
              <p:nvPr/>
            </p:nvSpPr>
            <p:spPr>
              <a:xfrm>
                <a:off x="718456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39" name="Freeform 138">
                <a:extLst>
                  <a:ext uri="{FF2B5EF4-FFF2-40B4-BE49-F238E27FC236}">
                    <a16:creationId xmlns:a16="http://schemas.microsoft.com/office/drawing/2014/main" id="{11A5D79D-46F9-8944-BEC9-A31B1A02F099}"/>
                  </a:ext>
                </a:extLst>
              </p:cNvPr>
              <p:cNvSpPr/>
              <p:nvPr/>
            </p:nvSpPr>
            <p:spPr>
              <a:xfrm>
                <a:off x="720379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40" name="Freeform 139">
                <a:extLst>
                  <a:ext uri="{FF2B5EF4-FFF2-40B4-BE49-F238E27FC236}">
                    <a16:creationId xmlns:a16="http://schemas.microsoft.com/office/drawing/2014/main" id="{631E7CDC-56FB-2E47-9DE6-62B0BA49AED3}"/>
                  </a:ext>
                </a:extLst>
              </p:cNvPr>
              <p:cNvSpPr/>
              <p:nvPr/>
            </p:nvSpPr>
            <p:spPr>
              <a:xfrm>
                <a:off x="7230064"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328" y="3810"/>
                      <a:pt x="9615" y="2191"/>
                      <a:pt x="7521" y="2191"/>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41" name="Freeform 140">
                <a:extLst>
                  <a:ext uri="{FF2B5EF4-FFF2-40B4-BE49-F238E27FC236}">
                    <a16:creationId xmlns:a16="http://schemas.microsoft.com/office/drawing/2014/main" id="{E2714B27-2BF9-4A4F-93EB-131FDB464329}"/>
                  </a:ext>
                </a:extLst>
              </p:cNvPr>
              <p:cNvSpPr/>
              <p:nvPr/>
            </p:nvSpPr>
            <p:spPr>
              <a:xfrm>
                <a:off x="7246438"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0 w 15136"/>
                  <a:gd name="connsiteY15" fmla="*/ 9049 h 18383"/>
                  <a:gd name="connsiteX16" fmla="*/ 2761 w 15136"/>
                  <a:gd name="connsiteY16" fmla="*/ 13049 h 18383"/>
                  <a:gd name="connsiteX17" fmla="*/ 6378 w 15136"/>
                  <a:gd name="connsiteY17" fmla="*/ 16193 h 18383"/>
                  <a:gd name="connsiteX18" fmla="*/ 11900 w 15136"/>
                  <a:gd name="connsiteY18" fmla="*/ 10001 h 18383"/>
                  <a:gd name="connsiteX19" fmla="*/ 11900 w 15136"/>
                  <a:gd name="connsiteY19" fmla="*/ 9049 h 18383"/>
                  <a:gd name="connsiteX20" fmla="*/ 9900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0" y="9049"/>
                    </a:moveTo>
                    <a:cubicBezTo>
                      <a:pt x="5141" y="9049"/>
                      <a:pt x="2761" y="10478"/>
                      <a:pt x="2761" y="13049"/>
                    </a:cubicBezTo>
                    <a:cubicBezTo>
                      <a:pt x="2761" y="14954"/>
                      <a:pt x="4093" y="16193"/>
                      <a:pt x="6378" y="16193"/>
                    </a:cubicBezTo>
                    <a:cubicBezTo>
                      <a:pt x="9425" y="16193"/>
                      <a:pt x="11900" y="13430"/>
                      <a:pt x="11900" y="10001"/>
                    </a:cubicBezTo>
                    <a:lnTo>
                      <a:pt x="11900" y="9049"/>
                    </a:lnTo>
                    <a:cubicBezTo>
                      <a:pt x="11233" y="9049"/>
                      <a:pt x="10567" y="9049"/>
                      <a:pt x="9900" y="904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42" name="Freeform 141">
                <a:extLst>
                  <a:ext uri="{FF2B5EF4-FFF2-40B4-BE49-F238E27FC236}">
                    <a16:creationId xmlns:a16="http://schemas.microsoft.com/office/drawing/2014/main" id="{B97C9503-34E8-0E4F-A162-B65091C0BEB3}"/>
                  </a:ext>
                </a:extLst>
              </p:cNvPr>
              <p:cNvSpPr/>
              <p:nvPr/>
            </p:nvSpPr>
            <p:spPr>
              <a:xfrm>
                <a:off x="7265382"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43" name="Freeform 142">
                <a:extLst>
                  <a:ext uri="{FF2B5EF4-FFF2-40B4-BE49-F238E27FC236}">
                    <a16:creationId xmlns:a16="http://schemas.microsoft.com/office/drawing/2014/main" id="{53A57956-4F2F-0E44-A799-9D40C8FD0E70}"/>
                  </a:ext>
                </a:extLst>
              </p:cNvPr>
              <p:cNvSpPr/>
              <p:nvPr/>
            </p:nvSpPr>
            <p:spPr>
              <a:xfrm>
                <a:off x="7283755"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44" name="Freeform 143">
                <a:extLst>
                  <a:ext uri="{FF2B5EF4-FFF2-40B4-BE49-F238E27FC236}">
                    <a16:creationId xmlns:a16="http://schemas.microsoft.com/office/drawing/2014/main" id="{A86F6AB4-6726-A347-9323-737D1BC8B8E6}"/>
                  </a:ext>
                </a:extLst>
              </p:cNvPr>
              <p:cNvSpPr/>
              <p:nvPr/>
            </p:nvSpPr>
            <p:spPr>
              <a:xfrm>
                <a:off x="7300891"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45" name="Freeform 144">
                <a:extLst>
                  <a:ext uri="{FF2B5EF4-FFF2-40B4-BE49-F238E27FC236}">
                    <a16:creationId xmlns:a16="http://schemas.microsoft.com/office/drawing/2014/main" id="{C2FFC2E8-0ED2-1D45-B1EF-A4ADD2183F83}"/>
                  </a:ext>
                </a:extLst>
              </p:cNvPr>
              <p:cNvSpPr/>
              <p:nvPr/>
            </p:nvSpPr>
            <p:spPr>
              <a:xfrm>
                <a:off x="7317836"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46" name="Freeform 145">
                <a:extLst>
                  <a:ext uri="{FF2B5EF4-FFF2-40B4-BE49-F238E27FC236}">
                    <a16:creationId xmlns:a16="http://schemas.microsoft.com/office/drawing/2014/main" id="{7ABABA26-5C0A-4542-BEA6-126346C89453}"/>
                  </a:ext>
                </a:extLst>
              </p:cNvPr>
              <p:cNvSpPr/>
              <p:nvPr/>
            </p:nvSpPr>
            <p:spPr>
              <a:xfrm>
                <a:off x="7339636"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5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5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5" y="21812"/>
                    </a:moveTo>
                    <a:cubicBezTo>
                      <a:pt x="9901" y="21812"/>
                      <a:pt x="11709" y="19336"/>
                      <a:pt x="11709" y="14859"/>
                    </a:cubicBezTo>
                    <a:cubicBezTo>
                      <a:pt x="11709" y="10477"/>
                      <a:pt x="9901" y="8001"/>
                      <a:pt x="7140" y="8001"/>
                    </a:cubicBezTo>
                    <a:cubicBezTo>
                      <a:pt x="4665" y="8001"/>
                      <a:pt x="2570" y="10192"/>
                      <a:pt x="2570" y="13430"/>
                    </a:cubicBezTo>
                    <a:lnTo>
                      <a:pt x="2570" y="16288"/>
                    </a:lnTo>
                    <a:cubicBezTo>
                      <a:pt x="2570" y="19812"/>
                      <a:pt x="4474" y="21812"/>
                      <a:pt x="7045" y="21812"/>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47" name="Freeform 146">
                <a:extLst>
                  <a:ext uri="{FF2B5EF4-FFF2-40B4-BE49-F238E27FC236}">
                    <a16:creationId xmlns:a16="http://schemas.microsoft.com/office/drawing/2014/main" id="{4E3A10E6-8A46-F147-A720-FAC57E317F35}"/>
                  </a:ext>
                </a:extLst>
              </p:cNvPr>
              <p:cNvSpPr/>
              <p:nvPr/>
            </p:nvSpPr>
            <p:spPr>
              <a:xfrm>
                <a:off x="7356390"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2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2"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48" name="Freeform 147">
                <a:extLst>
                  <a:ext uri="{FF2B5EF4-FFF2-40B4-BE49-F238E27FC236}">
                    <a16:creationId xmlns:a16="http://schemas.microsoft.com/office/drawing/2014/main" id="{B26F7DB9-0501-9644-904E-E9C4C39245FF}"/>
                  </a:ext>
                </a:extLst>
              </p:cNvPr>
              <p:cNvSpPr/>
              <p:nvPr/>
            </p:nvSpPr>
            <p:spPr>
              <a:xfrm>
                <a:off x="738456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49" name="Freeform 148">
                <a:extLst>
                  <a:ext uri="{FF2B5EF4-FFF2-40B4-BE49-F238E27FC236}">
                    <a16:creationId xmlns:a16="http://schemas.microsoft.com/office/drawing/2014/main" id="{35FB452D-7618-354C-A9FE-1367C3638459}"/>
                  </a:ext>
                </a:extLst>
              </p:cNvPr>
              <p:cNvSpPr/>
              <p:nvPr/>
            </p:nvSpPr>
            <p:spPr>
              <a:xfrm>
                <a:off x="740170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089"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50" name="Freeform 149">
                <a:extLst>
                  <a:ext uri="{FF2B5EF4-FFF2-40B4-BE49-F238E27FC236}">
                    <a16:creationId xmlns:a16="http://schemas.microsoft.com/office/drawing/2014/main" id="{EB14538D-00A5-814B-8F67-7183E79BF79E}"/>
                  </a:ext>
                </a:extLst>
              </p:cNvPr>
              <p:cNvSpPr/>
              <p:nvPr/>
            </p:nvSpPr>
            <p:spPr>
              <a:xfrm>
                <a:off x="742083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51" name="Freeform 150">
                <a:extLst>
                  <a:ext uri="{FF2B5EF4-FFF2-40B4-BE49-F238E27FC236}">
                    <a16:creationId xmlns:a16="http://schemas.microsoft.com/office/drawing/2014/main" id="{86B2DB34-F296-0841-B1B3-16F25D39B749}"/>
                  </a:ext>
                </a:extLst>
              </p:cNvPr>
              <p:cNvSpPr/>
              <p:nvPr/>
            </p:nvSpPr>
            <p:spPr>
              <a:xfrm>
                <a:off x="7427121"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52" name="Freeform 151">
                <a:extLst>
                  <a:ext uri="{FF2B5EF4-FFF2-40B4-BE49-F238E27FC236}">
                    <a16:creationId xmlns:a16="http://schemas.microsoft.com/office/drawing/2014/main" id="{BC3F8844-B69B-084B-9EB7-86F34E0D0392}"/>
                  </a:ext>
                </a:extLst>
              </p:cNvPr>
              <p:cNvSpPr/>
              <p:nvPr/>
            </p:nvSpPr>
            <p:spPr>
              <a:xfrm>
                <a:off x="745530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53" name="Freeform 152">
                <a:extLst>
                  <a:ext uri="{FF2B5EF4-FFF2-40B4-BE49-F238E27FC236}">
                    <a16:creationId xmlns:a16="http://schemas.microsoft.com/office/drawing/2014/main" id="{6DA6A8C0-540C-AD4C-A969-526939C5F378}"/>
                  </a:ext>
                </a:extLst>
              </p:cNvPr>
              <p:cNvSpPr/>
              <p:nvPr/>
            </p:nvSpPr>
            <p:spPr>
              <a:xfrm>
                <a:off x="7464629"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54" name="Freeform 153">
                <a:extLst>
                  <a:ext uri="{FF2B5EF4-FFF2-40B4-BE49-F238E27FC236}">
                    <a16:creationId xmlns:a16="http://schemas.microsoft.com/office/drawing/2014/main" id="{2C69FBC0-8243-D24D-A067-19C7C341BF37}"/>
                  </a:ext>
                </a:extLst>
              </p:cNvPr>
              <p:cNvSpPr/>
              <p:nvPr/>
            </p:nvSpPr>
            <p:spPr>
              <a:xfrm>
                <a:off x="748233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55" name="Freeform 154">
                <a:extLst>
                  <a:ext uri="{FF2B5EF4-FFF2-40B4-BE49-F238E27FC236}">
                    <a16:creationId xmlns:a16="http://schemas.microsoft.com/office/drawing/2014/main" id="{F02ED35A-F2E0-1C4A-8355-CF75F58A44DA}"/>
                  </a:ext>
                </a:extLst>
              </p:cNvPr>
              <p:cNvSpPr/>
              <p:nvPr/>
            </p:nvSpPr>
            <p:spPr>
              <a:xfrm>
                <a:off x="7499280" y="498643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4" y="16097"/>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56" name="Freeform 155">
                <a:extLst>
                  <a:ext uri="{FF2B5EF4-FFF2-40B4-BE49-F238E27FC236}">
                    <a16:creationId xmlns:a16="http://schemas.microsoft.com/office/drawing/2014/main" id="{847FE40D-E63F-6748-B55F-C49EC451A0CF}"/>
                  </a:ext>
                </a:extLst>
              </p:cNvPr>
              <p:cNvSpPr/>
              <p:nvPr/>
            </p:nvSpPr>
            <p:spPr>
              <a:xfrm>
                <a:off x="751613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57" name="Freeform 156">
                <a:extLst>
                  <a:ext uri="{FF2B5EF4-FFF2-40B4-BE49-F238E27FC236}">
                    <a16:creationId xmlns:a16="http://schemas.microsoft.com/office/drawing/2014/main" id="{20B79C36-290E-CD4A-94B3-C435709569D6}"/>
                  </a:ext>
                </a:extLst>
              </p:cNvPr>
              <p:cNvSpPr/>
              <p:nvPr/>
            </p:nvSpPr>
            <p:spPr>
              <a:xfrm>
                <a:off x="753536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58" name="Freeform 157">
                <a:extLst>
                  <a:ext uri="{FF2B5EF4-FFF2-40B4-BE49-F238E27FC236}">
                    <a16:creationId xmlns:a16="http://schemas.microsoft.com/office/drawing/2014/main" id="{DED72256-ECF4-8248-B800-86A0AEED6FCC}"/>
                  </a:ext>
                </a:extLst>
              </p:cNvPr>
              <p:cNvSpPr/>
              <p:nvPr/>
            </p:nvSpPr>
            <p:spPr>
              <a:xfrm>
                <a:off x="7552305"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59" name="Freeform 158">
                <a:extLst>
                  <a:ext uri="{FF2B5EF4-FFF2-40B4-BE49-F238E27FC236}">
                    <a16:creationId xmlns:a16="http://schemas.microsoft.com/office/drawing/2014/main" id="{E40A859B-1BFC-7744-AB98-9C05D401FEE8}"/>
                  </a:ext>
                </a:extLst>
              </p:cNvPr>
              <p:cNvSpPr/>
              <p:nvPr/>
            </p:nvSpPr>
            <p:spPr>
              <a:xfrm>
                <a:off x="7569345"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60" name="Freeform 159">
                <a:extLst>
                  <a:ext uri="{FF2B5EF4-FFF2-40B4-BE49-F238E27FC236}">
                    <a16:creationId xmlns:a16="http://schemas.microsoft.com/office/drawing/2014/main" id="{58732CEE-BBB4-164D-A2F4-BAB48BB75B75}"/>
                  </a:ext>
                </a:extLst>
              </p:cNvPr>
              <p:cNvSpPr/>
              <p:nvPr/>
            </p:nvSpPr>
            <p:spPr>
              <a:xfrm>
                <a:off x="7576771"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379" y="21812"/>
                      <a:pt x="7044" y="21812"/>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61" name="Freeform 160">
                <a:extLst>
                  <a:ext uri="{FF2B5EF4-FFF2-40B4-BE49-F238E27FC236}">
                    <a16:creationId xmlns:a16="http://schemas.microsoft.com/office/drawing/2014/main" id="{DD8EFE56-729F-2043-8656-8FA3F0881D53}"/>
                  </a:ext>
                </a:extLst>
              </p:cNvPr>
              <p:cNvSpPr/>
              <p:nvPr/>
            </p:nvSpPr>
            <p:spPr>
              <a:xfrm>
                <a:off x="759485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62" name="Freeform 161">
                <a:extLst>
                  <a:ext uri="{FF2B5EF4-FFF2-40B4-BE49-F238E27FC236}">
                    <a16:creationId xmlns:a16="http://schemas.microsoft.com/office/drawing/2014/main" id="{486EB506-C951-0349-8B81-A53FB796BB3F}"/>
                  </a:ext>
                </a:extLst>
              </p:cNvPr>
              <p:cNvSpPr/>
              <p:nvPr/>
            </p:nvSpPr>
            <p:spPr>
              <a:xfrm>
                <a:off x="760104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63" name="Freeform 162">
                <a:extLst>
                  <a:ext uri="{FF2B5EF4-FFF2-40B4-BE49-F238E27FC236}">
                    <a16:creationId xmlns:a16="http://schemas.microsoft.com/office/drawing/2014/main" id="{D878F0C8-5A47-BD44-A51B-16C7F92D22A0}"/>
                  </a:ext>
                </a:extLst>
              </p:cNvPr>
              <p:cNvSpPr/>
              <p:nvPr/>
            </p:nvSpPr>
            <p:spPr>
              <a:xfrm>
                <a:off x="7626939" y="4980432"/>
                <a:ext cx="10947" cy="24002"/>
              </a:xfrm>
              <a:custGeom>
                <a:avLst/>
                <a:gdLst>
                  <a:gd name="connsiteX0" fmla="*/ 3141 w 10947"/>
                  <a:gd name="connsiteY0" fmla="*/ 8382 h 24002"/>
                  <a:gd name="connsiteX1" fmla="*/ 0 w 10947"/>
                  <a:gd name="connsiteY1" fmla="*/ 8382 h 24002"/>
                  <a:gd name="connsiteX2" fmla="*/ 0 w 10947"/>
                  <a:gd name="connsiteY2" fmla="*/ 6477 h 24002"/>
                  <a:gd name="connsiteX3" fmla="*/ 3141 w 10947"/>
                  <a:gd name="connsiteY3" fmla="*/ 6477 h 24002"/>
                  <a:gd name="connsiteX4" fmla="*/ 3141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1 w 10947"/>
                  <a:gd name="connsiteY15" fmla="*/ 24003 h 24002"/>
                  <a:gd name="connsiteX16" fmla="*/ 3141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64" name="Freeform 163">
                <a:extLst>
                  <a:ext uri="{FF2B5EF4-FFF2-40B4-BE49-F238E27FC236}">
                    <a16:creationId xmlns:a16="http://schemas.microsoft.com/office/drawing/2014/main" id="{0C0FA020-68C2-0648-B83E-2D1E179E980B}"/>
                  </a:ext>
                </a:extLst>
              </p:cNvPr>
              <p:cNvSpPr/>
              <p:nvPr/>
            </p:nvSpPr>
            <p:spPr>
              <a:xfrm>
                <a:off x="7637506"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65" name="Freeform 164">
                <a:extLst>
                  <a:ext uri="{FF2B5EF4-FFF2-40B4-BE49-F238E27FC236}">
                    <a16:creationId xmlns:a16="http://schemas.microsoft.com/office/drawing/2014/main" id="{84D5CD4F-2564-DC49-AAE9-178F8BBED13F}"/>
                  </a:ext>
                </a:extLst>
              </p:cNvPr>
              <p:cNvSpPr/>
              <p:nvPr/>
            </p:nvSpPr>
            <p:spPr>
              <a:xfrm>
                <a:off x="765664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66" name="Freeform 165">
                <a:extLst>
                  <a:ext uri="{FF2B5EF4-FFF2-40B4-BE49-F238E27FC236}">
                    <a16:creationId xmlns:a16="http://schemas.microsoft.com/office/drawing/2014/main" id="{3CFA77F3-41AA-814F-94CE-EE562F696542}"/>
                  </a:ext>
                </a:extLst>
              </p:cNvPr>
              <p:cNvSpPr/>
              <p:nvPr/>
            </p:nvSpPr>
            <p:spPr>
              <a:xfrm>
                <a:off x="7675204"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67" name="Freeform 166">
                <a:extLst>
                  <a:ext uri="{FF2B5EF4-FFF2-40B4-BE49-F238E27FC236}">
                    <a16:creationId xmlns:a16="http://schemas.microsoft.com/office/drawing/2014/main" id="{ABDA854D-4B60-4F49-9C30-98B981EE75EB}"/>
                  </a:ext>
                </a:extLst>
              </p:cNvPr>
              <p:cNvSpPr/>
              <p:nvPr/>
            </p:nvSpPr>
            <p:spPr>
              <a:xfrm>
                <a:off x="7694148"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68" name="Freeform 167">
                <a:extLst>
                  <a:ext uri="{FF2B5EF4-FFF2-40B4-BE49-F238E27FC236}">
                    <a16:creationId xmlns:a16="http://schemas.microsoft.com/office/drawing/2014/main" id="{18D9594B-8464-7A4D-ADEE-98E890DF8B86}"/>
                  </a:ext>
                </a:extLst>
              </p:cNvPr>
              <p:cNvSpPr/>
              <p:nvPr/>
            </p:nvSpPr>
            <p:spPr>
              <a:xfrm>
                <a:off x="7710046" y="4986908"/>
                <a:ext cx="14850" cy="24003"/>
              </a:xfrm>
              <a:custGeom>
                <a:avLst/>
                <a:gdLst>
                  <a:gd name="connsiteX0" fmla="*/ 190 w 14850"/>
                  <a:gd name="connsiteY0" fmla="*/ 21527 h 24003"/>
                  <a:gd name="connsiteX1" fmla="*/ 2189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89 w 14850"/>
                  <a:gd name="connsiteY9" fmla="*/ 24003 h 24003"/>
                  <a:gd name="connsiteX10" fmla="*/ 190 w 14850"/>
                  <a:gd name="connsiteY10" fmla="*/ 23717 h 24003"/>
                  <a:gd name="connsiteX11" fmla="*/ 190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0" y="21527"/>
                    </a:moveTo>
                    <a:cubicBezTo>
                      <a:pt x="1047" y="21717"/>
                      <a:pt x="1618" y="21812"/>
                      <a:pt x="2189"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89" y="24003"/>
                    </a:cubicBezTo>
                    <a:cubicBezTo>
                      <a:pt x="1523" y="24003"/>
                      <a:pt x="857" y="23908"/>
                      <a:pt x="190" y="23717"/>
                    </a:cubicBezTo>
                    <a:lnTo>
                      <a:pt x="190" y="21527"/>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69" name="Freeform 168">
                <a:extLst>
                  <a:ext uri="{FF2B5EF4-FFF2-40B4-BE49-F238E27FC236}">
                    <a16:creationId xmlns:a16="http://schemas.microsoft.com/office/drawing/2014/main" id="{98CF0612-E274-3F45-B883-CC170CDE2EF1}"/>
                  </a:ext>
                </a:extLst>
              </p:cNvPr>
              <p:cNvSpPr/>
              <p:nvPr/>
            </p:nvSpPr>
            <p:spPr>
              <a:xfrm>
                <a:off x="7735844" y="498671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70" name="Freeform 169">
                <a:extLst>
                  <a:ext uri="{FF2B5EF4-FFF2-40B4-BE49-F238E27FC236}">
                    <a16:creationId xmlns:a16="http://schemas.microsoft.com/office/drawing/2014/main" id="{0C5BB3A0-C2EC-2441-8379-B89459F68773}"/>
                  </a:ext>
                </a:extLst>
              </p:cNvPr>
              <p:cNvSpPr/>
              <p:nvPr/>
            </p:nvSpPr>
            <p:spPr>
              <a:xfrm>
                <a:off x="7752789"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71" name="Freeform 170">
                <a:extLst>
                  <a:ext uri="{FF2B5EF4-FFF2-40B4-BE49-F238E27FC236}">
                    <a16:creationId xmlns:a16="http://schemas.microsoft.com/office/drawing/2014/main" id="{66B945F2-4B8A-F141-A90C-D5823DB10636}"/>
                  </a:ext>
                </a:extLst>
              </p:cNvPr>
              <p:cNvSpPr/>
              <p:nvPr/>
            </p:nvSpPr>
            <p:spPr>
              <a:xfrm>
                <a:off x="776849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72" name="Freeform 171">
                <a:extLst>
                  <a:ext uri="{FF2B5EF4-FFF2-40B4-BE49-F238E27FC236}">
                    <a16:creationId xmlns:a16="http://schemas.microsoft.com/office/drawing/2014/main" id="{B8539042-596C-594C-8FC6-8344E2C62462}"/>
                  </a:ext>
                </a:extLst>
              </p:cNvPr>
              <p:cNvSpPr/>
              <p:nvPr/>
            </p:nvSpPr>
            <p:spPr>
              <a:xfrm>
                <a:off x="7794485" y="4986908"/>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73" name="Freeform 172">
                <a:extLst>
                  <a:ext uri="{FF2B5EF4-FFF2-40B4-BE49-F238E27FC236}">
                    <a16:creationId xmlns:a16="http://schemas.microsoft.com/office/drawing/2014/main" id="{68A836BE-40CE-0740-BAA2-82F4A98224FA}"/>
                  </a:ext>
                </a:extLst>
              </p:cNvPr>
              <p:cNvSpPr/>
              <p:nvPr/>
            </p:nvSpPr>
            <p:spPr>
              <a:xfrm>
                <a:off x="7819046"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74" name="Freeform 173">
                <a:extLst>
                  <a:ext uri="{FF2B5EF4-FFF2-40B4-BE49-F238E27FC236}">
                    <a16:creationId xmlns:a16="http://schemas.microsoft.com/office/drawing/2014/main" id="{8117C7EA-ED9A-5646-AC09-A6A80BD0054F}"/>
                  </a:ext>
                </a:extLst>
              </p:cNvPr>
              <p:cNvSpPr/>
              <p:nvPr/>
            </p:nvSpPr>
            <p:spPr>
              <a:xfrm>
                <a:off x="7837514"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75" name="Freeform 174">
                <a:extLst>
                  <a:ext uri="{FF2B5EF4-FFF2-40B4-BE49-F238E27FC236}">
                    <a16:creationId xmlns:a16="http://schemas.microsoft.com/office/drawing/2014/main" id="{1F5492A7-4DB6-204B-A387-28E307242156}"/>
                  </a:ext>
                </a:extLst>
              </p:cNvPr>
              <p:cNvSpPr/>
              <p:nvPr/>
            </p:nvSpPr>
            <p:spPr>
              <a:xfrm>
                <a:off x="7843797"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1" y="2191"/>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76" name="Freeform 175">
                <a:extLst>
                  <a:ext uri="{FF2B5EF4-FFF2-40B4-BE49-F238E27FC236}">
                    <a16:creationId xmlns:a16="http://schemas.microsoft.com/office/drawing/2014/main" id="{FB184AF4-4FFE-CB4F-A682-19DC9846E828}"/>
                  </a:ext>
                </a:extLst>
              </p:cNvPr>
              <p:cNvSpPr/>
              <p:nvPr/>
            </p:nvSpPr>
            <p:spPr>
              <a:xfrm>
                <a:off x="786121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77" name="Freeform 176">
                <a:extLst>
                  <a:ext uri="{FF2B5EF4-FFF2-40B4-BE49-F238E27FC236}">
                    <a16:creationId xmlns:a16="http://schemas.microsoft.com/office/drawing/2014/main" id="{430B635C-110E-F849-9AD7-E6CD3C5D613F}"/>
                  </a:ext>
                </a:extLst>
              </p:cNvPr>
              <p:cNvSpPr/>
              <p:nvPr/>
            </p:nvSpPr>
            <p:spPr>
              <a:xfrm>
                <a:off x="6925911"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78" name="Freeform 177">
                <a:extLst>
                  <a:ext uri="{FF2B5EF4-FFF2-40B4-BE49-F238E27FC236}">
                    <a16:creationId xmlns:a16="http://schemas.microsoft.com/office/drawing/2014/main" id="{BA4897DC-5ED9-F544-8BAA-1FDCD2917014}"/>
                  </a:ext>
                </a:extLst>
              </p:cNvPr>
              <p:cNvSpPr/>
              <p:nvPr/>
            </p:nvSpPr>
            <p:spPr>
              <a:xfrm>
                <a:off x="6952852"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185" y="17050"/>
                      <a:pt x="11995" y="15907"/>
                      <a:pt x="11995" y="14669"/>
                    </a:cubicBezTo>
                    <a:close/>
                    <a:moveTo>
                      <a:pt x="9996" y="9049"/>
                    </a:moveTo>
                    <a:cubicBezTo>
                      <a:pt x="5236" y="9049"/>
                      <a:pt x="2856" y="10478"/>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79" name="Freeform 178">
                <a:extLst>
                  <a:ext uri="{FF2B5EF4-FFF2-40B4-BE49-F238E27FC236}">
                    <a16:creationId xmlns:a16="http://schemas.microsoft.com/office/drawing/2014/main" id="{0ADE6C33-20FC-5745-94BA-6892797ED87C}"/>
                  </a:ext>
                </a:extLst>
              </p:cNvPr>
              <p:cNvSpPr/>
              <p:nvPr/>
            </p:nvSpPr>
            <p:spPr>
              <a:xfrm>
                <a:off x="6969416" y="5027866"/>
                <a:ext cx="14850" cy="24098"/>
              </a:xfrm>
              <a:custGeom>
                <a:avLst/>
                <a:gdLst>
                  <a:gd name="connsiteX0" fmla="*/ 190 w 14850"/>
                  <a:gd name="connsiteY0" fmla="*/ 21526 h 24098"/>
                  <a:gd name="connsiteX1" fmla="*/ 2190 w 14850"/>
                  <a:gd name="connsiteY1" fmla="*/ 21812 h 24098"/>
                  <a:gd name="connsiteX2" fmla="*/ 6283 w 14850"/>
                  <a:gd name="connsiteY2" fmla="*/ 17431 h 24098"/>
                  <a:gd name="connsiteX3" fmla="*/ 0 w 14850"/>
                  <a:gd name="connsiteY3" fmla="*/ 0 h 24098"/>
                  <a:gd name="connsiteX4" fmla="*/ 2665 w 14850"/>
                  <a:gd name="connsiteY4" fmla="*/ 0 h 24098"/>
                  <a:gd name="connsiteX5" fmla="*/ 7616 w 14850"/>
                  <a:gd name="connsiteY5" fmla="*/ 14097 h 24098"/>
                  <a:gd name="connsiteX6" fmla="*/ 12566 w 14850"/>
                  <a:gd name="connsiteY6" fmla="*/ 0 h 24098"/>
                  <a:gd name="connsiteX7" fmla="*/ 14851 w 14850"/>
                  <a:gd name="connsiteY7" fmla="*/ 0 h 24098"/>
                  <a:gd name="connsiteX8" fmla="*/ 7997 w 14850"/>
                  <a:gd name="connsiteY8" fmla="*/ 18955 h 24098"/>
                  <a:gd name="connsiteX9" fmla="*/ 2190 w 14850"/>
                  <a:gd name="connsiteY9" fmla="*/ 24098 h 24098"/>
                  <a:gd name="connsiteX10" fmla="*/ 190 w 14850"/>
                  <a:gd name="connsiteY10" fmla="*/ 23813 h 24098"/>
                  <a:gd name="connsiteX11" fmla="*/ 190 w 14850"/>
                  <a:gd name="connsiteY11" fmla="*/ 21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98">
                    <a:moveTo>
                      <a:pt x="190" y="21526"/>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7" y="18955"/>
                    </a:lnTo>
                    <a:cubicBezTo>
                      <a:pt x="6664" y="22670"/>
                      <a:pt x="5236" y="24098"/>
                      <a:pt x="2190" y="24098"/>
                    </a:cubicBezTo>
                    <a:cubicBezTo>
                      <a:pt x="1523" y="24098"/>
                      <a:pt x="857" y="24003"/>
                      <a:pt x="190" y="23813"/>
                    </a:cubicBezTo>
                    <a:lnTo>
                      <a:pt x="190" y="2152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80" name="Freeform 179">
                <a:extLst>
                  <a:ext uri="{FF2B5EF4-FFF2-40B4-BE49-F238E27FC236}">
                    <a16:creationId xmlns:a16="http://schemas.microsoft.com/office/drawing/2014/main" id="{C46AB1DA-6F42-0743-91DC-E4551072D665}"/>
                  </a:ext>
                </a:extLst>
              </p:cNvPr>
              <p:cNvSpPr/>
              <p:nvPr/>
            </p:nvSpPr>
            <p:spPr>
              <a:xfrm>
                <a:off x="6996452" y="5021675"/>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383"/>
                      <a:pt x="11614" y="24003"/>
                      <a:pt x="7711" y="24003"/>
                    </a:cubicBezTo>
                    <a:cubicBezTo>
                      <a:pt x="5521" y="24003"/>
                      <a:pt x="3808" y="22860"/>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81" name="Freeform 180">
                <a:extLst>
                  <a:ext uri="{FF2B5EF4-FFF2-40B4-BE49-F238E27FC236}">
                    <a16:creationId xmlns:a16="http://schemas.microsoft.com/office/drawing/2014/main" id="{564AA361-AC09-1149-BC82-A4DCBC9844A0}"/>
                  </a:ext>
                </a:extLst>
              </p:cNvPr>
              <p:cNvSpPr/>
              <p:nvPr/>
            </p:nvSpPr>
            <p:spPr>
              <a:xfrm>
                <a:off x="701320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82" name="Freeform 181">
                <a:extLst>
                  <a:ext uri="{FF2B5EF4-FFF2-40B4-BE49-F238E27FC236}">
                    <a16:creationId xmlns:a16="http://schemas.microsoft.com/office/drawing/2014/main" id="{DCB32C15-4A8B-0B49-AA04-D02FFC82FAC3}"/>
                  </a:ext>
                </a:extLst>
              </p:cNvPr>
              <p:cNvSpPr/>
              <p:nvPr/>
            </p:nvSpPr>
            <p:spPr>
              <a:xfrm>
                <a:off x="7042622"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83" name="Freeform 182">
                <a:extLst>
                  <a:ext uri="{FF2B5EF4-FFF2-40B4-BE49-F238E27FC236}">
                    <a16:creationId xmlns:a16="http://schemas.microsoft.com/office/drawing/2014/main" id="{161B83C8-DF87-4944-BCD6-1A19E826FA82}"/>
                  </a:ext>
                </a:extLst>
              </p:cNvPr>
              <p:cNvSpPr/>
              <p:nvPr/>
            </p:nvSpPr>
            <p:spPr>
              <a:xfrm>
                <a:off x="7069563"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84" name="Freeform 183">
                <a:extLst>
                  <a:ext uri="{FF2B5EF4-FFF2-40B4-BE49-F238E27FC236}">
                    <a16:creationId xmlns:a16="http://schemas.microsoft.com/office/drawing/2014/main" id="{DB59C8AB-C9B4-B443-995E-4E531FCF03DC}"/>
                  </a:ext>
                </a:extLst>
              </p:cNvPr>
              <p:cNvSpPr/>
              <p:nvPr/>
            </p:nvSpPr>
            <p:spPr>
              <a:xfrm>
                <a:off x="7087269"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85" name="Freeform 184">
                <a:extLst>
                  <a:ext uri="{FF2B5EF4-FFF2-40B4-BE49-F238E27FC236}">
                    <a16:creationId xmlns:a16="http://schemas.microsoft.com/office/drawing/2014/main" id="{75E3A628-2356-AD40-BD04-188D86E1C828}"/>
                  </a:ext>
                </a:extLst>
              </p:cNvPr>
              <p:cNvSpPr/>
              <p:nvPr/>
            </p:nvSpPr>
            <p:spPr>
              <a:xfrm>
                <a:off x="7105357"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7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7"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86" name="Freeform 185">
                <a:extLst>
                  <a:ext uri="{FF2B5EF4-FFF2-40B4-BE49-F238E27FC236}">
                    <a16:creationId xmlns:a16="http://schemas.microsoft.com/office/drawing/2014/main" id="{CBC591FA-077F-8846-8297-3E6AC0B72CD2}"/>
                  </a:ext>
                </a:extLst>
              </p:cNvPr>
              <p:cNvSpPr/>
              <p:nvPr/>
            </p:nvSpPr>
            <p:spPr>
              <a:xfrm>
                <a:off x="713344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87" name="Freeform 186">
                <a:extLst>
                  <a:ext uri="{FF2B5EF4-FFF2-40B4-BE49-F238E27FC236}">
                    <a16:creationId xmlns:a16="http://schemas.microsoft.com/office/drawing/2014/main" id="{F01D9BCA-D0C9-A743-A604-10DFB19851FD}"/>
                  </a:ext>
                </a:extLst>
              </p:cNvPr>
              <p:cNvSpPr/>
              <p:nvPr/>
            </p:nvSpPr>
            <p:spPr>
              <a:xfrm>
                <a:off x="7150385"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88" name="Freeform 187">
                <a:extLst>
                  <a:ext uri="{FF2B5EF4-FFF2-40B4-BE49-F238E27FC236}">
                    <a16:creationId xmlns:a16="http://schemas.microsoft.com/office/drawing/2014/main" id="{141826E5-82E1-CF4E-826F-AEDD06941E27}"/>
                  </a:ext>
                </a:extLst>
              </p:cNvPr>
              <p:cNvSpPr/>
              <p:nvPr/>
            </p:nvSpPr>
            <p:spPr>
              <a:xfrm>
                <a:off x="7170186"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89" name="Freeform 188">
                <a:extLst>
                  <a:ext uri="{FF2B5EF4-FFF2-40B4-BE49-F238E27FC236}">
                    <a16:creationId xmlns:a16="http://schemas.microsoft.com/office/drawing/2014/main" id="{6C2352DF-8361-874D-BB93-3DB672B33AC6}"/>
                  </a:ext>
                </a:extLst>
              </p:cNvPr>
              <p:cNvSpPr/>
              <p:nvPr/>
            </p:nvSpPr>
            <p:spPr>
              <a:xfrm>
                <a:off x="7182942"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2"/>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90" name="Freeform 189">
                <a:extLst>
                  <a:ext uri="{FF2B5EF4-FFF2-40B4-BE49-F238E27FC236}">
                    <a16:creationId xmlns:a16="http://schemas.microsoft.com/office/drawing/2014/main" id="{344A77AA-A6A1-4D47-9721-D8C4F9952BD4}"/>
                  </a:ext>
                </a:extLst>
              </p:cNvPr>
              <p:cNvSpPr/>
              <p:nvPr/>
            </p:nvSpPr>
            <p:spPr>
              <a:xfrm>
                <a:off x="7199982"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91" name="Freeform 190">
                <a:extLst>
                  <a:ext uri="{FF2B5EF4-FFF2-40B4-BE49-F238E27FC236}">
                    <a16:creationId xmlns:a16="http://schemas.microsoft.com/office/drawing/2014/main" id="{9C6DEC6F-D1EB-1A4D-8BA1-3015664C99A7}"/>
                  </a:ext>
                </a:extLst>
              </p:cNvPr>
              <p:cNvSpPr/>
              <p:nvPr/>
            </p:nvSpPr>
            <p:spPr>
              <a:xfrm>
                <a:off x="7229493"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92" name="Freeform 191">
                <a:extLst>
                  <a:ext uri="{FF2B5EF4-FFF2-40B4-BE49-F238E27FC236}">
                    <a16:creationId xmlns:a16="http://schemas.microsoft.com/office/drawing/2014/main" id="{BC667864-4E6B-A649-AFB3-A5C0B492BC1E}"/>
                  </a:ext>
                </a:extLst>
              </p:cNvPr>
              <p:cNvSpPr/>
              <p:nvPr/>
            </p:nvSpPr>
            <p:spPr>
              <a:xfrm>
                <a:off x="7236823"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93" name="Freeform 192">
                <a:extLst>
                  <a:ext uri="{FF2B5EF4-FFF2-40B4-BE49-F238E27FC236}">
                    <a16:creationId xmlns:a16="http://schemas.microsoft.com/office/drawing/2014/main" id="{2F972D0D-EAD2-4847-9ED1-3CF0889AFA6D}"/>
                  </a:ext>
                </a:extLst>
              </p:cNvPr>
              <p:cNvSpPr/>
              <p:nvPr/>
            </p:nvSpPr>
            <p:spPr>
              <a:xfrm>
                <a:off x="7252911"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94" name="Freeform 193">
                <a:extLst>
                  <a:ext uri="{FF2B5EF4-FFF2-40B4-BE49-F238E27FC236}">
                    <a16:creationId xmlns:a16="http://schemas.microsoft.com/office/drawing/2014/main" id="{3A5AB067-96E6-A446-BF8C-294CB84DC3F1}"/>
                  </a:ext>
                </a:extLst>
              </p:cNvPr>
              <p:cNvSpPr/>
              <p:nvPr/>
            </p:nvSpPr>
            <p:spPr>
              <a:xfrm>
                <a:off x="7263573"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95" name="Freeform 194">
                <a:extLst>
                  <a:ext uri="{FF2B5EF4-FFF2-40B4-BE49-F238E27FC236}">
                    <a16:creationId xmlns:a16="http://schemas.microsoft.com/office/drawing/2014/main" id="{1A11C6BF-3A8D-1946-A62D-9E9F3B6D25A1}"/>
                  </a:ext>
                </a:extLst>
              </p:cNvPr>
              <p:cNvSpPr/>
              <p:nvPr/>
            </p:nvSpPr>
            <p:spPr>
              <a:xfrm>
                <a:off x="7282708"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96" name="Freeform 195">
                <a:extLst>
                  <a:ext uri="{FF2B5EF4-FFF2-40B4-BE49-F238E27FC236}">
                    <a16:creationId xmlns:a16="http://schemas.microsoft.com/office/drawing/2014/main" id="{1B755A1C-610B-D948-953B-F0CAB6DDA04C}"/>
                  </a:ext>
                </a:extLst>
              </p:cNvPr>
              <p:cNvSpPr/>
              <p:nvPr/>
            </p:nvSpPr>
            <p:spPr>
              <a:xfrm>
                <a:off x="7293370"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97" name="Freeform 196">
                <a:extLst>
                  <a:ext uri="{FF2B5EF4-FFF2-40B4-BE49-F238E27FC236}">
                    <a16:creationId xmlns:a16="http://schemas.microsoft.com/office/drawing/2014/main" id="{C68D73CF-3F8C-9B4C-8AD5-AC88B967A5FB}"/>
                  </a:ext>
                </a:extLst>
              </p:cNvPr>
              <p:cNvSpPr/>
              <p:nvPr/>
            </p:nvSpPr>
            <p:spPr>
              <a:xfrm>
                <a:off x="732031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98" name="Freeform 197">
                <a:extLst>
                  <a:ext uri="{FF2B5EF4-FFF2-40B4-BE49-F238E27FC236}">
                    <a16:creationId xmlns:a16="http://schemas.microsoft.com/office/drawing/2014/main" id="{1935939B-8C50-394B-BD7F-4ECF49B016EC}"/>
                  </a:ext>
                </a:extLst>
              </p:cNvPr>
              <p:cNvSpPr/>
              <p:nvPr/>
            </p:nvSpPr>
            <p:spPr>
              <a:xfrm>
                <a:off x="7336970"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199" name="Freeform 198">
                <a:extLst>
                  <a:ext uri="{FF2B5EF4-FFF2-40B4-BE49-F238E27FC236}">
                    <a16:creationId xmlns:a16="http://schemas.microsoft.com/office/drawing/2014/main" id="{F8BA9067-9AAD-6C40-9438-2A08BF1BD7CE}"/>
                  </a:ext>
                </a:extLst>
              </p:cNvPr>
              <p:cNvSpPr/>
              <p:nvPr/>
            </p:nvSpPr>
            <p:spPr>
              <a:xfrm>
                <a:off x="7349917"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00" name="Freeform 199">
                <a:extLst>
                  <a:ext uri="{FF2B5EF4-FFF2-40B4-BE49-F238E27FC236}">
                    <a16:creationId xmlns:a16="http://schemas.microsoft.com/office/drawing/2014/main" id="{ED93F863-0487-3741-A11E-7F2CD39B1FD2}"/>
                  </a:ext>
                </a:extLst>
              </p:cNvPr>
              <p:cNvSpPr/>
              <p:nvPr/>
            </p:nvSpPr>
            <p:spPr>
              <a:xfrm>
                <a:off x="7356105"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01" name="Freeform 200">
                <a:extLst>
                  <a:ext uri="{FF2B5EF4-FFF2-40B4-BE49-F238E27FC236}">
                    <a16:creationId xmlns:a16="http://schemas.microsoft.com/office/drawing/2014/main" id="{77107B9C-BEE7-7B4E-AE3F-93406EAC54B5}"/>
                  </a:ext>
                </a:extLst>
              </p:cNvPr>
              <p:cNvSpPr/>
              <p:nvPr/>
            </p:nvSpPr>
            <p:spPr>
              <a:xfrm>
                <a:off x="7375334"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02" name="Freeform 201">
                <a:extLst>
                  <a:ext uri="{FF2B5EF4-FFF2-40B4-BE49-F238E27FC236}">
                    <a16:creationId xmlns:a16="http://schemas.microsoft.com/office/drawing/2014/main" id="{BAFC7BB9-75EE-4A47-B808-2AF56075F21E}"/>
                  </a:ext>
                </a:extLst>
              </p:cNvPr>
              <p:cNvSpPr/>
              <p:nvPr/>
            </p:nvSpPr>
            <p:spPr>
              <a:xfrm>
                <a:off x="7402751" y="5027390"/>
                <a:ext cx="14184" cy="18478"/>
              </a:xfrm>
              <a:custGeom>
                <a:avLst/>
                <a:gdLst>
                  <a:gd name="connsiteX0" fmla="*/ 7520 w 14184"/>
                  <a:gd name="connsiteY0" fmla="*/ 2191 h 18478"/>
                  <a:gd name="connsiteX1" fmla="*/ 2760 w 14184"/>
                  <a:gd name="connsiteY1" fmla="*/ 9239 h 18478"/>
                  <a:gd name="connsiteX2" fmla="*/ 7520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0" y="4763"/>
                      <a:pt x="2760" y="9239"/>
                    </a:cubicBezTo>
                    <a:cubicBezTo>
                      <a:pt x="2760" y="13621"/>
                      <a:pt x="4665" y="16192"/>
                      <a:pt x="7520"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03" name="Freeform 202">
                <a:extLst>
                  <a:ext uri="{FF2B5EF4-FFF2-40B4-BE49-F238E27FC236}">
                    <a16:creationId xmlns:a16="http://schemas.microsoft.com/office/drawing/2014/main" id="{57CEA8F8-8647-B74B-BBD8-C4CAD7641888}"/>
                  </a:ext>
                </a:extLst>
              </p:cNvPr>
              <p:cNvSpPr/>
              <p:nvPr/>
            </p:nvSpPr>
            <p:spPr>
              <a:xfrm>
                <a:off x="741903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1"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04" name="Freeform 203">
                <a:extLst>
                  <a:ext uri="{FF2B5EF4-FFF2-40B4-BE49-F238E27FC236}">
                    <a16:creationId xmlns:a16="http://schemas.microsoft.com/office/drawing/2014/main" id="{9EFFE8B6-2CB3-E84B-B63D-E7C31EB38512}"/>
                  </a:ext>
                </a:extLst>
              </p:cNvPr>
              <p:cNvSpPr/>
              <p:nvPr/>
            </p:nvSpPr>
            <p:spPr>
              <a:xfrm>
                <a:off x="7438259"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05" name="Freeform 204">
                <a:extLst>
                  <a:ext uri="{FF2B5EF4-FFF2-40B4-BE49-F238E27FC236}">
                    <a16:creationId xmlns:a16="http://schemas.microsoft.com/office/drawing/2014/main" id="{B53127C3-E16E-6848-8737-B9CB0FC711E2}"/>
                  </a:ext>
                </a:extLst>
              </p:cNvPr>
              <p:cNvSpPr/>
              <p:nvPr/>
            </p:nvSpPr>
            <p:spPr>
              <a:xfrm>
                <a:off x="7454347"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06" name="Freeform 205">
                <a:extLst>
                  <a:ext uri="{FF2B5EF4-FFF2-40B4-BE49-F238E27FC236}">
                    <a16:creationId xmlns:a16="http://schemas.microsoft.com/office/drawing/2014/main" id="{858A0D2A-F0F4-2046-83E5-4799E71207EA}"/>
                  </a:ext>
                </a:extLst>
              </p:cNvPr>
              <p:cNvSpPr/>
              <p:nvPr/>
            </p:nvSpPr>
            <p:spPr>
              <a:xfrm>
                <a:off x="746596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07" name="Freeform 206">
                <a:extLst>
                  <a:ext uri="{FF2B5EF4-FFF2-40B4-BE49-F238E27FC236}">
                    <a16:creationId xmlns:a16="http://schemas.microsoft.com/office/drawing/2014/main" id="{1E5A89A8-5369-BC4E-AB3F-06CC0B0D9F3D}"/>
                  </a:ext>
                </a:extLst>
              </p:cNvPr>
              <p:cNvSpPr/>
              <p:nvPr/>
            </p:nvSpPr>
            <p:spPr>
              <a:xfrm>
                <a:off x="7485001"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08" name="Freeform 207">
                <a:extLst>
                  <a:ext uri="{FF2B5EF4-FFF2-40B4-BE49-F238E27FC236}">
                    <a16:creationId xmlns:a16="http://schemas.microsoft.com/office/drawing/2014/main" id="{E13FAE5E-1D82-2C47-A190-3CAB0CAF6AB8}"/>
                  </a:ext>
                </a:extLst>
              </p:cNvPr>
              <p:cNvSpPr/>
              <p:nvPr/>
            </p:nvSpPr>
            <p:spPr>
              <a:xfrm>
                <a:off x="7492426"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09" name="Freeform 208">
                <a:extLst>
                  <a:ext uri="{FF2B5EF4-FFF2-40B4-BE49-F238E27FC236}">
                    <a16:creationId xmlns:a16="http://schemas.microsoft.com/office/drawing/2014/main" id="{241E2933-D148-964D-8E0F-EC0C2F4CEC97}"/>
                  </a:ext>
                </a:extLst>
              </p:cNvPr>
              <p:cNvSpPr/>
              <p:nvPr/>
            </p:nvSpPr>
            <p:spPr>
              <a:xfrm>
                <a:off x="750946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10" name="Freeform 209">
                <a:extLst>
                  <a:ext uri="{FF2B5EF4-FFF2-40B4-BE49-F238E27FC236}">
                    <a16:creationId xmlns:a16="http://schemas.microsoft.com/office/drawing/2014/main" id="{8F05ABAE-384C-6D4B-963A-0FBC29CA7886}"/>
                  </a:ext>
                </a:extLst>
              </p:cNvPr>
              <p:cNvSpPr/>
              <p:nvPr/>
            </p:nvSpPr>
            <p:spPr>
              <a:xfrm>
                <a:off x="7527458"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3"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11" name="Freeform 210">
                <a:extLst>
                  <a:ext uri="{FF2B5EF4-FFF2-40B4-BE49-F238E27FC236}">
                    <a16:creationId xmlns:a16="http://schemas.microsoft.com/office/drawing/2014/main" id="{50F3BDE6-CF86-C94C-935B-11981F737287}"/>
                  </a:ext>
                </a:extLst>
              </p:cNvPr>
              <p:cNvSpPr/>
              <p:nvPr/>
            </p:nvSpPr>
            <p:spPr>
              <a:xfrm>
                <a:off x="7554685"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12" name="Freeform 211">
                <a:extLst>
                  <a:ext uri="{FF2B5EF4-FFF2-40B4-BE49-F238E27FC236}">
                    <a16:creationId xmlns:a16="http://schemas.microsoft.com/office/drawing/2014/main" id="{27A7F30B-8D74-4546-AF9A-3726F3D3C2D4}"/>
                  </a:ext>
                </a:extLst>
              </p:cNvPr>
              <p:cNvSpPr/>
              <p:nvPr/>
            </p:nvSpPr>
            <p:spPr>
              <a:xfrm>
                <a:off x="7567441"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2"/>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13" name="Freeform 212">
                <a:extLst>
                  <a:ext uri="{FF2B5EF4-FFF2-40B4-BE49-F238E27FC236}">
                    <a16:creationId xmlns:a16="http://schemas.microsoft.com/office/drawing/2014/main" id="{1D771AC7-E0FF-7741-B3A8-82DF9852D9FC}"/>
                  </a:ext>
                </a:extLst>
              </p:cNvPr>
              <p:cNvSpPr/>
              <p:nvPr/>
            </p:nvSpPr>
            <p:spPr>
              <a:xfrm>
                <a:off x="7584481"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14" name="Freeform 213">
                <a:extLst>
                  <a:ext uri="{FF2B5EF4-FFF2-40B4-BE49-F238E27FC236}">
                    <a16:creationId xmlns:a16="http://schemas.microsoft.com/office/drawing/2014/main" id="{7938EF78-8FE6-E84D-A20B-60658596797F}"/>
                  </a:ext>
                </a:extLst>
              </p:cNvPr>
              <p:cNvSpPr/>
              <p:nvPr/>
            </p:nvSpPr>
            <p:spPr>
              <a:xfrm>
                <a:off x="7603521"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15" name="Freeform 214">
                <a:extLst>
                  <a:ext uri="{FF2B5EF4-FFF2-40B4-BE49-F238E27FC236}">
                    <a16:creationId xmlns:a16="http://schemas.microsoft.com/office/drawing/2014/main" id="{1E4A5D72-2D32-664B-83E8-B8B957723907}"/>
                  </a:ext>
                </a:extLst>
              </p:cNvPr>
              <p:cNvSpPr/>
              <p:nvPr/>
            </p:nvSpPr>
            <p:spPr>
              <a:xfrm>
                <a:off x="7612850"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16" name="Freeform 215">
                <a:extLst>
                  <a:ext uri="{FF2B5EF4-FFF2-40B4-BE49-F238E27FC236}">
                    <a16:creationId xmlns:a16="http://schemas.microsoft.com/office/drawing/2014/main" id="{3C62E993-BB24-1546-87BE-7295AABCED52}"/>
                  </a:ext>
                </a:extLst>
              </p:cNvPr>
              <p:cNvSpPr/>
              <p:nvPr/>
            </p:nvSpPr>
            <p:spPr>
              <a:xfrm>
                <a:off x="7632080"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17" name="Freeform 216">
                <a:extLst>
                  <a:ext uri="{FF2B5EF4-FFF2-40B4-BE49-F238E27FC236}">
                    <a16:creationId xmlns:a16="http://schemas.microsoft.com/office/drawing/2014/main" id="{8C2B834B-3751-A44A-A570-7304294722A7}"/>
                  </a:ext>
                </a:extLst>
              </p:cNvPr>
              <p:cNvSpPr/>
              <p:nvPr/>
            </p:nvSpPr>
            <p:spPr>
              <a:xfrm>
                <a:off x="7639505"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sp>
            <p:nvSpPr>
              <p:cNvPr id="218" name="Freeform 217">
                <a:extLst>
                  <a:ext uri="{FF2B5EF4-FFF2-40B4-BE49-F238E27FC236}">
                    <a16:creationId xmlns:a16="http://schemas.microsoft.com/office/drawing/2014/main" id="{AD87A188-71EA-3947-B4B6-55A350E33A4B}"/>
                  </a:ext>
                </a:extLst>
              </p:cNvPr>
              <p:cNvSpPr/>
              <p:nvPr/>
            </p:nvSpPr>
            <p:spPr>
              <a:xfrm>
                <a:off x="7658639" y="5041296"/>
                <a:ext cx="3808" cy="4095"/>
              </a:xfrm>
              <a:custGeom>
                <a:avLst/>
                <a:gdLst>
                  <a:gd name="connsiteX0" fmla="*/ 0 w 3808"/>
                  <a:gd name="connsiteY0" fmla="*/ 0 h 4095"/>
                  <a:gd name="connsiteX1" fmla="*/ 3808 w 3808"/>
                  <a:gd name="connsiteY1" fmla="*/ 0 h 4095"/>
                  <a:gd name="connsiteX2" fmla="*/ 3808 w 3808"/>
                  <a:gd name="connsiteY2" fmla="*/ 4096 h 4095"/>
                  <a:gd name="connsiteX3" fmla="*/ 0 w 3808"/>
                  <a:gd name="connsiteY3" fmla="*/ 4096 h 4095"/>
                  <a:gd name="connsiteX4" fmla="*/ 0 w 3808"/>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sz="1283" b="0" i="0" dirty="0">
                  <a:latin typeface="Calibri" panose="020F0502020204030204" pitchFamily="34" charset="0"/>
                </a:endParaRPr>
              </a:p>
            </p:txBody>
          </p:sp>
        </p:grpSp>
      </p:grpSp>
      <p:sp>
        <p:nvSpPr>
          <p:cNvPr id="314" name="Freeform 313">
            <a:extLst>
              <a:ext uri="{FF2B5EF4-FFF2-40B4-BE49-F238E27FC236}">
                <a16:creationId xmlns:a16="http://schemas.microsoft.com/office/drawing/2014/main" id="{3D86E9BF-9850-D846-89B1-44C8D885085D}"/>
              </a:ext>
            </a:extLst>
          </p:cNvPr>
          <p:cNvSpPr/>
          <p:nvPr userDrawn="1"/>
        </p:nvSpPr>
        <p:spPr>
          <a:xfrm rot="16200000">
            <a:off x="2219345" y="3012567"/>
            <a:ext cx="3120984" cy="7559674"/>
          </a:xfrm>
          <a:custGeom>
            <a:avLst/>
            <a:gdLst>
              <a:gd name="connsiteX0" fmla="*/ 0 w 200022"/>
              <a:gd name="connsiteY0" fmla="*/ 0 h 787002"/>
              <a:gd name="connsiteX1" fmla="*/ 200022 w 200022"/>
              <a:gd name="connsiteY1" fmla="*/ 0 h 787002"/>
              <a:gd name="connsiteX2" fmla="*/ 200022 w 200022"/>
              <a:gd name="connsiteY2" fmla="*/ 787003 h 787002"/>
              <a:gd name="connsiteX3" fmla="*/ 0 w 200022"/>
              <a:gd name="connsiteY3" fmla="*/ 787003 h 787002"/>
            </a:gdLst>
            <a:ahLst/>
            <a:cxnLst>
              <a:cxn ang="0">
                <a:pos x="connsiteX0" y="connsiteY0"/>
              </a:cxn>
              <a:cxn ang="0">
                <a:pos x="connsiteX1" y="connsiteY1"/>
              </a:cxn>
              <a:cxn ang="0">
                <a:pos x="connsiteX2" y="connsiteY2"/>
              </a:cxn>
              <a:cxn ang="0">
                <a:pos x="connsiteX3" y="connsiteY3"/>
              </a:cxn>
            </a:cxnLst>
            <a:rect l="l" t="t" r="r" b="b"/>
            <a:pathLst>
              <a:path w="200022" h="787002">
                <a:moveTo>
                  <a:pt x="0" y="0"/>
                </a:moveTo>
                <a:lnTo>
                  <a:pt x="200022" y="0"/>
                </a:lnTo>
                <a:lnTo>
                  <a:pt x="200022" y="787003"/>
                </a:lnTo>
                <a:lnTo>
                  <a:pt x="0" y="787003"/>
                </a:lnTo>
                <a:close/>
              </a:path>
            </a:pathLst>
          </a:custGeom>
          <a:solidFill>
            <a:srgbClr val="3389CA"/>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7" name="Text Placeholder 32">
            <a:extLst>
              <a:ext uri="{FF2B5EF4-FFF2-40B4-BE49-F238E27FC236}">
                <a16:creationId xmlns:a16="http://schemas.microsoft.com/office/drawing/2014/main" id="{84DB0E4A-F23B-084D-B024-7ACCC7D5E568}"/>
              </a:ext>
            </a:extLst>
          </p:cNvPr>
          <p:cNvSpPr>
            <a:spLocks noGrp="1"/>
          </p:cNvSpPr>
          <p:nvPr>
            <p:ph type="body" sz="quarter" idx="32" hasCustomPrompt="1"/>
          </p:nvPr>
        </p:nvSpPr>
        <p:spPr>
          <a:xfrm>
            <a:off x="752316" y="673101"/>
            <a:ext cx="6143488" cy="4415718"/>
          </a:xfrm>
          <a:prstGeom prst="rect">
            <a:avLst/>
          </a:prstGeom>
        </p:spPr>
        <p:txBody>
          <a:bodyPr numCol="2" spcCol="288000" anchor="t">
            <a:noAutofit/>
          </a:bodyPr>
          <a:lstStyle>
            <a:lvl1pPr marL="0" indent="0" algn="just">
              <a:lnSpc>
                <a:spcPct val="100000"/>
              </a:lnSpc>
              <a:spcBef>
                <a:spcPts val="0"/>
              </a:spcBef>
              <a:buNone/>
              <a:defRPr sz="1100" b="0" i="0">
                <a:solidFill>
                  <a:srgbClr val="58595B"/>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Colum)</a:t>
            </a:r>
            <a:endParaRPr lang="en-US" dirty="0"/>
          </a:p>
        </p:txBody>
      </p:sp>
      <p:sp>
        <p:nvSpPr>
          <p:cNvPr id="318" name="Text Placeholder 32">
            <a:extLst>
              <a:ext uri="{FF2B5EF4-FFF2-40B4-BE49-F238E27FC236}">
                <a16:creationId xmlns:a16="http://schemas.microsoft.com/office/drawing/2014/main" id="{21843B1F-4285-8C40-AE8B-14601FDB8A10}"/>
              </a:ext>
            </a:extLst>
          </p:cNvPr>
          <p:cNvSpPr>
            <a:spLocks noGrp="1"/>
          </p:cNvSpPr>
          <p:nvPr>
            <p:ph type="body" sz="quarter" idx="30" hasCustomPrompt="1"/>
          </p:nvPr>
        </p:nvSpPr>
        <p:spPr>
          <a:xfrm>
            <a:off x="752316" y="5701018"/>
            <a:ext cx="3027521" cy="1308894"/>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Follow your journey</a:t>
            </a:r>
            <a:endParaRPr lang="en-US" dirty="0"/>
          </a:p>
        </p:txBody>
      </p:sp>
      <p:sp>
        <p:nvSpPr>
          <p:cNvPr id="319" name="Graphic 6">
            <a:extLst>
              <a:ext uri="{FF2B5EF4-FFF2-40B4-BE49-F238E27FC236}">
                <a16:creationId xmlns:a16="http://schemas.microsoft.com/office/drawing/2014/main" id="{CA820DB4-AAA4-EB44-ACE3-488890E5560A}"/>
              </a:ext>
            </a:extLst>
          </p:cNvPr>
          <p:cNvSpPr/>
          <p:nvPr userDrawn="1"/>
        </p:nvSpPr>
        <p:spPr>
          <a:xfrm rot="5400000">
            <a:off x="5970256" y="7093890"/>
            <a:ext cx="476911" cy="2701925"/>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54526"/>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320" name="Text Placeholder 32">
            <a:extLst>
              <a:ext uri="{FF2B5EF4-FFF2-40B4-BE49-F238E27FC236}">
                <a16:creationId xmlns:a16="http://schemas.microsoft.com/office/drawing/2014/main" id="{FEE1C088-7202-9947-805E-E4E1C36EC049}"/>
              </a:ext>
            </a:extLst>
          </p:cNvPr>
          <p:cNvSpPr>
            <a:spLocks noGrp="1"/>
          </p:cNvSpPr>
          <p:nvPr>
            <p:ph type="body" sz="quarter" idx="42" hasCustomPrompt="1"/>
          </p:nvPr>
        </p:nvSpPr>
        <p:spPr>
          <a:xfrm>
            <a:off x="4460487" y="8233452"/>
            <a:ext cx="2860491" cy="476912"/>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a:spcBef>
                <a:spcPts val="0"/>
              </a:spcBef>
            </a:pPr>
            <a:r>
              <a:rPr lang="en-US" sz="2000" dirty="0" err="1"/>
              <a:t>www.csi-project.eu</a:t>
            </a:r>
            <a:r>
              <a:rPr lang="en-US" sz="2000" dirty="0"/>
              <a:t> </a:t>
            </a:r>
          </a:p>
        </p:txBody>
      </p:sp>
      <p:grpSp>
        <p:nvGrpSpPr>
          <p:cNvPr id="453" name="Group 452">
            <a:extLst>
              <a:ext uri="{FF2B5EF4-FFF2-40B4-BE49-F238E27FC236}">
                <a16:creationId xmlns:a16="http://schemas.microsoft.com/office/drawing/2014/main" id="{D89F637D-435A-434A-86B2-0A4305EA0271}"/>
              </a:ext>
            </a:extLst>
          </p:cNvPr>
          <p:cNvGrpSpPr/>
          <p:nvPr userDrawn="1"/>
        </p:nvGrpSpPr>
        <p:grpSpPr>
          <a:xfrm>
            <a:off x="238697" y="8886390"/>
            <a:ext cx="3855631" cy="1548396"/>
            <a:chOff x="-7388692" y="3898239"/>
            <a:chExt cx="7011111" cy="2815615"/>
          </a:xfrm>
        </p:grpSpPr>
        <p:pic>
          <p:nvPicPr>
            <p:cNvPr id="3" name="Picture 2">
              <a:extLst>
                <a:ext uri="{FF2B5EF4-FFF2-40B4-BE49-F238E27FC236}">
                  <a16:creationId xmlns:a16="http://schemas.microsoft.com/office/drawing/2014/main" id="{8FA17BCE-1F2D-1F4A-9D9B-894C7A3F00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88692" y="3898239"/>
              <a:ext cx="2503938" cy="1626646"/>
            </a:xfrm>
            <a:prstGeom prst="rect">
              <a:avLst/>
            </a:prstGeom>
          </p:spPr>
        </p:pic>
        <p:pic>
          <p:nvPicPr>
            <p:cNvPr id="7" name="Picture 6">
              <a:extLst>
                <a:ext uri="{FF2B5EF4-FFF2-40B4-BE49-F238E27FC236}">
                  <a16:creationId xmlns:a16="http://schemas.microsoft.com/office/drawing/2014/main" id="{78FA1118-58B4-9346-B2D8-1CB705542F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93487" y="3958125"/>
              <a:ext cx="2174953" cy="1416461"/>
            </a:xfrm>
            <a:prstGeom prst="rect">
              <a:avLst/>
            </a:prstGeom>
          </p:spPr>
        </p:pic>
        <p:pic>
          <p:nvPicPr>
            <p:cNvPr id="11" name="Picture 10">
              <a:extLst>
                <a:ext uri="{FF2B5EF4-FFF2-40B4-BE49-F238E27FC236}">
                  <a16:creationId xmlns:a16="http://schemas.microsoft.com/office/drawing/2014/main" id="{99C43131-5CD4-6B4E-8157-5CE3AB4CC17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72903" y="3934793"/>
              <a:ext cx="2595322" cy="1553538"/>
            </a:xfrm>
            <a:prstGeom prst="rect">
              <a:avLst/>
            </a:prstGeom>
          </p:spPr>
        </p:pic>
        <p:pic>
          <p:nvPicPr>
            <p:cNvPr id="448" name="Picture 447">
              <a:extLst>
                <a:ext uri="{FF2B5EF4-FFF2-40B4-BE49-F238E27FC236}">
                  <a16:creationId xmlns:a16="http://schemas.microsoft.com/office/drawing/2014/main" id="{F8DBCF1F-2AB0-EC41-8240-3291236B7D3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20130" y="5452746"/>
              <a:ext cx="2047016" cy="1261108"/>
            </a:xfrm>
            <a:prstGeom prst="rect">
              <a:avLst/>
            </a:prstGeom>
          </p:spPr>
        </p:pic>
        <p:pic>
          <p:nvPicPr>
            <p:cNvPr id="450" name="Picture 449">
              <a:extLst>
                <a:ext uri="{FF2B5EF4-FFF2-40B4-BE49-F238E27FC236}">
                  <a16:creationId xmlns:a16="http://schemas.microsoft.com/office/drawing/2014/main" id="{60C262BC-7EF3-BB4B-9B06-41114AB5EA9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838135" y="5638800"/>
              <a:ext cx="2019600" cy="950400"/>
            </a:xfrm>
            <a:prstGeom prst="rect">
              <a:avLst/>
            </a:prstGeom>
          </p:spPr>
        </p:pic>
        <p:pic>
          <p:nvPicPr>
            <p:cNvPr id="452" name="Picture 451">
              <a:extLst>
                <a:ext uri="{FF2B5EF4-FFF2-40B4-BE49-F238E27FC236}">
                  <a16:creationId xmlns:a16="http://schemas.microsoft.com/office/drawing/2014/main" id="{14989D0C-57F4-784D-B71D-0902D524B7E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502459" y="5903815"/>
              <a:ext cx="1919078" cy="685385"/>
            </a:xfrm>
            <a:prstGeom prst="rect">
              <a:avLst/>
            </a:prstGeom>
          </p:spPr>
        </p:pic>
      </p:grpSp>
    </p:spTree>
    <p:extLst>
      <p:ext uri="{BB962C8B-B14F-4D97-AF65-F5344CB8AC3E}">
        <p14:creationId xmlns:p14="http://schemas.microsoft.com/office/powerpoint/2010/main" val="3587993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2C7F0A1-3C77-164F-AB18-1CFE194BF7E3}"/>
              </a:ext>
            </a:extLst>
          </p:cNvPr>
          <p:cNvGrpSpPr/>
          <p:nvPr userDrawn="1"/>
        </p:nvGrpSpPr>
        <p:grpSpPr>
          <a:xfrm>
            <a:off x="370891" y="-5"/>
            <a:ext cx="6511220" cy="10113882"/>
            <a:chOff x="27190" y="18319"/>
            <a:chExt cx="671729" cy="1043299"/>
          </a:xfrm>
          <a:solidFill>
            <a:srgbClr val="31B349"/>
          </a:solidFill>
        </p:grpSpPr>
        <p:sp>
          <p:nvSpPr>
            <p:cNvPr id="35" name="Freeform 34">
              <a:extLst>
                <a:ext uri="{FF2B5EF4-FFF2-40B4-BE49-F238E27FC236}">
                  <a16:creationId xmlns:a16="http://schemas.microsoft.com/office/drawing/2014/main" id="{5D9AE0B3-7133-6146-AE65-D159B9B19F86}"/>
                </a:ext>
              </a:extLst>
            </p:cNvPr>
            <p:cNvSpPr/>
            <p:nvPr userDrawn="1"/>
          </p:nvSpPr>
          <p:spPr>
            <a:xfrm rot="5400000">
              <a:off x="-1282" y="361416"/>
              <a:ext cx="728674" cy="671729"/>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grp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Freeform 35">
              <a:extLst>
                <a:ext uri="{FF2B5EF4-FFF2-40B4-BE49-F238E27FC236}">
                  <a16:creationId xmlns:a16="http://schemas.microsoft.com/office/drawing/2014/main" id="{DB369C8C-B97D-3F44-B659-DC8128508098}"/>
                </a:ext>
              </a:extLst>
            </p:cNvPr>
            <p:cNvSpPr/>
            <p:nvPr userDrawn="1"/>
          </p:nvSpPr>
          <p:spPr>
            <a:xfrm>
              <a:off x="213442" y="18319"/>
              <a:ext cx="8906" cy="245936"/>
            </a:xfrm>
            <a:custGeom>
              <a:avLst/>
              <a:gdLst>
                <a:gd name="connsiteX0" fmla="*/ 0 w 7451"/>
                <a:gd name="connsiteY0" fmla="*/ 0 h 181746"/>
                <a:gd name="connsiteX1" fmla="*/ 7452 w 7451"/>
                <a:gd name="connsiteY1" fmla="*/ 0 h 181746"/>
                <a:gd name="connsiteX2" fmla="*/ 7452 w 7451"/>
                <a:gd name="connsiteY2" fmla="*/ 181747 h 181746"/>
                <a:gd name="connsiteX3" fmla="*/ 0 w 7451"/>
                <a:gd name="connsiteY3" fmla="*/ 181747 h 181746"/>
              </a:gdLst>
              <a:ahLst/>
              <a:cxnLst>
                <a:cxn ang="0">
                  <a:pos x="connsiteX0" y="connsiteY0"/>
                </a:cxn>
                <a:cxn ang="0">
                  <a:pos x="connsiteX1" y="connsiteY1"/>
                </a:cxn>
                <a:cxn ang="0">
                  <a:pos x="connsiteX2" y="connsiteY2"/>
                </a:cxn>
                <a:cxn ang="0">
                  <a:pos x="connsiteX3" y="connsiteY3"/>
                </a:cxn>
              </a:cxnLst>
              <a:rect l="l" t="t" r="r" b="b"/>
              <a:pathLst>
                <a:path w="7451" h="181746">
                  <a:moveTo>
                    <a:pt x="0" y="0"/>
                  </a:moveTo>
                  <a:lnTo>
                    <a:pt x="7452" y="0"/>
                  </a:lnTo>
                  <a:lnTo>
                    <a:pt x="7452" y="181747"/>
                  </a:lnTo>
                  <a:lnTo>
                    <a:pt x="0" y="181747"/>
                  </a:lnTo>
                  <a:close/>
                </a:path>
              </a:pathLst>
            </a:custGeom>
            <a:grp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30" name="Freeform 29">
            <a:extLst>
              <a:ext uri="{FF2B5EF4-FFF2-40B4-BE49-F238E27FC236}">
                <a16:creationId xmlns:a16="http://schemas.microsoft.com/office/drawing/2014/main" id="{37A7110A-FB05-9346-AFBC-E460367A979D}"/>
              </a:ext>
            </a:extLst>
          </p:cNvPr>
          <p:cNvSpPr/>
          <p:nvPr userDrawn="1"/>
        </p:nvSpPr>
        <p:spPr>
          <a:xfrm rot="5400000">
            <a:off x="97517" y="3323382"/>
            <a:ext cx="7063032" cy="6516273"/>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blipFill dpi="0" rotWithShape="0">
            <a:blip r:embed="rId2" cstate="email">
              <a:extLst>
                <a:ext uri="{28A0092B-C50C-407E-A947-70E740481C1C}">
                  <a14:useLocalDpi xmlns:a14="http://schemas.microsoft.com/office/drawing/2010/main"/>
                </a:ext>
              </a:extLst>
            </a:blip>
            <a:srcRect/>
            <a:stretch>
              <a:fillRect t="7000" r="21000"/>
            </a:stretch>
          </a:blip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524859" y="955629"/>
            <a:ext cx="1531633" cy="1428499"/>
          </a:xfrm>
          <a:prstGeom prst="rect">
            <a:avLst/>
          </a:prstGeom>
        </p:spPr>
        <p:txBody>
          <a:bodyPr anchor="t">
            <a:noAutofit/>
          </a:bodyPr>
          <a:lstStyle>
            <a:lvl1pPr marL="0" indent="0" algn="l">
              <a:buNone/>
              <a:defRPr sz="7200" b="1" i="0">
                <a:solidFill>
                  <a:srgbClr val="58595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2481961" y="1476079"/>
            <a:ext cx="3486126" cy="669564"/>
          </a:xfrm>
          <a:prstGeom prst="rect">
            <a:avLst/>
          </a:prstGeom>
        </p:spPr>
        <p:txBody>
          <a:bodyPr anchor="t">
            <a:noAutofit/>
          </a:bodyPr>
          <a:lstStyle>
            <a:lvl1pPr marL="0" indent="0" algn="l">
              <a:buNone/>
              <a:defRPr sz="2800" b="0" i="0">
                <a:solidFill>
                  <a:srgbClr val="58595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70" name="Slide Number Placeholder 5">
            <a:extLst>
              <a:ext uri="{FF2B5EF4-FFF2-40B4-BE49-F238E27FC236}">
                <a16:creationId xmlns:a16="http://schemas.microsoft.com/office/drawing/2014/main" id="{F22129B8-2496-DE46-8C2C-10224F4ED991}"/>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1" name="Freeform 30">
            <a:extLst>
              <a:ext uri="{FF2B5EF4-FFF2-40B4-BE49-F238E27FC236}">
                <a16:creationId xmlns:a16="http://schemas.microsoft.com/office/drawing/2014/main" id="{33E57383-C6A4-FF4B-9E83-C4BEC456F29A}"/>
              </a:ext>
            </a:extLst>
          </p:cNvPr>
          <p:cNvSpPr/>
          <p:nvPr userDrawn="1"/>
        </p:nvSpPr>
        <p:spPr>
          <a:xfrm>
            <a:off x="2134592" y="562207"/>
            <a:ext cx="14125" cy="1164000"/>
          </a:xfrm>
          <a:custGeom>
            <a:avLst/>
            <a:gdLst>
              <a:gd name="connsiteX0" fmla="*/ 0 w 2011"/>
              <a:gd name="connsiteY0" fmla="*/ 0 h 165718"/>
              <a:gd name="connsiteX1" fmla="*/ 0 w 2011"/>
              <a:gd name="connsiteY1" fmla="*/ 165718 h 165718"/>
            </a:gdLst>
            <a:ahLst/>
            <a:cxnLst>
              <a:cxn ang="0">
                <a:pos x="connsiteX0" y="connsiteY0"/>
              </a:cxn>
              <a:cxn ang="0">
                <a:pos x="connsiteX1" y="connsiteY1"/>
              </a:cxn>
            </a:cxnLst>
            <a:rect l="l" t="t" r="r" b="b"/>
            <a:pathLst>
              <a:path w="2011" h="165718">
                <a:moveTo>
                  <a:pt x="0" y="0"/>
                </a:moveTo>
                <a:lnTo>
                  <a:pt x="0" y="165718"/>
                </a:lnTo>
              </a:path>
            </a:pathLst>
          </a:custGeom>
          <a:ln w="28575" cap="flat">
            <a:solidFill>
              <a:srgbClr val="FFFFFF"/>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3730646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524859" y="955629"/>
            <a:ext cx="1531633" cy="1428499"/>
          </a:xfrm>
          <a:prstGeom prst="rect">
            <a:avLst/>
          </a:prstGeom>
        </p:spPr>
        <p:txBody>
          <a:bodyPr anchor="t">
            <a:noAutofit/>
          </a:bodyPr>
          <a:lstStyle>
            <a:lvl1pPr marL="0" indent="0" algn="l">
              <a:buNone/>
              <a:defRPr sz="7200" b="1" i="0">
                <a:solidFill>
                  <a:srgbClr val="58595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2481961" y="1476079"/>
            <a:ext cx="3486126" cy="669564"/>
          </a:xfrm>
          <a:prstGeom prst="rect">
            <a:avLst/>
          </a:prstGeom>
        </p:spPr>
        <p:txBody>
          <a:bodyPr anchor="t">
            <a:noAutofit/>
          </a:bodyPr>
          <a:lstStyle>
            <a:lvl1pPr marL="0" indent="0" algn="l">
              <a:buNone/>
              <a:defRPr sz="2800" b="0" i="0">
                <a:solidFill>
                  <a:srgbClr val="58595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70" name="Slide Number Placeholder 5">
            <a:extLst>
              <a:ext uri="{FF2B5EF4-FFF2-40B4-BE49-F238E27FC236}">
                <a16:creationId xmlns:a16="http://schemas.microsoft.com/office/drawing/2014/main" id="{F22129B8-2496-DE46-8C2C-10224F4ED991}"/>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grpSp>
        <p:nvGrpSpPr>
          <p:cNvPr id="28" name="Group 27">
            <a:extLst>
              <a:ext uri="{FF2B5EF4-FFF2-40B4-BE49-F238E27FC236}">
                <a16:creationId xmlns:a16="http://schemas.microsoft.com/office/drawing/2014/main" id="{62C7F0A1-3C77-164F-AB18-1CFE194BF7E3}"/>
              </a:ext>
            </a:extLst>
          </p:cNvPr>
          <p:cNvGrpSpPr/>
          <p:nvPr userDrawn="1"/>
        </p:nvGrpSpPr>
        <p:grpSpPr>
          <a:xfrm>
            <a:off x="370891" y="-5"/>
            <a:ext cx="6511220" cy="10113882"/>
            <a:chOff x="27190" y="18319"/>
            <a:chExt cx="671729" cy="1043299"/>
          </a:xfrm>
        </p:grpSpPr>
        <p:sp>
          <p:nvSpPr>
            <p:cNvPr id="35" name="Freeform 34">
              <a:extLst>
                <a:ext uri="{FF2B5EF4-FFF2-40B4-BE49-F238E27FC236}">
                  <a16:creationId xmlns:a16="http://schemas.microsoft.com/office/drawing/2014/main" id="{5D9AE0B3-7133-6146-AE65-D159B9B19F86}"/>
                </a:ext>
              </a:extLst>
            </p:cNvPr>
            <p:cNvSpPr/>
            <p:nvPr userDrawn="1"/>
          </p:nvSpPr>
          <p:spPr>
            <a:xfrm rot="5400000">
              <a:off x="-1282" y="361416"/>
              <a:ext cx="728674" cy="671729"/>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rgbClr val="E54526"/>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Freeform 35">
              <a:extLst>
                <a:ext uri="{FF2B5EF4-FFF2-40B4-BE49-F238E27FC236}">
                  <a16:creationId xmlns:a16="http://schemas.microsoft.com/office/drawing/2014/main" id="{DB369C8C-B97D-3F44-B659-DC8128508098}"/>
                </a:ext>
              </a:extLst>
            </p:cNvPr>
            <p:cNvSpPr/>
            <p:nvPr userDrawn="1"/>
          </p:nvSpPr>
          <p:spPr>
            <a:xfrm>
              <a:off x="213442" y="18319"/>
              <a:ext cx="8906" cy="245936"/>
            </a:xfrm>
            <a:custGeom>
              <a:avLst/>
              <a:gdLst>
                <a:gd name="connsiteX0" fmla="*/ 0 w 7451"/>
                <a:gd name="connsiteY0" fmla="*/ 0 h 181746"/>
                <a:gd name="connsiteX1" fmla="*/ 7452 w 7451"/>
                <a:gd name="connsiteY1" fmla="*/ 0 h 181746"/>
                <a:gd name="connsiteX2" fmla="*/ 7452 w 7451"/>
                <a:gd name="connsiteY2" fmla="*/ 181747 h 181746"/>
                <a:gd name="connsiteX3" fmla="*/ 0 w 7451"/>
                <a:gd name="connsiteY3" fmla="*/ 181747 h 181746"/>
              </a:gdLst>
              <a:ahLst/>
              <a:cxnLst>
                <a:cxn ang="0">
                  <a:pos x="connsiteX0" y="connsiteY0"/>
                </a:cxn>
                <a:cxn ang="0">
                  <a:pos x="connsiteX1" y="connsiteY1"/>
                </a:cxn>
                <a:cxn ang="0">
                  <a:pos x="connsiteX2" y="connsiteY2"/>
                </a:cxn>
                <a:cxn ang="0">
                  <a:pos x="connsiteX3" y="connsiteY3"/>
                </a:cxn>
              </a:cxnLst>
              <a:rect l="l" t="t" r="r" b="b"/>
              <a:pathLst>
                <a:path w="7451" h="181746">
                  <a:moveTo>
                    <a:pt x="0" y="0"/>
                  </a:moveTo>
                  <a:lnTo>
                    <a:pt x="7452" y="0"/>
                  </a:lnTo>
                  <a:lnTo>
                    <a:pt x="7452" y="181747"/>
                  </a:lnTo>
                  <a:lnTo>
                    <a:pt x="0" y="181747"/>
                  </a:lnTo>
                  <a:close/>
                </a:path>
              </a:pathLst>
            </a:custGeom>
            <a:solidFill>
              <a:srgbClr val="E54526"/>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31" name="Freeform 30">
            <a:extLst>
              <a:ext uri="{FF2B5EF4-FFF2-40B4-BE49-F238E27FC236}">
                <a16:creationId xmlns:a16="http://schemas.microsoft.com/office/drawing/2014/main" id="{33E57383-C6A4-FF4B-9E83-C4BEC456F29A}"/>
              </a:ext>
            </a:extLst>
          </p:cNvPr>
          <p:cNvSpPr/>
          <p:nvPr userDrawn="1"/>
        </p:nvSpPr>
        <p:spPr>
          <a:xfrm>
            <a:off x="2134592" y="562207"/>
            <a:ext cx="14125" cy="1164000"/>
          </a:xfrm>
          <a:custGeom>
            <a:avLst/>
            <a:gdLst>
              <a:gd name="connsiteX0" fmla="*/ 0 w 2011"/>
              <a:gd name="connsiteY0" fmla="*/ 0 h 165718"/>
              <a:gd name="connsiteX1" fmla="*/ 0 w 2011"/>
              <a:gd name="connsiteY1" fmla="*/ 165718 h 165718"/>
            </a:gdLst>
            <a:ahLst/>
            <a:cxnLst>
              <a:cxn ang="0">
                <a:pos x="connsiteX0" y="connsiteY0"/>
              </a:cxn>
              <a:cxn ang="0">
                <a:pos x="connsiteX1" y="connsiteY1"/>
              </a:cxn>
            </a:cxnLst>
            <a:rect l="l" t="t" r="r" b="b"/>
            <a:pathLst>
              <a:path w="2011" h="165718">
                <a:moveTo>
                  <a:pt x="0" y="0"/>
                </a:moveTo>
                <a:lnTo>
                  <a:pt x="0" y="165718"/>
                </a:lnTo>
              </a:path>
            </a:pathLst>
          </a:custGeom>
          <a:ln w="28575" cap="flat">
            <a:solidFill>
              <a:srgbClr val="FFFFFF"/>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Freeform 29">
            <a:extLst>
              <a:ext uri="{FF2B5EF4-FFF2-40B4-BE49-F238E27FC236}">
                <a16:creationId xmlns:a16="http://schemas.microsoft.com/office/drawing/2014/main" id="{37A7110A-FB05-9346-AFBC-E460367A979D}"/>
              </a:ext>
            </a:extLst>
          </p:cNvPr>
          <p:cNvSpPr/>
          <p:nvPr userDrawn="1"/>
        </p:nvSpPr>
        <p:spPr>
          <a:xfrm rot="5400000">
            <a:off x="97517" y="3323436"/>
            <a:ext cx="7063032" cy="6516273"/>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blipFill dpi="0" rotWithShape="0">
            <a:blip r:embed="rId2" cstate="email">
              <a:extLst>
                <a:ext uri="{28A0092B-C50C-407E-A947-70E740481C1C}">
                  <a14:useLocalDpi xmlns:a14="http://schemas.microsoft.com/office/drawing/2010/main"/>
                </a:ext>
              </a:extLst>
            </a:blip>
            <a:srcRect/>
            <a:stretch>
              <a:fillRect t="7390" r="21253"/>
            </a:stretch>
          </a:blip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239043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524859" y="955629"/>
            <a:ext cx="1531633" cy="1428499"/>
          </a:xfrm>
          <a:prstGeom prst="rect">
            <a:avLst/>
          </a:prstGeom>
        </p:spPr>
        <p:txBody>
          <a:bodyPr anchor="t">
            <a:noAutofit/>
          </a:bodyPr>
          <a:lstStyle>
            <a:lvl1pPr marL="0" indent="0" algn="l">
              <a:buNone/>
              <a:defRPr sz="7200" b="1" i="0">
                <a:solidFill>
                  <a:srgbClr val="58595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2481961" y="1476079"/>
            <a:ext cx="3486126" cy="669564"/>
          </a:xfrm>
          <a:prstGeom prst="rect">
            <a:avLst/>
          </a:prstGeom>
        </p:spPr>
        <p:txBody>
          <a:bodyPr anchor="t">
            <a:noAutofit/>
          </a:bodyPr>
          <a:lstStyle>
            <a:lvl1pPr marL="0" indent="0" algn="l">
              <a:buNone/>
              <a:defRPr sz="2800" b="0" i="0">
                <a:solidFill>
                  <a:srgbClr val="58595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70" name="Slide Number Placeholder 5">
            <a:extLst>
              <a:ext uri="{FF2B5EF4-FFF2-40B4-BE49-F238E27FC236}">
                <a16:creationId xmlns:a16="http://schemas.microsoft.com/office/drawing/2014/main" id="{F22129B8-2496-DE46-8C2C-10224F4ED991}"/>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grpSp>
        <p:nvGrpSpPr>
          <p:cNvPr id="28" name="Group 27">
            <a:extLst>
              <a:ext uri="{FF2B5EF4-FFF2-40B4-BE49-F238E27FC236}">
                <a16:creationId xmlns:a16="http://schemas.microsoft.com/office/drawing/2014/main" id="{62C7F0A1-3C77-164F-AB18-1CFE194BF7E3}"/>
              </a:ext>
            </a:extLst>
          </p:cNvPr>
          <p:cNvGrpSpPr/>
          <p:nvPr userDrawn="1"/>
        </p:nvGrpSpPr>
        <p:grpSpPr>
          <a:xfrm>
            <a:off x="370891" y="-5"/>
            <a:ext cx="6511220" cy="10113882"/>
            <a:chOff x="27190" y="18319"/>
            <a:chExt cx="671729" cy="1043299"/>
          </a:xfrm>
        </p:grpSpPr>
        <p:sp>
          <p:nvSpPr>
            <p:cNvPr id="35" name="Freeform 34">
              <a:extLst>
                <a:ext uri="{FF2B5EF4-FFF2-40B4-BE49-F238E27FC236}">
                  <a16:creationId xmlns:a16="http://schemas.microsoft.com/office/drawing/2014/main" id="{5D9AE0B3-7133-6146-AE65-D159B9B19F86}"/>
                </a:ext>
              </a:extLst>
            </p:cNvPr>
            <p:cNvSpPr/>
            <p:nvPr userDrawn="1"/>
          </p:nvSpPr>
          <p:spPr>
            <a:xfrm rot="5400000">
              <a:off x="-1282" y="361416"/>
              <a:ext cx="728674" cy="671729"/>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rgbClr val="3389CA"/>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Freeform 35">
              <a:extLst>
                <a:ext uri="{FF2B5EF4-FFF2-40B4-BE49-F238E27FC236}">
                  <a16:creationId xmlns:a16="http://schemas.microsoft.com/office/drawing/2014/main" id="{DB369C8C-B97D-3F44-B659-DC8128508098}"/>
                </a:ext>
              </a:extLst>
            </p:cNvPr>
            <p:cNvSpPr/>
            <p:nvPr userDrawn="1"/>
          </p:nvSpPr>
          <p:spPr>
            <a:xfrm>
              <a:off x="213442" y="18319"/>
              <a:ext cx="8906" cy="245936"/>
            </a:xfrm>
            <a:custGeom>
              <a:avLst/>
              <a:gdLst>
                <a:gd name="connsiteX0" fmla="*/ 0 w 7451"/>
                <a:gd name="connsiteY0" fmla="*/ 0 h 181746"/>
                <a:gd name="connsiteX1" fmla="*/ 7452 w 7451"/>
                <a:gd name="connsiteY1" fmla="*/ 0 h 181746"/>
                <a:gd name="connsiteX2" fmla="*/ 7452 w 7451"/>
                <a:gd name="connsiteY2" fmla="*/ 181747 h 181746"/>
                <a:gd name="connsiteX3" fmla="*/ 0 w 7451"/>
                <a:gd name="connsiteY3" fmla="*/ 181747 h 181746"/>
              </a:gdLst>
              <a:ahLst/>
              <a:cxnLst>
                <a:cxn ang="0">
                  <a:pos x="connsiteX0" y="connsiteY0"/>
                </a:cxn>
                <a:cxn ang="0">
                  <a:pos x="connsiteX1" y="connsiteY1"/>
                </a:cxn>
                <a:cxn ang="0">
                  <a:pos x="connsiteX2" y="connsiteY2"/>
                </a:cxn>
                <a:cxn ang="0">
                  <a:pos x="connsiteX3" y="connsiteY3"/>
                </a:cxn>
              </a:cxnLst>
              <a:rect l="l" t="t" r="r" b="b"/>
              <a:pathLst>
                <a:path w="7451" h="181746">
                  <a:moveTo>
                    <a:pt x="0" y="0"/>
                  </a:moveTo>
                  <a:lnTo>
                    <a:pt x="7452" y="0"/>
                  </a:lnTo>
                  <a:lnTo>
                    <a:pt x="7452" y="181747"/>
                  </a:lnTo>
                  <a:lnTo>
                    <a:pt x="0" y="181747"/>
                  </a:lnTo>
                  <a:close/>
                </a:path>
              </a:pathLst>
            </a:custGeom>
            <a:solidFill>
              <a:srgbClr val="3389CA"/>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31" name="Freeform 30">
            <a:extLst>
              <a:ext uri="{FF2B5EF4-FFF2-40B4-BE49-F238E27FC236}">
                <a16:creationId xmlns:a16="http://schemas.microsoft.com/office/drawing/2014/main" id="{33E57383-C6A4-FF4B-9E83-C4BEC456F29A}"/>
              </a:ext>
            </a:extLst>
          </p:cNvPr>
          <p:cNvSpPr/>
          <p:nvPr userDrawn="1"/>
        </p:nvSpPr>
        <p:spPr>
          <a:xfrm>
            <a:off x="2134592" y="562207"/>
            <a:ext cx="14125" cy="1164000"/>
          </a:xfrm>
          <a:custGeom>
            <a:avLst/>
            <a:gdLst>
              <a:gd name="connsiteX0" fmla="*/ 0 w 2011"/>
              <a:gd name="connsiteY0" fmla="*/ 0 h 165718"/>
              <a:gd name="connsiteX1" fmla="*/ 0 w 2011"/>
              <a:gd name="connsiteY1" fmla="*/ 165718 h 165718"/>
            </a:gdLst>
            <a:ahLst/>
            <a:cxnLst>
              <a:cxn ang="0">
                <a:pos x="connsiteX0" y="connsiteY0"/>
              </a:cxn>
              <a:cxn ang="0">
                <a:pos x="connsiteX1" y="connsiteY1"/>
              </a:cxn>
            </a:cxnLst>
            <a:rect l="l" t="t" r="r" b="b"/>
            <a:pathLst>
              <a:path w="2011" h="165718">
                <a:moveTo>
                  <a:pt x="0" y="0"/>
                </a:moveTo>
                <a:lnTo>
                  <a:pt x="0" y="165718"/>
                </a:lnTo>
              </a:path>
            </a:pathLst>
          </a:custGeom>
          <a:ln w="28575" cap="flat">
            <a:solidFill>
              <a:srgbClr val="FFFFFF"/>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Freeform 29">
            <a:extLst>
              <a:ext uri="{FF2B5EF4-FFF2-40B4-BE49-F238E27FC236}">
                <a16:creationId xmlns:a16="http://schemas.microsoft.com/office/drawing/2014/main" id="{37A7110A-FB05-9346-AFBC-E460367A979D}"/>
              </a:ext>
            </a:extLst>
          </p:cNvPr>
          <p:cNvSpPr/>
          <p:nvPr userDrawn="1"/>
        </p:nvSpPr>
        <p:spPr>
          <a:xfrm rot="5400000">
            <a:off x="92464" y="3320075"/>
            <a:ext cx="7063032" cy="6516273"/>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blipFill dpi="0" rotWithShape="0">
            <a:blip r:embed="rId2" cstate="email">
              <a:extLst>
                <a:ext uri="{28A0092B-C50C-407E-A947-70E740481C1C}">
                  <a14:useLocalDpi xmlns:a14="http://schemas.microsoft.com/office/drawing/2010/main"/>
                </a:ext>
              </a:extLst>
            </a:blip>
            <a:srcRect/>
            <a:stretch>
              <a:fillRect t="7390" r="21253"/>
            </a:stretch>
          </a:blip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641067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20ECD36C-3D23-EA46-831C-7D8DA38730C6}"/>
              </a:ext>
            </a:extLst>
          </p:cNvPr>
          <p:cNvSpPr/>
          <p:nvPr userDrawn="1"/>
        </p:nvSpPr>
        <p:spPr>
          <a:xfrm>
            <a:off x="-41950" y="3"/>
            <a:ext cx="4088164" cy="10691813"/>
          </a:xfrm>
          <a:prstGeom prst="rect">
            <a:avLst/>
          </a:prstGeom>
          <a:solidFill>
            <a:srgbClr val="33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53" name="Picture Placeholder 52">
            <a:extLst>
              <a:ext uri="{FF2B5EF4-FFF2-40B4-BE49-F238E27FC236}">
                <a16:creationId xmlns:a16="http://schemas.microsoft.com/office/drawing/2014/main" id="{6230EC48-5B6A-9942-9FBF-14B4F6033A44}"/>
              </a:ext>
            </a:extLst>
          </p:cNvPr>
          <p:cNvSpPr>
            <a:spLocks noGrp="1"/>
          </p:cNvSpPr>
          <p:nvPr>
            <p:ph type="pic" sz="quarter" idx="41"/>
          </p:nvPr>
        </p:nvSpPr>
        <p:spPr>
          <a:xfrm>
            <a:off x="-58258" y="3976827"/>
            <a:ext cx="6505378" cy="5218044"/>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3" name="Rectangle 2">
            <a:extLst>
              <a:ext uri="{FF2B5EF4-FFF2-40B4-BE49-F238E27FC236}">
                <a16:creationId xmlns:a16="http://schemas.microsoft.com/office/drawing/2014/main" id="{0DF14A02-4548-1745-8865-6B85E2AFDC34}"/>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45" name="Text Placeholder 23">
            <a:extLst>
              <a:ext uri="{FF2B5EF4-FFF2-40B4-BE49-F238E27FC236}">
                <a16:creationId xmlns:a16="http://schemas.microsoft.com/office/drawing/2014/main" id="{BA327584-B30E-9B4F-95DA-4D66A91AD678}"/>
              </a:ext>
            </a:extLst>
          </p:cNvPr>
          <p:cNvSpPr>
            <a:spLocks noGrp="1"/>
          </p:cNvSpPr>
          <p:nvPr>
            <p:ph type="body" sz="quarter" idx="14" hasCustomPrompt="1"/>
          </p:nvPr>
        </p:nvSpPr>
        <p:spPr>
          <a:xfrm>
            <a:off x="3828555" y="206902"/>
            <a:ext cx="785328" cy="1056987"/>
          </a:xfrm>
          <a:prstGeom prst="rect">
            <a:avLst/>
          </a:prstGeom>
        </p:spPr>
        <p:txBody>
          <a:bodyPr anchor="t">
            <a:normAutofit/>
          </a:bodyPr>
          <a:lstStyle>
            <a:lvl1pPr marL="0" indent="0" algn="r">
              <a:buNone/>
              <a:defRPr sz="9600" b="1" i="0" baseline="0">
                <a:solidFill>
                  <a:srgbClr val="E54526"/>
                </a:solidFill>
                <a:latin typeface="Times New Roman" charset="0"/>
                <a:ea typeface="Times New Roman" charset="0"/>
                <a:cs typeface="Times New Roman" charset="0"/>
              </a:defRPr>
            </a:lvl1pPr>
          </a:lstStyle>
          <a:p>
            <a:pPr lvl="0"/>
            <a:r>
              <a:rPr lang="en-US" dirty="0"/>
              <a:t>”</a:t>
            </a:r>
          </a:p>
        </p:txBody>
      </p:sp>
      <p:sp>
        <p:nvSpPr>
          <p:cNvPr id="146" name="Text Placeholder 23">
            <a:extLst>
              <a:ext uri="{FF2B5EF4-FFF2-40B4-BE49-F238E27FC236}">
                <a16:creationId xmlns:a16="http://schemas.microsoft.com/office/drawing/2014/main" id="{F9E65192-907E-E74A-BD20-BF37AB78810F}"/>
              </a:ext>
            </a:extLst>
          </p:cNvPr>
          <p:cNvSpPr>
            <a:spLocks noGrp="1"/>
          </p:cNvSpPr>
          <p:nvPr>
            <p:ph type="body" sz="quarter" idx="13" hasCustomPrompt="1"/>
          </p:nvPr>
        </p:nvSpPr>
        <p:spPr>
          <a:xfrm>
            <a:off x="409853" y="695273"/>
            <a:ext cx="3418702" cy="2586284"/>
          </a:xfrm>
          <a:prstGeom prst="rect">
            <a:avLst/>
          </a:prstGeom>
        </p:spPr>
        <p:txBody>
          <a:bodyPr anchor="ctr">
            <a:normAutofit/>
          </a:bodyPr>
          <a:lstStyle>
            <a:lvl1pPr marL="0" indent="0" algn="ctr">
              <a:buNone/>
              <a:defRPr sz="1801" b="0" i="0"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148" name="Slide Number Placeholder 5">
            <a:extLst>
              <a:ext uri="{FF2B5EF4-FFF2-40B4-BE49-F238E27FC236}">
                <a16:creationId xmlns:a16="http://schemas.microsoft.com/office/drawing/2014/main" id="{1AF94933-6438-514F-B237-A77B6DD98C2C}"/>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846124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100" name="Slide Number Placeholder 5">
            <a:extLst>
              <a:ext uri="{FF2B5EF4-FFF2-40B4-BE49-F238E27FC236}">
                <a16:creationId xmlns:a16="http://schemas.microsoft.com/office/drawing/2014/main" id="{83960161-A61D-6B4B-A296-0BCF9509109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8" name="Rectangle 27">
            <a:extLst>
              <a:ext uri="{FF2B5EF4-FFF2-40B4-BE49-F238E27FC236}">
                <a16:creationId xmlns:a16="http://schemas.microsoft.com/office/drawing/2014/main" id="{793AD775-42B8-9A41-B537-EA9476D5AAB8}"/>
              </a:ext>
            </a:extLst>
          </p:cNvPr>
          <p:cNvSpPr/>
          <p:nvPr userDrawn="1"/>
        </p:nvSpPr>
        <p:spPr>
          <a:xfrm>
            <a:off x="0" y="1158376"/>
            <a:ext cx="4174526" cy="3690885"/>
          </a:xfrm>
          <a:prstGeom prst="rect">
            <a:avLst/>
          </a:prstGeom>
          <a:solidFill>
            <a:srgbClr val="33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9" name="Picture Placeholder 33">
            <a:extLst>
              <a:ext uri="{FF2B5EF4-FFF2-40B4-BE49-F238E27FC236}">
                <a16:creationId xmlns:a16="http://schemas.microsoft.com/office/drawing/2014/main" id="{68D41716-6913-244C-9D3B-16A8289155F9}"/>
              </a:ext>
            </a:extLst>
          </p:cNvPr>
          <p:cNvSpPr>
            <a:spLocks noGrp="1"/>
          </p:cNvSpPr>
          <p:nvPr>
            <p:ph type="pic" sz="quarter" idx="41"/>
          </p:nvPr>
        </p:nvSpPr>
        <p:spPr>
          <a:xfrm>
            <a:off x="327990" y="472749"/>
            <a:ext cx="6815639" cy="9243337"/>
          </a:xfrm>
          <a:custGeom>
            <a:avLst/>
            <a:gdLst>
              <a:gd name="connsiteX0" fmla="*/ 0 w 6815639"/>
              <a:gd name="connsiteY0" fmla="*/ 0 h 9243337"/>
              <a:gd name="connsiteX1" fmla="*/ 6815639 w 6815639"/>
              <a:gd name="connsiteY1" fmla="*/ 0 h 9243337"/>
              <a:gd name="connsiteX2" fmla="*/ 6815639 w 6815639"/>
              <a:gd name="connsiteY2" fmla="*/ 9243337 h 9243337"/>
              <a:gd name="connsiteX3" fmla="*/ 0 w 6815639"/>
              <a:gd name="connsiteY3" fmla="*/ 9243337 h 9243337"/>
              <a:gd name="connsiteX4" fmla="*/ 0 w 6815639"/>
              <a:gd name="connsiteY4" fmla="*/ 4376512 h 9243337"/>
              <a:gd name="connsiteX5" fmla="*/ 3846536 w 6815639"/>
              <a:gd name="connsiteY5" fmla="*/ 4376512 h 9243337"/>
              <a:gd name="connsiteX6" fmla="*/ 3846536 w 6815639"/>
              <a:gd name="connsiteY6" fmla="*/ 685627 h 9243337"/>
              <a:gd name="connsiteX7" fmla="*/ 0 w 6815639"/>
              <a:gd name="connsiteY7" fmla="*/ 685627 h 924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5639" h="9243337">
                <a:moveTo>
                  <a:pt x="0" y="0"/>
                </a:moveTo>
                <a:lnTo>
                  <a:pt x="6815639" y="0"/>
                </a:lnTo>
                <a:lnTo>
                  <a:pt x="6815639" y="9243337"/>
                </a:lnTo>
                <a:lnTo>
                  <a:pt x="0" y="9243337"/>
                </a:lnTo>
                <a:lnTo>
                  <a:pt x="0" y="4376512"/>
                </a:lnTo>
                <a:lnTo>
                  <a:pt x="3846536" y="4376512"/>
                </a:lnTo>
                <a:lnTo>
                  <a:pt x="3846536" y="685627"/>
                </a:lnTo>
                <a:lnTo>
                  <a:pt x="0" y="685627"/>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30" name="Text Placeholder 23">
            <a:extLst>
              <a:ext uri="{FF2B5EF4-FFF2-40B4-BE49-F238E27FC236}">
                <a16:creationId xmlns:a16="http://schemas.microsoft.com/office/drawing/2014/main" id="{EFF45552-E2AE-BF40-BAE5-BAB0CFCD08E8}"/>
              </a:ext>
            </a:extLst>
          </p:cNvPr>
          <p:cNvSpPr>
            <a:spLocks noGrp="1"/>
          </p:cNvSpPr>
          <p:nvPr>
            <p:ph type="body" sz="quarter" idx="14" hasCustomPrompt="1"/>
          </p:nvPr>
        </p:nvSpPr>
        <p:spPr>
          <a:xfrm>
            <a:off x="3058328" y="3265994"/>
            <a:ext cx="785328" cy="1056987"/>
          </a:xfrm>
          <a:prstGeom prst="rect">
            <a:avLst/>
          </a:prstGeom>
        </p:spPr>
        <p:txBody>
          <a:bodyPr anchor="t">
            <a:normAutofit/>
          </a:bodyPr>
          <a:lstStyle>
            <a:lvl1pPr marL="0" indent="0" algn="r">
              <a:buNone/>
              <a:defRPr sz="9600" b="1" i="0" baseline="0">
                <a:solidFill>
                  <a:srgbClr val="E54526"/>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F9DA742B-83EB-704B-8D54-E2115D6063A9}"/>
              </a:ext>
            </a:extLst>
          </p:cNvPr>
          <p:cNvSpPr>
            <a:spLocks noGrp="1"/>
          </p:cNvSpPr>
          <p:nvPr>
            <p:ph type="body" sz="quarter" idx="13" hasCustomPrompt="1"/>
          </p:nvPr>
        </p:nvSpPr>
        <p:spPr>
          <a:xfrm>
            <a:off x="416046" y="1710676"/>
            <a:ext cx="3418702" cy="2586284"/>
          </a:xfrm>
          <a:prstGeom prst="rect">
            <a:avLst/>
          </a:prstGeom>
        </p:spPr>
        <p:txBody>
          <a:bodyPr anchor="ctr">
            <a:normAutofit/>
          </a:bodyPr>
          <a:lstStyle>
            <a:lvl1pPr marL="0" indent="0" algn="ctr">
              <a:buNone/>
              <a:defRPr sz="1801"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32" name="Text Placeholder 23">
            <a:extLst>
              <a:ext uri="{FF2B5EF4-FFF2-40B4-BE49-F238E27FC236}">
                <a16:creationId xmlns:a16="http://schemas.microsoft.com/office/drawing/2014/main" id="{0B3F337D-727A-2E4C-92CD-5BA5373B0E6B}"/>
              </a:ext>
            </a:extLst>
          </p:cNvPr>
          <p:cNvSpPr>
            <a:spLocks noGrp="1"/>
          </p:cNvSpPr>
          <p:nvPr>
            <p:ph type="body" sz="quarter" idx="15" hasCustomPrompt="1"/>
          </p:nvPr>
        </p:nvSpPr>
        <p:spPr>
          <a:xfrm>
            <a:off x="407138" y="1684656"/>
            <a:ext cx="2003444" cy="936605"/>
          </a:xfrm>
          <a:prstGeom prst="rect">
            <a:avLst/>
          </a:prstGeom>
        </p:spPr>
        <p:txBody>
          <a:bodyPr anchor="t">
            <a:normAutofit/>
          </a:bodyPr>
          <a:lstStyle>
            <a:lvl1pPr marL="0" indent="0" algn="l">
              <a:buNone/>
              <a:defRPr sz="9600" b="1" i="0" baseline="0">
                <a:solidFill>
                  <a:srgbClr val="E54526"/>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3588308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Photo Slide 1">
    <p:spTree>
      <p:nvGrpSpPr>
        <p:cNvPr id="1" name=""/>
        <p:cNvGrpSpPr/>
        <p:nvPr/>
      </p:nvGrpSpPr>
      <p:grpSpPr>
        <a:xfrm>
          <a:off x="0" y="0"/>
          <a:ext cx="0" cy="0"/>
          <a:chOff x="0" y="0"/>
          <a:chExt cx="0" cy="0"/>
        </a:xfrm>
      </p:grpSpPr>
      <p:sp>
        <p:nvSpPr>
          <p:cNvPr id="297" name="Rectangle 296">
            <a:extLst>
              <a:ext uri="{FF2B5EF4-FFF2-40B4-BE49-F238E27FC236}">
                <a16:creationId xmlns:a16="http://schemas.microsoft.com/office/drawing/2014/main" id="{2B26CA4D-2206-644B-BD65-754E83CF460F}"/>
              </a:ext>
            </a:extLst>
          </p:cNvPr>
          <p:cNvSpPr/>
          <p:nvPr userDrawn="1"/>
        </p:nvSpPr>
        <p:spPr>
          <a:xfrm flipV="1">
            <a:off x="740928" y="6920404"/>
            <a:ext cx="6832572" cy="3108177"/>
          </a:xfrm>
          <a:prstGeom prst="rect">
            <a:avLst/>
          </a:prstGeom>
          <a:solidFill>
            <a:srgbClr val="3389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922453" y="4947138"/>
            <a:ext cx="2251185" cy="1725894"/>
          </a:xfrm>
          <a:prstGeom prst="rect">
            <a:avLst/>
          </a:prstGeom>
        </p:spPr>
        <p:txBody>
          <a:bodyPr>
            <a:noAutofit/>
          </a:bodyPr>
          <a:lstStyle>
            <a:lvl1pPr marL="0" indent="0" algn="l">
              <a:buNone/>
              <a:defRPr sz="2200" b="1" i="0">
                <a:solidFill>
                  <a:srgbClr val="E5452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1081382" y="7370042"/>
            <a:ext cx="6143488" cy="2231157"/>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2" name="Text Placeholder 32">
            <a:extLst>
              <a:ext uri="{FF2B5EF4-FFF2-40B4-BE49-F238E27FC236}">
                <a16:creationId xmlns:a16="http://schemas.microsoft.com/office/drawing/2014/main" id="{B220C0F2-0730-3A43-ADC4-566F27A91B40}"/>
              </a:ext>
            </a:extLst>
          </p:cNvPr>
          <p:cNvSpPr>
            <a:spLocks noGrp="1"/>
          </p:cNvSpPr>
          <p:nvPr>
            <p:ph type="body" sz="quarter" idx="42" hasCustomPrompt="1"/>
          </p:nvPr>
        </p:nvSpPr>
        <p:spPr>
          <a:xfrm>
            <a:off x="3319286" y="4945328"/>
            <a:ext cx="3751180" cy="1725894"/>
          </a:xfrm>
          <a:prstGeom prst="rect">
            <a:avLst/>
          </a:prstGeom>
        </p:spPr>
        <p:txBody>
          <a:bodyPr>
            <a:noAutofit/>
          </a:bodyPr>
          <a:lstStyle>
            <a:lvl1pPr marL="0" indent="0" algn="l">
              <a:buNone/>
              <a:defRPr sz="1801" b="0" i="0">
                <a:solidFill>
                  <a:srgbClr val="5859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US" dirty="0"/>
              <a:t>Sub-Heading</a:t>
            </a:r>
          </a:p>
        </p:txBody>
      </p:sp>
      <p:sp>
        <p:nvSpPr>
          <p:cNvPr id="121" name="Slide Number Placeholder 5">
            <a:extLst>
              <a:ext uri="{FF2B5EF4-FFF2-40B4-BE49-F238E27FC236}">
                <a16:creationId xmlns:a16="http://schemas.microsoft.com/office/drawing/2014/main" id="{68444650-64E3-8047-91B6-7E87A2519E5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7" name="Picture Placeholder 34">
            <a:extLst>
              <a:ext uri="{FF2B5EF4-FFF2-40B4-BE49-F238E27FC236}">
                <a16:creationId xmlns:a16="http://schemas.microsoft.com/office/drawing/2014/main" id="{B7523F5C-6EC9-EE4A-AA8F-3A29B88DEBAC}"/>
              </a:ext>
            </a:extLst>
          </p:cNvPr>
          <p:cNvSpPr>
            <a:spLocks noGrp="1"/>
          </p:cNvSpPr>
          <p:nvPr>
            <p:ph type="pic" sz="quarter" idx="41"/>
          </p:nvPr>
        </p:nvSpPr>
        <p:spPr>
          <a:xfrm>
            <a:off x="1" y="-11582"/>
            <a:ext cx="7559675" cy="4265529"/>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dirty="0"/>
              <a:t>C</a:t>
            </a:r>
          </a:p>
        </p:txBody>
      </p:sp>
    </p:spTree>
    <p:extLst>
      <p:ext uri="{BB962C8B-B14F-4D97-AF65-F5344CB8AC3E}">
        <p14:creationId xmlns:p14="http://schemas.microsoft.com/office/powerpoint/2010/main" val="4156750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Photo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4B16D-5A87-1F4E-9338-72B79A8F5EA6}"/>
              </a:ext>
            </a:extLst>
          </p:cNvPr>
          <p:cNvSpPr/>
          <p:nvPr userDrawn="1"/>
        </p:nvSpPr>
        <p:spPr>
          <a:xfrm>
            <a:off x="6479177" y="6313714"/>
            <a:ext cx="1080497" cy="3796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97" name="Rectangle 296">
            <a:extLst>
              <a:ext uri="{FF2B5EF4-FFF2-40B4-BE49-F238E27FC236}">
                <a16:creationId xmlns:a16="http://schemas.microsoft.com/office/drawing/2014/main" id="{2B26CA4D-2206-644B-BD65-754E83CF460F}"/>
              </a:ext>
            </a:extLst>
          </p:cNvPr>
          <p:cNvSpPr/>
          <p:nvPr userDrawn="1"/>
        </p:nvSpPr>
        <p:spPr>
          <a:xfrm flipV="1">
            <a:off x="732219" y="5826034"/>
            <a:ext cx="6832572" cy="2999914"/>
          </a:xfrm>
          <a:prstGeom prst="rect">
            <a:avLst/>
          </a:prstGeom>
          <a:solidFill>
            <a:srgbClr val="3389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1081382" y="5988829"/>
            <a:ext cx="6143488" cy="2231157"/>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1" name="Slide Number Placeholder 5">
            <a:extLst>
              <a:ext uri="{FF2B5EF4-FFF2-40B4-BE49-F238E27FC236}">
                <a16:creationId xmlns:a16="http://schemas.microsoft.com/office/drawing/2014/main" id="{68444650-64E3-8047-91B6-7E87A2519E5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7" name="Picture Placeholder 34">
            <a:extLst>
              <a:ext uri="{FF2B5EF4-FFF2-40B4-BE49-F238E27FC236}">
                <a16:creationId xmlns:a16="http://schemas.microsoft.com/office/drawing/2014/main" id="{B7523F5C-6EC9-EE4A-AA8F-3A29B88DEBAC}"/>
              </a:ext>
            </a:extLst>
          </p:cNvPr>
          <p:cNvSpPr>
            <a:spLocks noGrp="1"/>
          </p:cNvSpPr>
          <p:nvPr>
            <p:ph type="pic" sz="quarter" idx="41"/>
          </p:nvPr>
        </p:nvSpPr>
        <p:spPr>
          <a:xfrm>
            <a:off x="1" y="-11582"/>
            <a:ext cx="7559675" cy="3351941"/>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dirty="0"/>
              <a:t>C</a:t>
            </a:r>
          </a:p>
        </p:txBody>
      </p:sp>
    </p:spTree>
    <p:extLst>
      <p:ext uri="{BB962C8B-B14F-4D97-AF65-F5344CB8AC3E}">
        <p14:creationId xmlns:p14="http://schemas.microsoft.com/office/powerpoint/2010/main" val="3779259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829583-E7A4-BF4F-96F5-CFB7A66A1010}"/>
              </a:ext>
            </a:extLst>
          </p:cNvPr>
          <p:cNvSpPr/>
          <p:nvPr userDrawn="1"/>
        </p:nvSpPr>
        <p:spPr>
          <a:xfrm rot="16200000">
            <a:off x="5726607" y="8418228"/>
            <a:ext cx="3173496" cy="230832"/>
          </a:xfrm>
          <a:prstGeom prst="rect">
            <a:avLst/>
          </a:prstGeom>
        </p:spPr>
        <p:txBody>
          <a:bodyPr wrap="square">
            <a:spAutoFit/>
          </a:bodyPr>
          <a:lstStyle/>
          <a:p>
            <a:r>
              <a:rPr lang="en-US" sz="900" b="0" i="0" spc="300" dirty="0">
                <a:solidFill>
                  <a:srgbClr val="58595B"/>
                </a:solidFill>
                <a:effectLst/>
                <a:latin typeface="Calibri" panose="020F0502020204030204" pitchFamily="34" charset="0"/>
                <a:ea typeface="Open Sans" panose="020B0606030504020204" pitchFamily="34" charset="0"/>
                <a:cs typeface="Calibri" panose="020F0502020204030204" pitchFamily="34" charset="0"/>
              </a:rPr>
              <a:t>Cultural Social Innovation Europe﻿﻿﻿</a:t>
            </a:r>
            <a:endParaRPr lang="en-IE" sz="900" b="0" i="0" spc="300" dirty="0">
              <a:solidFill>
                <a:srgbClr val="58595B"/>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769CB0A1-37F2-4E42-AD20-1E07C50DAFF0}"/>
              </a:ext>
            </a:extLst>
          </p:cNvPr>
          <p:cNvCxnSpPr>
            <a:cxnSpLocks/>
          </p:cNvCxnSpPr>
          <p:nvPr userDrawn="1"/>
        </p:nvCxnSpPr>
        <p:spPr>
          <a:xfrm flipH="1">
            <a:off x="7204622" y="10183258"/>
            <a:ext cx="224149" cy="0"/>
          </a:xfrm>
          <a:prstGeom prst="line">
            <a:avLst/>
          </a:prstGeom>
          <a:noFill/>
          <a:ln w="9525" cap="flat">
            <a:solidFill>
              <a:srgbClr val="E54526"/>
            </a:solidFill>
            <a:prstDash val="solid"/>
            <a:miter lim="400000"/>
          </a:ln>
          <a:effectLst/>
          <a:sp3d/>
        </p:spPr>
        <p:style>
          <a:lnRef idx="0">
            <a:scrgbClr r="0" g="0" b="0"/>
          </a:lnRef>
          <a:fillRef idx="0">
            <a:scrgbClr r="0" g="0" b="0"/>
          </a:fillRef>
          <a:effectRef idx="0">
            <a:scrgbClr r="0" g="0" b="0"/>
          </a:effectRef>
          <a:fontRef idx="none"/>
        </p:style>
      </p:cxnSp>
      <p:sp>
        <p:nvSpPr>
          <p:cNvPr id="12" name="Slide Number Placeholder 5">
            <a:extLst>
              <a:ext uri="{FF2B5EF4-FFF2-40B4-BE49-F238E27FC236}">
                <a16:creationId xmlns:a16="http://schemas.microsoft.com/office/drawing/2014/main" id="{F7884106-5864-EE48-8F37-C43D2BCEBFF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58595B"/>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4" r:id="rId3"/>
    <p:sldLayoutId id="2147483692" r:id="rId4"/>
    <p:sldLayoutId id="2147483695" r:id="rId5"/>
    <p:sldLayoutId id="2147483672" r:id="rId6"/>
    <p:sldLayoutId id="2147483684" r:id="rId7"/>
    <p:sldLayoutId id="2147483681" r:id="rId8"/>
    <p:sldLayoutId id="2147483697" r:id="rId9"/>
    <p:sldLayoutId id="2147483698" r:id="rId10"/>
    <p:sldLayoutId id="2147483696" r:id="rId11"/>
    <p:sldLayoutId id="2147483701" r:id="rId12"/>
    <p:sldLayoutId id="2147483662" r:id="rId13"/>
    <p:sldLayoutId id="2147483682" r:id="rId14"/>
    <p:sldLayoutId id="2147483700" r:id="rId15"/>
    <p:sldLayoutId id="2147483699" r:id="rId16"/>
    <p:sldLayoutId id="2147483663" r:id="rId17"/>
    <p:sldLayoutId id="2147483664" r:id="rId18"/>
    <p:sldLayoutId id="2147483693" r:id="rId19"/>
    <p:sldLayoutId id="2147483665" r:id="rId20"/>
  </p:sldLayoutIdLst>
  <p:hf hdr="0"/>
  <p:txStyles>
    <p:titleStyle>
      <a:lvl1pPr algn="l" defTabSz="2073036"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3036" rtl="0" eaLnBrk="1" latinLnBrk="0" hangingPunct="1">
        <a:defRPr sz="4080" kern="1200">
          <a:solidFill>
            <a:schemeClr val="tx1"/>
          </a:solidFill>
          <a:latin typeface="+mn-lt"/>
          <a:ea typeface="+mn-ea"/>
          <a:cs typeface="+mn-cs"/>
        </a:defRPr>
      </a:lvl1pPr>
      <a:lvl2pPr marL="1036518" algn="l" defTabSz="2073036" rtl="0" eaLnBrk="1" latinLnBrk="0" hangingPunct="1">
        <a:defRPr sz="4080" kern="1200">
          <a:solidFill>
            <a:schemeClr val="tx1"/>
          </a:solidFill>
          <a:latin typeface="+mn-lt"/>
          <a:ea typeface="+mn-ea"/>
          <a:cs typeface="+mn-cs"/>
        </a:defRPr>
      </a:lvl2pPr>
      <a:lvl3pPr marL="2073036" algn="l" defTabSz="2073036" rtl="0" eaLnBrk="1" latinLnBrk="0" hangingPunct="1">
        <a:defRPr sz="4080" kern="1200">
          <a:solidFill>
            <a:schemeClr val="tx1"/>
          </a:solidFill>
          <a:latin typeface="+mn-lt"/>
          <a:ea typeface="+mn-ea"/>
          <a:cs typeface="+mn-cs"/>
        </a:defRPr>
      </a:lvl3pPr>
      <a:lvl4pPr marL="3109557" algn="l" defTabSz="2073036" rtl="0" eaLnBrk="1" latinLnBrk="0" hangingPunct="1">
        <a:defRPr sz="4080" kern="1200">
          <a:solidFill>
            <a:schemeClr val="tx1"/>
          </a:solidFill>
          <a:latin typeface="+mn-lt"/>
          <a:ea typeface="+mn-ea"/>
          <a:cs typeface="+mn-cs"/>
        </a:defRPr>
      </a:lvl4pPr>
      <a:lvl5pPr marL="4146076" algn="l" defTabSz="2073036" rtl="0" eaLnBrk="1" latinLnBrk="0" hangingPunct="1">
        <a:defRPr sz="4080" kern="1200">
          <a:solidFill>
            <a:schemeClr val="tx1"/>
          </a:solidFill>
          <a:latin typeface="+mn-lt"/>
          <a:ea typeface="+mn-ea"/>
          <a:cs typeface="+mn-cs"/>
        </a:defRPr>
      </a:lvl5pPr>
      <a:lvl6pPr marL="5182592" algn="l" defTabSz="2073036" rtl="0" eaLnBrk="1" latinLnBrk="0" hangingPunct="1">
        <a:defRPr sz="4080" kern="1200">
          <a:solidFill>
            <a:schemeClr val="tx1"/>
          </a:solidFill>
          <a:latin typeface="+mn-lt"/>
          <a:ea typeface="+mn-ea"/>
          <a:cs typeface="+mn-cs"/>
        </a:defRPr>
      </a:lvl6pPr>
      <a:lvl7pPr marL="6219110" algn="l" defTabSz="2073036" rtl="0" eaLnBrk="1" latinLnBrk="0" hangingPunct="1">
        <a:defRPr sz="4080" kern="1200">
          <a:solidFill>
            <a:schemeClr val="tx1"/>
          </a:solidFill>
          <a:latin typeface="+mn-lt"/>
          <a:ea typeface="+mn-ea"/>
          <a:cs typeface="+mn-cs"/>
        </a:defRPr>
      </a:lvl7pPr>
      <a:lvl8pPr marL="7255631" algn="l" defTabSz="2073036" rtl="0" eaLnBrk="1" latinLnBrk="0" hangingPunct="1">
        <a:defRPr sz="4080" kern="1200">
          <a:solidFill>
            <a:schemeClr val="tx1"/>
          </a:solidFill>
          <a:latin typeface="+mn-lt"/>
          <a:ea typeface="+mn-ea"/>
          <a:cs typeface="+mn-cs"/>
        </a:defRPr>
      </a:lvl8pPr>
      <a:lvl9pPr marL="8292148" algn="l" defTabSz="2073036" rtl="0" eaLnBrk="1" latinLnBrk="0" hangingPunct="1">
        <a:defRPr sz="40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userDrawn="1">
          <p15:clr>
            <a:srgbClr val="F26B43"/>
          </p15:clr>
        </p15:guide>
        <p15:guide id="2" pos="442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8" Type="http://schemas.openxmlformats.org/officeDocument/2006/relationships/hyperlink" Target="https://www.gida-global.org/care" TargetMode="External"/><Relationship Id="rId13" Type="http://schemas.openxmlformats.org/officeDocument/2006/relationships/hyperlink" Target="https://www.booksatone.ie/" TargetMode="External"/><Relationship Id="rId3" Type="http://schemas.openxmlformats.org/officeDocument/2006/relationships/hyperlink" Target="http://www.jogiportal.hu/index.php?id=sj6hle501xvc9o8c2&amp;state=20110901&amp;menu=view" TargetMode="External"/><Relationship Id="rId7" Type="http://schemas.openxmlformats.org/officeDocument/2006/relationships/hyperlink" Target="https://bowb.org/about-bowb/" TargetMode="External"/><Relationship Id="rId12" Type="http://schemas.openxmlformats.org/officeDocument/2006/relationships/hyperlink" Target="https://ec.europa.eu/culture/policies/strategic-framework-for-the-eus-cultural-policy" TargetMode="External"/><Relationship Id="rId2" Type="http://schemas.openxmlformats.org/officeDocument/2006/relationships/image" Target="../media/image27.emf"/><Relationship Id="rId1" Type="http://schemas.openxmlformats.org/officeDocument/2006/relationships/slideLayout" Target="../slideLayouts/slideLayout19.xml"/><Relationship Id="rId6" Type="http://schemas.openxmlformats.org/officeDocument/2006/relationships/hyperlink" Target="http://socialinnovation.lv/wp-content/uploads/2015/02/makets-ENG-26.02-15.40-IO1-final.pdf" TargetMode="External"/><Relationship Id="rId11" Type="http://schemas.openxmlformats.org/officeDocument/2006/relationships/hyperlink" Target="https://op.europa.eu/en/publication-detail/-/publication/1cb6f484-074b-4913-87b3-344ccf020eef/language-en" TargetMode="External"/><Relationship Id="rId5" Type="http://schemas.openxmlformats.org/officeDocument/2006/relationships/hyperlink" Target="https://auroraonline.hu/" TargetMode="External"/><Relationship Id="rId10" Type="http://schemas.openxmlformats.org/officeDocument/2006/relationships/hyperlink" Target="https://ec.europa.eu/culture/document/new-european-agenda-culture-swd2018-267-final" TargetMode="External"/><Relationship Id="rId4" Type="http://schemas.openxmlformats.org/officeDocument/2006/relationships/hyperlink" Target="https://www.uccualapitvany.hu/en/" TargetMode="External"/><Relationship Id="rId9" Type="http://schemas.openxmlformats.org/officeDocument/2006/relationships/hyperlink" Target="https://eur-lex.europa.eu/legal-content/EN/TXT/?uri=LEGISSUM%3Al29019" TargetMode="External"/></Relationships>
</file>

<file path=ppt/slides/_rels/slide102.xml.rels><?xml version="1.0" encoding="UTF-8" standalone="yes"?>
<Relationships xmlns="http://schemas.openxmlformats.org/package/2006/relationships"><Relationship Id="rId8" Type="http://schemas.openxmlformats.org/officeDocument/2006/relationships/hyperlink" Target="https://www.espa.gr/el/Pages/DictionaryFS.aspx" TargetMode="External"/><Relationship Id="rId13" Type="http://schemas.openxmlformats.org/officeDocument/2006/relationships/hyperlink" Target="https://ec.europa.eu/regional_policy/sources/docgener/presenta/social_innovation/social_innovation_2013.pdf" TargetMode="External"/><Relationship Id="rId3" Type="http://schemas.openxmlformats.org/officeDocument/2006/relationships/hyperlink" Target="https://www.dti.dk/_/media/65461_Social%20Innovation%20in%20Local%20Government.pdf" TargetMode="External"/><Relationship Id="rId7" Type="http://schemas.openxmlformats.org/officeDocument/2006/relationships/hyperlink" Target="https://op.europa.eu/webpub/empl/european-pillar-of-social-rights/en/" TargetMode="External"/><Relationship Id="rId12" Type="http://schemas.openxmlformats.org/officeDocument/2006/relationships/hyperlink" Target="http://www.gsrt.gr/central.aspx?sId=124I458I1163I646I509701&amp;olID=777&amp;neID=589&amp;neTa=1_21286&amp;ncID=0&amp;neHC=0&amp;tbid=0&amp;lrID=2&amp;oldUIID=aI777I0I119I428I1089I0I3&amp;actionID=load&amp;JScript=1" TargetMode="External"/><Relationship Id="rId2" Type="http://schemas.openxmlformats.org/officeDocument/2006/relationships/hyperlink" Target="https://www.culturalpolicies.net/database/search-by-country/country-profile/category/?id=16&amp;g1=2" TargetMode="External"/><Relationship Id="rId1" Type="http://schemas.openxmlformats.org/officeDocument/2006/relationships/slideLayout" Target="../slideLayouts/slideLayout19.xml"/><Relationship Id="rId6" Type="http://schemas.openxmlformats.org/officeDocument/2006/relationships/hyperlink" Target="http://www.eenca.com/index.cfm/publications/report-on-the-dublin-platform-on-heritage-and-social-innovation/" TargetMode="External"/><Relationship Id="rId11" Type="http://schemas.openxmlformats.org/officeDocument/2006/relationships/hyperlink" Target="https://www.go-fair.org/fair-principles/" TargetMode="External"/><Relationship Id="rId5" Type="http://schemas.openxmlformats.org/officeDocument/2006/relationships/hyperlink" Target="https://matyodesign.hu/" TargetMode="External"/><Relationship Id="rId15" Type="http://schemas.openxmlformats.org/officeDocument/2006/relationships/hyperlink" Target="https://www.amalwomenirl.com/" TargetMode="External"/><Relationship Id="rId10" Type="http://schemas.openxmlformats.org/officeDocument/2006/relationships/hyperlink" Target="https://www.europanostra.org/europes-top-heritage-awards-honour-21-exemplary-achievements-from-15-countries/" TargetMode="External"/><Relationship Id="rId4" Type="http://schemas.openxmlformats.org/officeDocument/2006/relationships/hyperlink" Target="https://nkfih.gov.hu/for-the-applicants/innovation-ecosystem/national-laboratories-programme/laboratories" TargetMode="External"/><Relationship Id="rId9" Type="http://schemas.openxmlformats.org/officeDocument/2006/relationships/hyperlink" Target="https://pro.europeana.eu/page/europeana-innovation-agenda?&amp;page_posts=1" TargetMode="External"/><Relationship Id="rId14" Type="http://schemas.openxmlformats.org/officeDocument/2006/relationships/hyperlink" Target="https://www.folketingstidende.dk/RIpdf/samling/20131/lovforslag/L143/20131_L143_som_fremsat.pdf"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https://museolaboratorio.it/en/info/" TargetMode="External"/><Relationship Id="rId13" Type="http://schemas.openxmlformats.org/officeDocument/2006/relationships/hyperlink" Target="https://www.nesta.org.uk/innovation-policy/our-work-innovation-policy/" TargetMode="External"/><Relationship Id="rId3" Type="http://schemas.openxmlformats.org/officeDocument/2006/relationships/hyperlink" Target="https://www.gov.uk/government/organisations/innovate-uk" TargetMode="External"/><Relationship Id="rId7" Type="http://schemas.openxmlformats.org/officeDocument/2006/relationships/hyperlink" Target="https://www.kunst.dk/kulturlaboratorier-indtager-udsatte-boligomraader" TargetMode="External"/><Relationship Id="rId12" Type="http://schemas.openxmlformats.org/officeDocument/2006/relationships/hyperlink" Target="http://www.nae.org.uk/" TargetMode="External"/><Relationship Id="rId17" Type="http://schemas.openxmlformats.org/officeDocument/2006/relationships/hyperlink" Target="https://ec.europa.eu/social/main.jsp?catId=1022" TargetMode="External"/><Relationship Id="rId2" Type="http://schemas.openxmlformats.org/officeDocument/2006/relationships/hyperlink" Target="https://forskning.ruc.dk/en/publications/social%C3%B8konomi-og-social-virksomhed-et-alternativ-under-udvikling-" TargetMode="External"/><Relationship Id="rId16" Type="http://schemas.openxmlformats.org/officeDocument/2006/relationships/hyperlink" Target="https://www.oecd.org/regional/leed/social-innovation.htm" TargetMode="External"/><Relationship Id="rId1" Type="http://schemas.openxmlformats.org/officeDocument/2006/relationships/slideLayout" Target="../slideLayouts/slideLayout19.xml"/><Relationship Id="rId6" Type="http://schemas.openxmlformats.org/officeDocument/2006/relationships/hyperlink" Target="https://www.youtube.com/watch?list=PLu33_yzEN622rGCB7UIsfwJ4yMZNQjQ8I&amp;v=leowUGqGeAE" TargetMode="External"/><Relationship Id="rId11" Type="http://schemas.openxmlformats.org/officeDocument/2006/relationships/hyperlink" Target="https://www.nesta.org.uk/" TargetMode="External"/><Relationship Id="rId5" Type="http://schemas.openxmlformats.org/officeDocument/2006/relationships/hyperlink" Target="https://www.siceurope.eu/countries/denmark" TargetMode="External"/><Relationship Id="rId15" Type="http://schemas.openxmlformats.org/officeDocument/2006/relationships/hyperlink" Target="https://assets.gov.ie/19332/2fae274a44904593abba864427718a46.pdf" TargetMode="External"/><Relationship Id="rId10" Type="http://schemas.openxmlformats.org/officeDocument/2006/relationships/hyperlink" Target="https://www.siceurope.eu/countries/greece/profile" TargetMode="External"/><Relationship Id="rId4" Type="http://schemas.openxmlformats.org/officeDocument/2006/relationships/hyperlink" Target="https://www.funzionepubblica.gov.it/innovazione-sociale" TargetMode="External"/><Relationship Id="rId9" Type="http://schemas.openxmlformats.org/officeDocument/2006/relationships/hyperlink" Target="https://documents.pub/document/how-is-eu-employment-policy-driving-social-innovation-eu-funded-social-innovations.html" TargetMode="External"/><Relationship Id="rId14" Type="http://schemas.openxmlformats.org/officeDocument/2006/relationships/hyperlink" Target="https://www.ukri.org/our-work/supporting-healthy-research-and-innovation-culture/research-and-innovation-culture/" TargetMode="External"/></Relationships>
</file>

<file path=ppt/slides/_rels/slide104.xml.rels><?xml version="1.0" encoding="UTF-8" standalone="yes"?>
<Relationships xmlns="http://schemas.openxmlformats.org/package/2006/relationships"><Relationship Id="rId8" Type="http://schemas.openxmlformats.org/officeDocument/2006/relationships/hyperlink" Target="https://www.elte.hu/innovacio/tinlab" TargetMode="External"/><Relationship Id="rId13" Type="http://schemas.openxmlformats.org/officeDocument/2006/relationships/hyperlink" Target="https://www.victoriasquareproject.gr/" TargetMode="External"/><Relationship Id="rId3" Type="http://schemas.openxmlformats.org/officeDocument/2006/relationships/hyperlink" Target="https://www.nesta.org.uk/documents/603/social_innovation_policy_in_europe_-_where_next.pdf" TargetMode="External"/><Relationship Id="rId7" Type="http://schemas.openxmlformats.org/officeDocument/2006/relationships/hyperlink" Target="http://www.castlereaarts.com/" TargetMode="External"/><Relationship Id="rId12" Type="http://schemas.openxmlformats.org/officeDocument/2006/relationships/hyperlink" Target="https://www.bjcem.org/ukya-city-takeover-the-event/" TargetMode="External"/><Relationship Id="rId2" Type="http://schemas.openxmlformats.org/officeDocument/2006/relationships/hyperlink" Target="https://www.dcu.ie/courses/undergraduate/salis/social-sciences-and-cultural-innovation" TargetMode="External"/><Relationship Id="rId16" Type="http://schemas.openxmlformats.org/officeDocument/2006/relationships/hyperlink" Target="https://digitalstrategy.gov.gr/sectors/digital_innovation" TargetMode="External"/><Relationship Id="rId1" Type="http://schemas.openxmlformats.org/officeDocument/2006/relationships/slideLayout" Target="../slideLayouts/slideLayout19.xml"/><Relationship Id="rId6" Type="http://schemas.openxmlformats.org/officeDocument/2006/relationships/hyperlink" Target="https://cordis.europa.eu/project/id/290771/reporting" TargetMode="External"/><Relationship Id="rId11" Type="http://schemas.openxmlformats.org/officeDocument/2006/relationships/hyperlink" Target="https://www.britishcouncil.org/society/social-enterprise/news-events/news-uk-international-social-investment-strategy" TargetMode="External"/><Relationship Id="rId5" Type="http://schemas.openxmlformats.org/officeDocument/2006/relationships/hyperlink" Target="https://shediahome.gr/?lang=en" TargetMode="External"/><Relationship Id="rId15" Type="http://schemas.openxmlformats.org/officeDocument/2006/relationships/hyperlink" Target="https://www.elinyae.gr/ethniki-nomothesia/n-44302016-fek-205a-31102016" TargetMode="External"/><Relationship Id="rId10" Type="http://schemas.openxmlformats.org/officeDocument/2006/relationships/hyperlink" Target="https://www.europeanheritageawards.eu/winners/uccu-roma-informal-educational-foundation/" TargetMode="External"/><Relationship Id="rId4" Type="http://schemas.openxmlformats.org/officeDocument/2006/relationships/hyperlink" Target="https://www.sozialmarie.org/" TargetMode="External"/><Relationship Id="rId9" Type="http://schemas.openxmlformats.org/officeDocument/2006/relationships/hyperlink" Target="https://www.uccusetak.hu/en/" TargetMode="External"/><Relationship Id="rId14" Type="http://schemas.openxmlformats.org/officeDocument/2006/relationships/hyperlink" Target="https://digitalstrategy.gov.gr/vivlos_pdf"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20.xml"/><Relationship Id="rId5" Type="http://schemas.openxmlformats.org/officeDocument/2006/relationships/image" Target="../media/image90.png"/><Relationship Id="rId4" Type="http://schemas.openxmlformats.org/officeDocument/2006/relationships/image" Target="../media/image89.png"/></Relationships>
</file>

<file path=ppt/slides/_rels/slide11.xml.rels><?xml version="1.0" encoding="UTF-8" standalone="yes"?>
<Relationships xmlns="http://schemas.openxmlformats.org/package/2006/relationships"><Relationship Id="rId3" Type="http://schemas.openxmlformats.org/officeDocument/2006/relationships/hyperlink" Target="https://ec.europa.eu/social/main.jsp?catId=1022" TargetMode="External"/><Relationship Id="rId2" Type="http://schemas.openxmlformats.org/officeDocument/2006/relationships/hyperlink" Target="https://op.europa.eu/webpub/empl/european-pillar-of-social-rights/en/" TargetMode="Externa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eur-lex.europa.eu/legal-content/EN/TXT/?uri=LEGISSUM%3Al29019" TargetMode="External"/><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hyperlink" Target="https://op.europa.eu/en/publication-detail/-/publication/1cb6f484-074b-4913-87b3-344ccf020eef/language-en" TargetMode="External"/><Relationship Id="rId2" Type="http://schemas.openxmlformats.org/officeDocument/2006/relationships/image" Target="../media/image26.jpeg"/><Relationship Id="rId1" Type="http://schemas.openxmlformats.org/officeDocument/2006/relationships/slideLayout" Target="../slideLayouts/slideLayout9.xml"/><Relationship Id="rId5" Type="http://schemas.openxmlformats.org/officeDocument/2006/relationships/hyperlink" Target="https://ec.europa.eu/culture/policies/strategic-framework-for-the-eus-cultural-policy" TargetMode="External"/><Relationship Id="rId4" Type="http://schemas.openxmlformats.org/officeDocument/2006/relationships/hyperlink" Target="https://ec.europa.eu/culture/document/new-european-agenda-culture-swd2018-267-fina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hyperlink" Target="https://creativecommons.org/licenses/by-nd-nc/2.0/jp/?ref=openverse" TargetMode="External"/><Relationship Id="rId2" Type="http://schemas.openxmlformats.org/officeDocument/2006/relationships/hyperlink" Target="https://docs.google.com/forms/d/e/1FAIpQLSc_2EiZrpOqTeQ4j58SrlpHDCihAI5PIkyMGyJxvX7OwEG6RQ/viewform" TargetMode="External"/><Relationship Id="rId1" Type="http://schemas.openxmlformats.org/officeDocument/2006/relationships/slideLayout" Target="../slideLayouts/slideLayout19.xml"/><Relationship Id="rId6" Type="http://schemas.openxmlformats.org/officeDocument/2006/relationships/hyperlink" Target="https://www.flickr.com/photos/23183960@N00" TargetMode="External"/><Relationship Id="rId5" Type="http://schemas.openxmlformats.org/officeDocument/2006/relationships/hyperlink" Target="https://www.flickr.com/photos/23183960@N00/42057761604" TargetMode="Externa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8" Type="http://schemas.openxmlformats.org/officeDocument/2006/relationships/hyperlink" Target="https://www.flickr.com/photos/90584459@N06/36590562941" TargetMode="External"/><Relationship Id="rId3" Type="http://schemas.openxmlformats.org/officeDocument/2006/relationships/hyperlink" Target="https://ec.europa.eu/jrc/en/digcomp" TargetMode="External"/><Relationship Id="rId7" Type="http://schemas.openxmlformats.org/officeDocument/2006/relationships/image" Target="../media/image32.jpeg"/><Relationship Id="rId2" Type="http://schemas.openxmlformats.org/officeDocument/2006/relationships/hyperlink" Target="https://ec.europa.eu/jrc/en/entrecomp" TargetMode="External"/><Relationship Id="rId1" Type="http://schemas.openxmlformats.org/officeDocument/2006/relationships/slideLayout" Target="../slideLayouts/slideLayout17.xml"/><Relationship Id="rId6" Type="http://schemas.openxmlformats.org/officeDocument/2006/relationships/image" Target="../media/image31.jpeg"/><Relationship Id="rId5" Type="http://schemas.openxmlformats.org/officeDocument/2006/relationships/image" Target="../media/image30.png"/><Relationship Id="rId10" Type="http://schemas.openxmlformats.org/officeDocument/2006/relationships/hyperlink" Target="https://creativecommons.org/licenses/by-nc-sa/2.0/?ref=openverse" TargetMode="External"/><Relationship Id="rId4" Type="http://schemas.openxmlformats.org/officeDocument/2006/relationships/image" Target="../media/image29.png"/><Relationship Id="rId9" Type="http://schemas.openxmlformats.org/officeDocument/2006/relationships/hyperlink" Target="https://www.flickr.com/photos/90584459@N06"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csi-project.eu/" TargetMode="External"/><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3.emf"/><Relationship Id="rId4" Type="http://schemas.openxmlformats.org/officeDocument/2006/relationships/hyperlink" Target="https://creativecommons.org/licenses/by-sa/4.0/"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www.espa.gr/el/Pages/DictionaryFS.aspx?item=268" TargetMode="External"/><Relationship Id="rId2" Type="http://schemas.openxmlformats.org/officeDocument/2006/relationships/image" Target="../media/image35.png"/><Relationship Id="rId1" Type="http://schemas.openxmlformats.org/officeDocument/2006/relationships/slideLayout" Target="../slideLayouts/slideLayout19.xml"/><Relationship Id="rId5" Type="http://schemas.openxmlformats.org/officeDocument/2006/relationships/hyperlink" Target="https://www.siceurope.eu/countries/greece/profile" TargetMode="External"/><Relationship Id="rId4" Type="http://schemas.openxmlformats.org/officeDocument/2006/relationships/hyperlink" Target="https://www.elinyae.gr/ethniki-nomothesia/n-44302016-fek-205a-3110201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xml"/><Relationship Id="rId5" Type="http://schemas.openxmlformats.org/officeDocument/2006/relationships/hyperlink" Target="https://www.siceurope.eu/countries/denmark" TargetMode="External"/><Relationship Id="rId4" Type="http://schemas.openxmlformats.org/officeDocument/2006/relationships/hyperlink" Target="https://www.elinyae.gr/ethniki-nomothesia/n-44302016-fek-205a-31102016"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dti.dk/_/media/65461_Social%20Innovation%20in%20Local%20Government.pdf" TargetMode="External"/><Relationship Id="rId2" Type="http://schemas.openxmlformats.org/officeDocument/2006/relationships/hyperlink" Target="http://www.tepsie.eu/" TargetMode="Externa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www.oecd.org/regional/leed/social-innovation.htm" TargetMode="External"/><Relationship Id="rId2" Type="http://schemas.openxmlformats.org/officeDocument/2006/relationships/image" Target="../media/image39.jpeg"/><Relationship Id="rId1" Type="http://schemas.openxmlformats.org/officeDocument/2006/relationships/slideLayout" Target="../slideLayouts/slideLayout10.xml"/><Relationship Id="rId6" Type="http://schemas.openxmlformats.org/officeDocument/2006/relationships/hyperlink" Target="https://www.nesta.org.uk/innovation-policy/our-work-innovation-policy/" TargetMode="External"/><Relationship Id="rId5" Type="http://schemas.openxmlformats.org/officeDocument/2006/relationships/hyperlink" Target="https://www.nesta.org.uk/about-us/" TargetMode="External"/><Relationship Id="rId4" Type="http://schemas.openxmlformats.org/officeDocument/2006/relationships/hyperlink" Target="https://eenca.com/eenca/assets/File/EENCA%20publications/Report%20on%20the%20Dublin%20Platform%20on%20'Heritage%20and%20Social%20Innovation'.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hyperlink" Target="https://www.sturzo.it/it/progetti/innovazione-sociale-culturale/" TargetMode="Externa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hyperlink" Target="https://www.flickr.com/photos/29487767@N02/3215118127" TargetMode="External"/><Relationship Id="rId2" Type="http://schemas.openxmlformats.org/officeDocument/2006/relationships/image" Target="../media/image43.jpg"/><Relationship Id="rId1" Type="http://schemas.openxmlformats.org/officeDocument/2006/relationships/slideLayout" Target="../slideLayouts/slideLayout19.xml"/><Relationship Id="rId5" Type="http://schemas.openxmlformats.org/officeDocument/2006/relationships/hyperlink" Target="https://creativecommons.org/licenses/by-nc-sa/2.0/?ref=openverse" TargetMode="External"/><Relationship Id="rId4" Type="http://schemas.openxmlformats.org/officeDocument/2006/relationships/hyperlink" Target="https://www.flickr.com/photos/29487767@N02"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59.xml"/><Relationship Id="rId18" Type="http://schemas.openxmlformats.org/officeDocument/2006/relationships/slide" Target="slide80.xml"/><Relationship Id="rId3" Type="http://schemas.openxmlformats.org/officeDocument/2006/relationships/slide" Target="slide5.xml"/><Relationship Id="rId21" Type="http://schemas.openxmlformats.org/officeDocument/2006/relationships/slide" Target="slide93.xml"/><Relationship Id="rId7" Type="http://schemas.openxmlformats.org/officeDocument/2006/relationships/slide" Target="slide20.xml"/><Relationship Id="rId12" Type="http://schemas.openxmlformats.org/officeDocument/2006/relationships/slide" Target="slide53.xml"/><Relationship Id="rId17" Type="http://schemas.openxmlformats.org/officeDocument/2006/relationships/slide" Target="slide77.xml"/><Relationship Id="rId2" Type="http://schemas.openxmlformats.org/officeDocument/2006/relationships/slide" Target="slide4.xml"/><Relationship Id="rId16" Type="http://schemas.openxmlformats.org/officeDocument/2006/relationships/slide" Target="slide73.xml"/><Relationship Id="rId20" Type="http://schemas.openxmlformats.org/officeDocument/2006/relationships/slide" Target="slide90.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slide" Target="slide48.xml"/><Relationship Id="rId5" Type="http://schemas.openxmlformats.org/officeDocument/2006/relationships/slide" Target="slide15.xml"/><Relationship Id="rId15" Type="http://schemas.openxmlformats.org/officeDocument/2006/relationships/slide" Target="slide67.xml"/><Relationship Id="rId23" Type="http://schemas.openxmlformats.org/officeDocument/2006/relationships/slide" Target="slide101.xml"/><Relationship Id="rId10" Type="http://schemas.openxmlformats.org/officeDocument/2006/relationships/slide" Target="slide47.xml"/><Relationship Id="rId19" Type="http://schemas.openxmlformats.org/officeDocument/2006/relationships/slide" Target="slide89.xml"/><Relationship Id="rId4" Type="http://schemas.openxmlformats.org/officeDocument/2006/relationships/slide" Target="slide10.xml"/><Relationship Id="rId9" Type="http://schemas.openxmlformats.org/officeDocument/2006/relationships/slide" Target="slide42.xml"/><Relationship Id="rId14" Type="http://schemas.openxmlformats.org/officeDocument/2006/relationships/slide" Target="slide63.xml"/><Relationship Id="rId22" Type="http://schemas.openxmlformats.org/officeDocument/2006/relationships/slide" Target="slide100.xml"/></Relationships>
</file>

<file path=ppt/slides/_rels/slide30.xml.rels><?xml version="1.0" encoding="UTF-8" standalone="yes"?>
<Relationships xmlns="http://schemas.openxmlformats.org/package/2006/relationships"><Relationship Id="rId3" Type="http://schemas.openxmlformats.org/officeDocument/2006/relationships/hyperlink" Target="https://nkfih.gov.hu/for-the-applicants/innovation-ecosystem/national-laboratories-programme/laboratories" TargetMode="External"/><Relationship Id="rId2" Type="http://schemas.openxmlformats.org/officeDocument/2006/relationships/image" Target="../media/image44.jpeg"/><Relationship Id="rId1" Type="http://schemas.openxmlformats.org/officeDocument/2006/relationships/slideLayout" Target="../slideLayouts/slideLayout15.xml"/><Relationship Id="rId5" Type="http://schemas.openxmlformats.org/officeDocument/2006/relationships/hyperlink" Target="https://www.elte.hu/content/tarsadalmi-innovacios-menedzser-kepzes.t.23424" TargetMode="External"/><Relationship Id="rId4" Type="http://schemas.openxmlformats.org/officeDocument/2006/relationships/hyperlink" Target="https://www.elte.hu/innovacio/tinlab/hirek" TargetMode="External"/></Relationships>
</file>

<file path=ppt/slides/_rels/slide31.xml.rels><?xml version="1.0" encoding="UTF-8" standalone="yes"?>
<Relationships xmlns="http://schemas.openxmlformats.org/package/2006/relationships"><Relationship Id="rId2" Type="http://schemas.openxmlformats.org/officeDocument/2006/relationships/hyperlink" Target="http://socialinnovation.lv/wp-content/uploads/2015/02/makets-ENG-26.02-15.40-IO1-final.pdf" TargetMode="Externa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http://www.ruc.dk/forskning/forskningscentre/cse/" TargetMode="External"/><Relationship Id="rId2" Type="http://schemas.openxmlformats.org/officeDocument/2006/relationships/image" Target="../media/image45.jpeg"/><Relationship Id="rId1" Type="http://schemas.openxmlformats.org/officeDocument/2006/relationships/slideLayout" Target="../slideLayouts/slideLayout9.xml"/><Relationship Id="rId4" Type="http://schemas.openxmlformats.org/officeDocument/2006/relationships/hyperlink" Target="https://www.culturalpolicies.net/database/search-by-country/country-profile/category/?id=16&amp;g1=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pro.europeana.eu/page/europeana-innovation-agenda;%20http:/blog.openaccess.gr/?p=4431" TargetMode="External"/><Relationship Id="rId2" Type="http://schemas.openxmlformats.org/officeDocument/2006/relationships/hyperlink" Target="http://www.gsrt.gr/central.aspx?sId=124I458I1163I646I509701&amp;olID=777&amp;neID=589&amp;neTa=1_21286&amp;ncID=0&amp;neHC=0&amp;tbid=0&amp;lrID=2&amp;oldUIID=aI777I0I119I428I1089I0I3&amp;actionID=load&amp;JScript=1" TargetMode="External"/><Relationship Id="rId1" Type="http://schemas.openxmlformats.org/officeDocument/2006/relationships/slideLayout" Target="../slideLayouts/slideLayout19.xml"/><Relationship Id="rId5" Type="http://schemas.openxmlformats.org/officeDocument/2006/relationships/image" Target="../media/image46.jpeg"/><Relationship Id="rId4" Type="http://schemas.openxmlformats.org/officeDocument/2006/relationships/hyperlink" Target="https://digitalstrategy.gov.gr/sectors/digital_innovation;%20https:/digitalstrategy.gov.g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4" Type="http://schemas.openxmlformats.org/officeDocument/2006/relationships/image" Target="../media/image27.emf"/></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hyperlink" Target="https://s3-eu-west-1.amazonaws.com/govieassets/19332/2fae274a44904593abba864427718a46.pdf" TargetMode="External"/><Relationship Id="rId2" Type="http://schemas.openxmlformats.org/officeDocument/2006/relationships/hyperlink" Target="https://www.gov.ie/en/publication/624c74-social-enterprise/" TargetMode="External"/><Relationship Id="rId1" Type="http://schemas.openxmlformats.org/officeDocument/2006/relationships/slideLayout" Target="../slideLayouts/slideLayout19.xml"/><Relationship Id="rId5" Type="http://schemas.openxmlformats.org/officeDocument/2006/relationships/image" Target="../media/image51.jp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hyperlink" Target="https://www.dcu.ie/courses/undergraduate/salis/social-sciences-and-cultural-innovation" TargetMode="External"/><Relationship Id="rId2" Type="http://schemas.openxmlformats.org/officeDocument/2006/relationships/hyperlink" Target="https://assets.gov.ie/19332/2fae274a44904593abba864427718a46.pdf" TargetMode="Externa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hyperlink" Target="https://www.britishcouncil.org/society/social-enterprise/news-events/news-uk-international-social-investment-strategy" TargetMode="External"/><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gida-global.org/care" TargetMode="External"/><Relationship Id="rId7" Type="http://schemas.openxmlformats.org/officeDocument/2006/relationships/image" Target="../media/image14.jpeg"/><Relationship Id="rId2" Type="http://schemas.openxmlformats.org/officeDocument/2006/relationships/hyperlink" Target="http://bowb.org/" TargetMode="External"/><Relationship Id="rId1" Type="http://schemas.openxmlformats.org/officeDocument/2006/relationships/slideLayout" Target="../slideLayouts/slideLayout19.xml"/><Relationship Id="rId6" Type="http://schemas.openxmlformats.org/officeDocument/2006/relationships/hyperlink" Target="http://victoriasquareproject.gr/" TargetMode="External"/><Relationship Id="rId5" Type="http://schemas.openxmlformats.org/officeDocument/2006/relationships/hyperlink" Target="https://www.go-fair.org/fair-principles/" TargetMode="External"/><Relationship Id="rId4" Type="http://schemas.openxmlformats.org/officeDocument/2006/relationships/hyperlink" Target="https://www.csi-project.eu/"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hyperlink" Target="http://www.funzionepubblica.gov.it/innovazione-sociale" TargetMode="External"/><Relationship Id="rId2" Type="http://schemas.openxmlformats.org/officeDocument/2006/relationships/image" Target="../media/image53.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hyperlink" Target="http://www.folketingstidende.dk/RIpdf/samling/20131/lovforslag/L148/20131_L148_som_vedtaget.pdf" TargetMode="External"/><Relationship Id="rId2" Type="http://schemas.openxmlformats.org/officeDocument/2006/relationships/hyperlink" Target="http://www.jogiportal.hu/index.php?id=sj6hle501xvc9o8c2&amp;state=20110901&amp;menu=view" TargetMode="External"/><Relationship Id="rId1" Type="http://schemas.openxmlformats.org/officeDocument/2006/relationships/slideLayout" Target="../slideLayouts/slideLayout19.xml"/><Relationship Id="rId5" Type="http://schemas.openxmlformats.org/officeDocument/2006/relationships/image" Target="../media/image27.emf"/><Relationship Id="rId4" Type="http://schemas.openxmlformats.org/officeDocument/2006/relationships/hyperlink" Target="http://socialvirksomhed.dk/en/about-social-economy-idenmark/the-criteria-to-be-labelled-a-social-enterprise"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flickr.com/photos/88123769@N02/49332239317" TargetMode="External"/><Relationship Id="rId2" Type="http://schemas.openxmlformats.org/officeDocument/2006/relationships/image" Target="../media/image54.jpeg"/><Relationship Id="rId1" Type="http://schemas.openxmlformats.org/officeDocument/2006/relationships/slideLayout" Target="../slideLayouts/slideLayout19.xml"/><Relationship Id="rId5" Type="http://schemas.openxmlformats.org/officeDocument/2006/relationships/hyperlink" Target="https://creativecommons.org/publicdomain/zero/1.0/?ref=openverse" TargetMode="External"/><Relationship Id="rId4" Type="http://schemas.openxmlformats.org/officeDocument/2006/relationships/hyperlink" Target="https://www.flickr.com/photos/88123769@N02"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www.culturalpolicies.net/database/search-by-country/country-profile/category/?id=16&amp;g1=2" TargetMode="External"/><Relationship Id="rId7" Type="http://schemas.openxmlformats.org/officeDocument/2006/relationships/hyperlink" Target="https://assets.publishing.service.gov.uk/government/uploads/system/uploads/attachment_data/file/1009577/uk-innovation-strategy.pdf" TargetMode="External"/><Relationship Id="rId12" Type="http://schemas.openxmlformats.org/officeDocument/2006/relationships/image" Target="../media/image27.emf"/><Relationship Id="rId2" Type="http://schemas.microsoft.com/office/2018/10/relationships/comments" Target="../comments/modernComment_13D_E1D85F67.xml"/><Relationship Id="rId1" Type="http://schemas.openxmlformats.org/officeDocument/2006/relationships/slideLayout" Target="../slideLayouts/slideLayout19.xml"/><Relationship Id="rId6" Type="http://schemas.openxmlformats.org/officeDocument/2006/relationships/image" Target="../media/image55.png"/><Relationship Id="rId11" Type="http://schemas.openxmlformats.org/officeDocument/2006/relationships/hyperlink" Target="https://www.gov.uk/government/organisations/innovate-uk" TargetMode="External"/><Relationship Id="rId5" Type="http://schemas.openxmlformats.org/officeDocument/2006/relationships/image" Target="../media/image17.png"/><Relationship Id="rId10" Type="http://schemas.openxmlformats.org/officeDocument/2006/relationships/image" Target="../media/image57.png"/><Relationship Id="rId4" Type="http://schemas.openxmlformats.org/officeDocument/2006/relationships/hyperlink" Target="http://www.gsrt.gr/central.aspx?sId=124I458I1163I646I509701&amp;olID=777&amp;neID=589&amp;neTa=1_21286&amp;ncID=0&amp;neHC=0&amp;tbid=0&amp;lrID=2&amp;oldUIID=aI777I0I119I428I1089I0I3&amp;actionID=load&amp;JScript=1" TargetMode="External"/><Relationship Id="rId9" Type="http://schemas.openxmlformats.org/officeDocument/2006/relationships/hyperlink" Target="https://media.nesta.org.uk/documents/what_governments_can_do_to_support_social_innovation_the_evolving_national_policy_menu.pdf"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8/10/relationships/comments" Target="../comments/modernComment_140_F80DE6DA.xml"/><Relationship Id="rId1" Type="http://schemas.openxmlformats.org/officeDocument/2006/relationships/slideLayout" Target="../slideLayouts/slideLayout19.xml"/><Relationship Id="rId5" Type="http://schemas.openxmlformats.org/officeDocument/2006/relationships/hyperlink" Target="https://www.sozialmarie.org/" TargetMode="External"/><Relationship Id="rId4" Type="http://schemas.openxmlformats.org/officeDocument/2006/relationships/hyperlink" Target="file:///C:\Users\39338\Downloads\Social%20%20enterprises%20and%20their%20ecosystems%20in%20Europe.%20Updated%20country%20report%20Italy.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3.png"/><Relationship Id="rId1" Type="http://schemas.openxmlformats.org/officeDocument/2006/relationships/slideLayout" Target="../slideLayouts/slideLayout19.xml"/><Relationship Id="rId5" Type="http://schemas.openxmlformats.org/officeDocument/2006/relationships/hyperlink" Target="https://www.uccualapitvany.hu/en/" TargetMode="External"/><Relationship Id="rId4" Type="http://schemas.openxmlformats.org/officeDocument/2006/relationships/hyperlink" Target="https://www.uccusetak.hu/en/"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europeanheritageawards.eu/winners/uccu-roma-informal-educational-foundation/" TargetMode="External"/><Relationship Id="rId2" Type="http://schemas.openxmlformats.org/officeDocument/2006/relationships/hyperlink" Target="https://www.europanostra.org/europes-top-heritage-awards-honour-21-exemplary-achievements-from-15-countries/" TargetMode="Externa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facebook.com/matyodesign/" TargetMode="External"/><Relationship Id="rId2" Type="http://schemas.openxmlformats.org/officeDocument/2006/relationships/hyperlink" Target="https://matyodesign.hu/" TargetMode="Externa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hyperlink" Target="https://www.facebook.com/auroraunofficial" TargetMode="External"/><Relationship Id="rId2" Type="http://schemas.openxmlformats.org/officeDocument/2006/relationships/hyperlink" Target="https://auroraonline.hu/" TargetMode="Externa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microsoft.com/office/2018/10/relationships/comments" Target="../comments/modernComment_145_72D11F4A.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5.png"/><Relationship Id="rId1" Type="http://schemas.openxmlformats.org/officeDocument/2006/relationships/slideLayout" Target="../slideLayouts/slideLayout19.xml"/><Relationship Id="rId4" Type="http://schemas.openxmlformats.org/officeDocument/2006/relationships/hyperlink" Target="https://www.victoriasquareproject.gr/"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hyperlink" Target="https://shediahome.gr/?lang=en" TargetMode="Externa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hyperlink" Target="https://www.flickr.com/photos/52440525@N08/8514626505" TargetMode="External"/><Relationship Id="rId2" Type="http://schemas.openxmlformats.org/officeDocument/2006/relationships/image" Target="../media/image64.jpeg"/><Relationship Id="rId1" Type="http://schemas.openxmlformats.org/officeDocument/2006/relationships/slideLayout" Target="../slideLayouts/slideLayout19.xml"/><Relationship Id="rId5" Type="http://schemas.openxmlformats.org/officeDocument/2006/relationships/hyperlink" Target="https://creativecommons.org/licenses/by/2.0/?ref=openverse" TargetMode="External"/><Relationship Id="rId4" Type="http://schemas.openxmlformats.org/officeDocument/2006/relationships/hyperlink" Target="https://www.flickr.com/photos/52440525@N08"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facebook.com/bowb.biennaleofwesternbalkans" TargetMode="External"/><Relationship Id="rId7" Type="http://schemas.openxmlformats.org/officeDocument/2006/relationships/image" Target="../media/image65.emf"/><Relationship Id="rId2" Type="http://schemas.openxmlformats.org/officeDocument/2006/relationships/hyperlink" Target="https://bowb.org/" TargetMode="External"/><Relationship Id="rId1" Type="http://schemas.openxmlformats.org/officeDocument/2006/relationships/slideLayout" Target="../slideLayouts/slideLayout19.xml"/><Relationship Id="rId6" Type="http://schemas.openxmlformats.org/officeDocument/2006/relationships/hyperlink" Target="https://ebooks.epublishing.ekt.gr/index.php/bowb/index" TargetMode="External"/><Relationship Id="rId5" Type="http://schemas.openxmlformats.org/officeDocument/2006/relationships/hyperlink" Target="https://twitter.com/bowbiennale" TargetMode="External"/><Relationship Id="rId4" Type="http://schemas.openxmlformats.org/officeDocument/2006/relationships/hyperlink" Target="https://www.instagram.com/bowb.biennaleofwesternbalkans"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gida-global.org/care" TargetMode="External"/><Relationship Id="rId2" Type="http://schemas.openxmlformats.org/officeDocument/2006/relationships/hyperlink" Target="https://www.go-fair.org/fair-principles/" TargetMode="Externa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7.png"/><Relationship Id="rId1" Type="http://schemas.openxmlformats.org/officeDocument/2006/relationships/slideLayout" Target="../slideLayouts/slideLayout19.xml"/><Relationship Id="rId5" Type="http://schemas.openxmlformats.org/officeDocument/2006/relationships/image" Target="../media/image27.emf"/><Relationship Id="rId4" Type="http://schemas.openxmlformats.org/officeDocument/2006/relationships/hyperlink" Target="https://www.kunst.dk/kulturlaboratorier-indtager-udsatte-boligomraad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csi-project.eu/" TargetMode="Externa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hyperlink" Target="https://www.kunst.dk/kulturlaboratorier-indtager-udsatte-boligomraader" TargetMode="Externa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hyperlink" Target="https://www.kunst.dk/kulturlaboratorier-indtager-udsatte-boligomraader" TargetMode="Externa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hyperlink" Target="https://www.flickr.com/photos/36508795@N00/2350853664" TargetMode="External"/><Relationship Id="rId2" Type="http://schemas.openxmlformats.org/officeDocument/2006/relationships/image" Target="../media/image67.jpg"/><Relationship Id="rId1" Type="http://schemas.openxmlformats.org/officeDocument/2006/relationships/slideLayout" Target="../slideLayouts/slideLayout9.xml"/><Relationship Id="rId5" Type="http://schemas.openxmlformats.org/officeDocument/2006/relationships/hyperlink" Target="https://creativecommons.org/licenses/by/2.0/?ref=openverse" TargetMode="External"/><Relationship Id="rId4" Type="http://schemas.openxmlformats.org/officeDocument/2006/relationships/hyperlink" Target="https://www.flickr.com/photos/36508795@N00"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list=PLu33_yzEN622rGCB7UIsfwJ4yMZNQjQ8I&amp;v=leowUGqGeAE" TargetMode="External"/><Relationship Id="rId2" Type="http://schemas.openxmlformats.org/officeDocument/2006/relationships/hyperlink" Target="https://www.kunst.dk/kulturlaboratorier-indtager-udsatte-boligomraader" TargetMode="Externa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6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hyperlink" Target="http://www.castlereaarts.com/" TargetMode="Externa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channel/UCPvTjxrHVlEPq35mPBtJqaA/featured" TargetMode="External"/><Relationship Id="rId2" Type="http://schemas.openxmlformats.org/officeDocument/2006/relationships/hyperlink" Target="https://www.booksatone.ie/" TargetMode="External"/><Relationship Id="rId1" Type="http://schemas.openxmlformats.org/officeDocument/2006/relationships/slideLayout" Target="../slideLayouts/slideLayout19.xml"/><Relationship Id="rId4" Type="http://schemas.openxmlformats.org/officeDocument/2006/relationships/hyperlink" Target="https://www.booksatone.ie/podcasts"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facebook.com/AmalIRL/" TargetMode="External"/><Relationship Id="rId2" Type="http://schemas.openxmlformats.org/officeDocument/2006/relationships/hyperlink" Target="https://www.amalwomenirl.com/" TargetMode="Externa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8.jpe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hyperlink" Target="https://www.facebook.com/pages/category/Nonprofit-organisation/Volontari-Open-Culture-2019-543945579863072/" TargetMode="Externa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hyperlink" Target="https://museolaboratorio.it/en/info/" TargetMode="Externa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0.png"/><Relationship Id="rId1" Type="http://schemas.openxmlformats.org/officeDocument/2006/relationships/slideLayout" Target="../slideLayouts/slideLayout19.xml"/><Relationship Id="rId4" Type="http://schemas.openxmlformats.org/officeDocument/2006/relationships/hyperlink" Target="https://uk.linkedin.com/in/david-cook-6b102617"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hyperlink" Target="https://www.facebook.com/newartexchange" TargetMode="External"/><Relationship Id="rId2" Type="http://schemas.openxmlformats.org/officeDocument/2006/relationships/hyperlink" Target="http://www.nae.org.uk/" TargetMode="Externa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hyperlink" Target="https://www.facebook.com/AmalIRL/" TargetMode="External"/><Relationship Id="rId2" Type="http://schemas.openxmlformats.org/officeDocument/2006/relationships/hyperlink" Target="https://www.bjcem.org/ukya-city-takeover-the-event/" TargetMode="Externa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 Id="rId4" Type="http://schemas.openxmlformats.org/officeDocument/2006/relationships/image" Target="../media/image31.jpeg"/></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microsoft.com/office/2018/10/relationships/comments" Target="../comments/modernComment_161_C2137BE1.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hyperlink" Target="https://www.materahub.com/en/" TargetMode="External"/><Relationship Id="rId4" Type="http://schemas.openxmlformats.org/officeDocument/2006/relationships/hyperlink" Target="https://www.dungannonenterprise.com/"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emf"/><Relationship Id="rId2" Type="http://schemas.openxmlformats.org/officeDocument/2006/relationships/hyperlink" Target="https://ec.europa.eu/ploteus/content/descriptors-page" TargetMode="External"/><Relationship Id="rId1" Type="http://schemas.openxmlformats.org/officeDocument/2006/relationships/slideLayout" Target="../slideLayouts/slideLayout19.xml"/><Relationship Id="rId6" Type="http://schemas.openxmlformats.org/officeDocument/2006/relationships/image" Target="../media/image76.jpeg"/><Relationship Id="rId5" Type="http://schemas.openxmlformats.org/officeDocument/2006/relationships/hyperlink" Target="https://europa.eu/europass/en/description-eight-eqf-levels" TargetMode="External"/><Relationship Id="rId4" Type="http://schemas.openxmlformats.org/officeDocument/2006/relationships/image" Target="../media/image75.png"/></Relationships>
</file>

<file path=ppt/slides/_rels/slide81.xml.rels><?xml version="1.0" encoding="UTF-8" standalone="yes"?>
<Relationships xmlns="http://schemas.openxmlformats.org/package/2006/relationships"><Relationship Id="rId3" Type="http://schemas.openxmlformats.org/officeDocument/2006/relationships/image" Target="../media/image27.emf"/><Relationship Id="rId2" Type="http://schemas.microsoft.com/office/2018/10/relationships/comments" Target="../comments/modernComment_163_579D6A61.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hyperlink" Target="https://www.flickr.com/photos/74012092@N00/29135079076" TargetMode="External"/><Relationship Id="rId2" Type="http://schemas.openxmlformats.org/officeDocument/2006/relationships/image" Target="../media/image77.jpeg"/><Relationship Id="rId1" Type="http://schemas.openxmlformats.org/officeDocument/2006/relationships/slideLayout" Target="../slideLayouts/slideLayout19.xml"/><Relationship Id="rId5" Type="http://schemas.openxmlformats.org/officeDocument/2006/relationships/hyperlink" Target="https://creativecommons.org/licenses/by-nc-sa/2.0/?ref=openverse" TargetMode="External"/><Relationship Id="rId4" Type="http://schemas.openxmlformats.org/officeDocument/2006/relationships/hyperlink" Target="https://www.flickr.com/photos/74012092@N00"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www.flickr.com/photos/13892202@N00/48887586218" TargetMode="External"/><Relationship Id="rId2" Type="http://schemas.openxmlformats.org/officeDocument/2006/relationships/image" Target="../media/image78.jpeg"/><Relationship Id="rId1" Type="http://schemas.openxmlformats.org/officeDocument/2006/relationships/slideLayout" Target="../slideLayouts/slideLayout19.xml"/><Relationship Id="rId5" Type="http://schemas.openxmlformats.org/officeDocument/2006/relationships/hyperlink" Target="https://creativecommons.org/licenses/by/2.0/?ref=openverse" TargetMode="External"/><Relationship Id="rId4" Type="http://schemas.openxmlformats.org/officeDocument/2006/relationships/hyperlink" Target="https://www.flickr.com/photos/13892202@N00"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hyperlink" Target="https://interaliaproject.com/" TargetMode="External"/><Relationship Id="rId2" Type="http://schemas.openxmlformats.org/officeDocument/2006/relationships/hyperlink" Target="https://www.euei.dk/" TargetMode="Externa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hyperlink" Target="https://www.youthbridgesbudapest.org/" TargetMode="External"/><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hyperlink" Target="https://momentumconsulting.ie/"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9.xml"/><Relationship Id="rId6" Type="http://schemas.openxmlformats.org/officeDocument/2006/relationships/hyperlink" Target="https://www.euei.dk/" TargetMode="External"/><Relationship Id="rId5" Type="http://schemas.openxmlformats.org/officeDocument/2006/relationships/hyperlink" Target="https://www.dungannonenterprise.com/" TargetMode="External"/><Relationship Id="rId4" Type="http://schemas.openxmlformats.org/officeDocument/2006/relationships/image" Target="../media/image27.emf"/></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9.xml"/><Relationship Id="rId5" Type="http://schemas.openxmlformats.org/officeDocument/2006/relationships/hyperlink" Target="https://www.materahub.com/en/" TargetMode="External"/><Relationship Id="rId4" Type="http://schemas.openxmlformats.org/officeDocument/2006/relationships/hyperlink" Target="https://interaliaproject.com/"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9.xml"/><Relationship Id="rId6" Type="http://schemas.openxmlformats.org/officeDocument/2006/relationships/hyperlink" Target="https://www.youthbridgesbudapest.org/" TargetMode="External"/><Relationship Id="rId5" Type="http://schemas.openxmlformats.org/officeDocument/2006/relationships/hyperlink" Target="https://momentumconsulting.ie/" TargetMode="External"/><Relationship Id="rId4" Type="http://schemas.openxmlformats.org/officeDocument/2006/relationships/image" Target="../media/image85.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2D735B4-2E07-DC4E-9A7D-96F0C99BBE23}"/>
              </a:ext>
            </a:extLst>
          </p:cNvPr>
          <p:cNvSpPr>
            <a:spLocks noGrp="1"/>
          </p:cNvSpPr>
          <p:nvPr>
            <p:ph type="body" sz="quarter" idx="42"/>
          </p:nvPr>
        </p:nvSpPr>
        <p:spPr/>
        <p:txBody>
          <a:bodyPr/>
          <a:lstStyle/>
          <a:p>
            <a:r>
              <a:rPr lang="en-US" dirty="0" err="1"/>
              <a:t>www.</a:t>
            </a:r>
            <a:r>
              <a:rPr lang="en-US" b="1" dirty="0" err="1"/>
              <a:t>csi-project</a:t>
            </a:r>
            <a:r>
              <a:rPr lang="en-US" dirty="0" err="1"/>
              <a:t>.eu</a:t>
            </a:r>
            <a:r>
              <a:rPr lang="en-US" dirty="0"/>
              <a:t> </a:t>
            </a:r>
          </a:p>
        </p:txBody>
      </p:sp>
      <p:sp>
        <p:nvSpPr>
          <p:cNvPr id="7" name="Text Placeholder 6">
            <a:extLst>
              <a:ext uri="{FF2B5EF4-FFF2-40B4-BE49-F238E27FC236}">
                <a16:creationId xmlns:a16="http://schemas.microsoft.com/office/drawing/2014/main" id="{5CC3D78D-571C-3349-9B96-DC1B11CD436E}"/>
              </a:ext>
            </a:extLst>
          </p:cNvPr>
          <p:cNvSpPr>
            <a:spLocks noGrp="1"/>
          </p:cNvSpPr>
          <p:nvPr>
            <p:ph type="body" sz="quarter" idx="16"/>
          </p:nvPr>
        </p:nvSpPr>
        <p:spPr>
          <a:xfrm>
            <a:off x="933472" y="7313357"/>
            <a:ext cx="3527015" cy="1224685"/>
          </a:xfrm>
        </p:spPr>
        <p:txBody>
          <a:bodyPr/>
          <a:lstStyle/>
          <a:p>
            <a:r>
              <a:rPr lang="en-US" b="0" dirty="0"/>
              <a:t>Cultural Social Innovation Guide </a:t>
            </a:r>
          </a:p>
          <a:p>
            <a:endParaRPr lang="en-US" b="0" dirty="0"/>
          </a:p>
        </p:txBody>
      </p:sp>
      <p:pic>
        <p:nvPicPr>
          <p:cNvPr id="4" name="Picture Placeholder 3">
            <a:extLst>
              <a:ext uri="{FF2B5EF4-FFF2-40B4-BE49-F238E27FC236}">
                <a16:creationId xmlns:a16="http://schemas.microsoft.com/office/drawing/2014/main" id="{83ABF9E8-C867-464E-A0E2-73CD70AE051D}"/>
              </a:ext>
            </a:extLst>
          </p:cNvPr>
          <p:cNvPicPr>
            <a:picLocks noGrp="1" noChangeAspect="1"/>
          </p:cNvPicPr>
          <p:nvPr>
            <p:ph type="pic" sz="quarter" idx="44"/>
          </p:nvPr>
        </p:nvPicPr>
        <p:blipFill rotWithShape="1">
          <a:blip r:embed="rId2" cstate="email">
            <a:extLst>
              <a:ext uri="{28A0092B-C50C-407E-A947-70E740481C1C}">
                <a14:useLocalDpi xmlns:a14="http://schemas.microsoft.com/office/drawing/2010/main"/>
              </a:ext>
            </a:extLst>
          </a:blip>
          <a:srcRect/>
          <a:stretch/>
        </p:blipFill>
        <p:spPr>
          <a:custGeom>
            <a:avLst/>
            <a:gdLst>
              <a:gd name="connsiteX0" fmla="*/ 0 w 7548330"/>
              <a:gd name="connsiteY0" fmla="*/ 0 h 6766560"/>
              <a:gd name="connsiteX1" fmla="*/ 7548330 w 7548330"/>
              <a:gd name="connsiteY1" fmla="*/ 0 h 6766560"/>
              <a:gd name="connsiteX2" fmla="*/ 7548330 w 7548330"/>
              <a:gd name="connsiteY2" fmla="*/ 6766560 h 6766560"/>
              <a:gd name="connsiteX3" fmla="*/ 554410 w 7548330"/>
              <a:gd name="connsiteY3" fmla="*/ 6766560 h 6766560"/>
              <a:gd name="connsiteX4" fmla="*/ 554410 w 7548330"/>
              <a:gd name="connsiteY4" fmla="*/ 6469042 h 6766560"/>
              <a:gd name="connsiteX5" fmla="*/ 478050 w 7548330"/>
              <a:gd name="connsiteY5" fmla="*/ 6469042 h 6766560"/>
              <a:gd name="connsiteX6" fmla="*/ 478050 w 7548330"/>
              <a:gd name="connsiteY6" fmla="*/ 6766560 h 6766560"/>
              <a:gd name="connsiteX7" fmla="*/ 0 w 7548330"/>
              <a:gd name="connsiteY7" fmla="*/ 6766560 h 676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8330" h="6766560">
                <a:moveTo>
                  <a:pt x="0" y="0"/>
                </a:moveTo>
                <a:lnTo>
                  <a:pt x="7548330" y="0"/>
                </a:lnTo>
                <a:lnTo>
                  <a:pt x="7548330" y="6766560"/>
                </a:lnTo>
                <a:lnTo>
                  <a:pt x="554410" y="6766560"/>
                </a:lnTo>
                <a:lnTo>
                  <a:pt x="554410" y="6469042"/>
                </a:lnTo>
                <a:lnTo>
                  <a:pt x="478050" y="6469042"/>
                </a:lnTo>
                <a:lnTo>
                  <a:pt x="478050" y="6766560"/>
                </a:lnTo>
                <a:lnTo>
                  <a:pt x="0" y="6766560"/>
                </a:lnTo>
                <a:close/>
              </a:path>
            </a:pathLst>
          </a:custGeom>
        </p:spPr>
      </p:pic>
      <p:pic>
        <p:nvPicPr>
          <p:cNvPr id="12" name="Picture 11" descr="Logo&#10;&#10;Description automatically generated with medium confidence">
            <a:extLst>
              <a:ext uri="{FF2B5EF4-FFF2-40B4-BE49-F238E27FC236}">
                <a16:creationId xmlns:a16="http://schemas.microsoft.com/office/drawing/2014/main" id="{B7C4CE91-368D-944F-AFC2-35ED583435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3473" y="291272"/>
            <a:ext cx="2240280" cy="2086610"/>
          </a:xfrm>
          <a:prstGeom prst="rect">
            <a:avLst/>
          </a:prstGeom>
        </p:spPr>
      </p:pic>
    </p:spTree>
    <p:extLst>
      <p:ext uri="{BB962C8B-B14F-4D97-AF65-F5344CB8AC3E}">
        <p14:creationId xmlns:p14="http://schemas.microsoft.com/office/powerpoint/2010/main" val="2653974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08A1FA4-61E9-B44C-83C4-A6CE732733C1}"/>
              </a:ext>
            </a:extLst>
          </p:cNvPr>
          <p:cNvSpPr>
            <a:spLocks noGrp="1"/>
          </p:cNvSpPr>
          <p:nvPr>
            <p:ph type="body" sz="quarter" idx="13"/>
          </p:nvPr>
        </p:nvSpPr>
        <p:spPr/>
        <p:txBody>
          <a:bodyPr/>
          <a:lstStyle/>
          <a:p>
            <a:r>
              <a:rPr lang="en-US" dirty="0"/>
              <a:t>02</a:t>
            </a:r>
          </a:p>
        </p:txBody>
      </p:sp>
      <p:sp>
        <p:nvSpPr>
          <p:cNvPr id="18" name="Text Placeholder 17">
            <a:extLst>
              <a:ext uri="{FF2B5EF4-FFF2-40B4-BE49-F238E27FC236}">
                <a16:creationId xmlns:a16="http://schemas.microsoft.com/office/drawing/2014/main" id="{3D13EB9D-DE55-5D4D-BEA7-6A984DDA5380}"/>
              </a:ext>
            </a:extLst>
          </p:cNvPr>
          <p:cNvSpPr>
            <a:spLocks noGrp="1"/>
          </p:cNvSpPr>
          <p:nvPr>
            <p:ph type="body" sz="quarter" idx="14"/>
          </p:nvPr>
        </p:nvSpPr>
        <p:spPr/>
        <p:txBody>
          <a:bodyPr/>
          <a:lstStyle/>
          <a:p>
            <a:r>
              <a:rPr lang="en-US" dirty="0"/>
              <a:t>Background</a:t>
            </a:r>
          </a:p>
        </p:txBody>
      </p:sp>
      <p:sp>
        <p:nvSpPr>
          <p:cNvPr id="4" name="Slide Number Placeholder 3">
            <a:extLst>
              <a:ext uri="{FF2B5EF4-FFF2-40B4-BE49-F238E27FC236}">
                <a16:creationId xmlns:a16="http://schemas.microsoft.com/office/drawing/2014/main" id="{46880520-DBF6-974C-B4E6-84B342BD7994}"/>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10</a:t>
            </a:fld>
            <a:endParaRPr lang="en-US" dirty="0"/>
          </a:p>
        </p:txBody>
      </p:sp>
    </p:spTree>
    <p:extLst>
      <p:ext uri="{BB962C8B-B14F-4D97-AF65-F5344CB8AC3E}">
        <p14:creationId xmlns:p14="http://schemas.microsoft.com/office/powerpoint/2010/main" val="17737469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E4B88D-34BA-3B54-59F9-D623F7914274}"/>
              </a:ext>
            </a:extLst>
          </p:cNvPr>
          <p:cNvSpPr>
            <a:spLocks noGrp="1"/>
          </p:cNvSpPr>
          <p:nvPr>
            <p:ph type="body" sz="quarter" idx="30"/>
          </p:nvPr>
        </p:nvSpPr>
        <p:spPr/>
        <p:txBody>
          <a:bodyPr/>
          <a:lstStyle/>
          <a:p>
            <a:r>
              <a:rPr lang="en-US" dirty="0"/>
              <a:t>3: Desk and field research template</a:t>
            </a:r>
            <a:endParaRPr lang="en-IE" dirty="0"/>
          </a:p>
        </p:txBody>
      </p:sp>
      <p:sp>
        <p:nvSpPr>
          <p:cNvPr id="4" name="Slide Number Placeholder 3">
            <a:extLst>
              <a:ext uri="{FF2B5EF4-FFF2-40B4-BE49-F238E27FC236}">
                <a16:creationId xmlns:a16="http://schemas.microsoft.com/office/drawing/2014/main" id="{ADA0B745-CE34-A0BA-9C6C-3AF9FA2D8EAC}"/>
              </a:ext>
            </a:extLst>
          </p:cNvPr>
          <p:cNvSpPr>
            <a:spLocks noGrp="1"/>
          </p:cNvSpPr>
          <p:nvPr>
            <p:ph type="sldNum" sz="quarter" idx="4"/>
          </p:nvPr>
        </p:nvSpPr>
        <p:spPr/>
        <p:txBody>
          <a:bodyPr/>
          <a:lstStyle/>
          <a:p>
            <a:fld id="{CB2079F2-58AF-ED44-82D7-E04B2F6FD686}" type="slidenum">
              <a:rPr lang="en-US" smtClean="0"/>
              <a:pPr/>
              <a:t>100</a:t>
            </a:fld>
            <a:endParaRPr lang="en-US" dirty="0"/>
          </a:p>
        </p:txBody>
      </p:sp>
      <p:sp>
        <p:nvSpPr>
          <p:cNvPr id="8" name="Rectangle 2">
            <a:extLst>
              <a:ext uri="{FF2B5EF4-FFF2-40B4-BE49-F238E27FC236}">
                <a16:creationId xmlns:a16="http://schemas.microsoft.com/office/drawing/2014/main" id="{C6EB7D6B-A452-4525-4674-EF45275FB2C5}"/>
              </a:ext>
            </a:extLst>
          </p:cNvPr>
          <p:cNvSpPr>
            <a:spLocks noChangeArrowheads="1"/>
          </p:cNvSpPr>
          <p:nvPr/>
        </p:nvSpPr>
        <p:spPr bwMode="auto">
          <a:xfrm>
            <a:off x="433107" y="744775"/>
            <a:ext cx="666148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Information about the state of the art concerning Cultural Social Innovation in your country - an overview</a:t>
            </a:r>
          </a:p>
          <a:p>
            <a:pPr marL="0" marR="0" lvl="0" indent="0" algn="l" defTabSz="914400" rtl="0" eaLnBrk="0" fontAlgn="base" latinLnBrk="0" hangingPunct="0">
              <a:lnSpc>
                <a:spcPct val="100000"/>
              </a:lnSpc>
              <a:spcBef>
                <a:spcPct val="0"/>
              </a:spcBef>
              <a:spcAft>
                <a:spcPct val="0"/>
              </a:spcAft>
              <a:buClrTx/>
              <a:buSzTx/>
              <a:tabLst/>
            </a:pPr>
            <a:endParaRPr lang="en-US" altLang="en-US" sz="11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rgbClr val="000000"/>
                </a:solidFill>
                <a:effectLst/>
                <a:latin typeface="Calibri" panose="020F0502020204030204" pitchFamily="34" charset="0"/>
                <a:cs typeface="Calibri" panose="020F0502020204030204" pitchFamily="34" charset="0"/>
              </a:rPr>
              <a:t>Please, provide a short description, not more than 1 page in order to get the overall framework within the </a:t>
            </a:r>
            <a:r>
              <a:rPr kumimoji="0" lang="en-US" altLang="en-US" sz="1100" b="1" i="1" u="none" strike="noStrike" cap="none" normalizeH="0" baseline="0" dirty="0">
                <a:ln>
                  <a:noFill/>
                </a:ln>
                <a:solidFill>
                  <a:srgbClr val="000000"/>
                </a:solidFill>
                <a:effectLst/>
                <a:latin typeface="Calibri" panose="020F0502020204030204" pitchFamily="34" charset="0"/>
                <a:cs typeface="Calibri" panose="020F0502020204030204" pitchFamily="34" charset="0"/>
              </a:rPr>
              <a:t>specific country.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1" u="none" strike="noStrike" cap="none" normalizeH="0" baseline="0" dirty="0">
                <a:ln>
                  <a:noFill/>
                </a:ln>
                <a:solidFill>
                  <a:srgbClr val="000000"/>
                </a:solidFill>
                <a:effectLst/>
                <a:latin typeface="Calibri" panose="020F0502020204030204" pitchFamily="34" charset="0"/>
                <a:cs typeface="Calibri" panose="020F0502020204030204" pitchFamily="34" charset="0"/>
              </a:rPr>
              <a:t> Definition(s) – Is there a definition for social innovation? Is there a definition for cultural social innovation? Since when?</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100" b="0" i="1"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1" u="none" strike="noStrike" cap="none" normalizeH="0" baseline="0" dirty="0">
                <a:ln>
                  <a:noFill/>
                </a:ln>
                <a:solidFill>
                  <a:srgbClr val="000000"/>
                </a:solidFill>
                <a:effectLst/>
                <a:latin typeface="Calibri" panose="020F0502020204030204" pitchFamily="34" charset="0"/>
                <a:cs typeface="Calibri" panose="020F0502020204030204" pitchFamily="34" charset="0"/>
              </a:rPr>
              <a:t> Supporting policies (if any)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100" b="0" i="1"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1" u="none" strike="noStrike" cap="none" normalizeH="0" baseline="0" dirty="0">
                <a:ln>
                  <a:noFill/>
                </a:ln>
                <a:solidFill>
                  <a:srgbClr val="000000"/>
                </a:solidFill>
                <a:effectLst/>
                <a:latin typeface="Calibri" panose="020F0502020204030204" pitchFamily="34" charset="0"/>
                <a:cs typeface="Calibri" panose="020F0502020204030204" pitchFamily="34" charset="0"/>
              </a:rPr>
              <a:t> Legislation and taxation (if any)</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100" b="0" i="1"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1" u="none" strike="noStrike" cap="none" normalizeH="0" baseline="0" dirty="0">
                <a:ln>
                  <a:noFill/>
                </a:ln>
                <a:solidFill>
                  <a:srgbClr val="000000"/>
                </a:solidFill>
                <a:effectLst/>
                <a:latin typeface="Calibri" panose="020F0502020204030204" pitchFamily="34" charset="0"/>
                <a:cs typeface="Calibri" panose="020F0502020204030204" pitchFamily="34" charset="0"/>
              </a:rPr>
              <a:t> Ongoing movements (if any)</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altLang="en-US" sz="1100" dirty="0">
                <a:solidFill>
                  <a:srgbClr val="000000"/>
                </a:solidFill>
                <a:latin typeface="Calibri" panose="020F0502020204030204" pitchFamily="34" charset="0"/>
                <a:cs typeface="Calibri" panose="020F0502020204030204" pitchFamily="34" charset="0"/>
              </a:rPr>
              <a:t>a. </a:t>
            </a:r>
            <a:r>
              <a:rPr kumimoji="0" lang="en-US" altLang="en-US" sz="1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Academic research (review of journals and publications) – </a:t>
            </a:r>
            <a:r>
              <a:rPr kumimoji="0" lang="en-US" altLang="en-US" sz="1100" b="0" i="1" u="none" strike="noStrike" cap="none" normalizeH="0" baseline="0" dirty="0">
                <a:ln>
                  <a:noFill/>
                </a:ln>
                <a:solidFill>
                  <a:srgbClr val="000000"/>
                </a:solidFill>
                <a:effectLst/>
                <a:latin typeface="Calibri" panose="020F0502020204030204" pitchFamily="34" charset="0"/>
                <a:cs typeface="Calibri" panose="020F0502020204030204" pitchFamily="34" charset="0"/>
              </a:rPr>
              <a:t>if available and accessible</a:t>
            </a:r>
          </a:p>
          <a:p>
            <a:pPr marL="0" marR="0" lvl="0" indent="0" algn="l" defTabSz="914400" rtl="0" eaLnBrk="0" fontAlgn="base" latinLnBrk="0" hangingPunct="0">
              <a:lnSpc>
                <a:spcPct val="100000"/>
              </a:lnSpc>
              <a:spcBef>
                <a:spcPct val="0"/>
              </a:spcBef>
              <a:spcAft>
                <a:spcPct val="0"/>
              </a:spcAft>
              <a:buClrTx/>
              <a:buSzTx/>
              <a:tabLst/>
            </a:pPr>
            <a:endParaRPr lang="en-US" altLang="en-US" sz="11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b. Online research (policy and practice documents) – </a:t>
            </a:r>
            <a:r>
              <a:rPr kumimoji="0" lang="en-US" altLang="en-US" sz="1100" b="0" i="1" u="none" strike="noStrike" cap="none" normalizeH="0" baseline="0" dirty="0">
                <a:ln>
                  <a:noFill/>
                </a:ln>
                <a:solidFill>
                  <a:srgbClr val="000000"/>
                </a:solidFill>
                <a:effectLst/>
                <a:latin typeface="Calibri" panose="020F0502020204030204" pitchFamily="34" charset="0"/>
                <a:cs typeface="Calibri" panose="020F0502020204030204" pitchFamily="34" charset="0"/>
              </a:rPr>
              <a:t>please, add latest developments in the country, especially information about policy papers and adopted policies</a:t>
            </a:r>
            <a:endPar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br>
            <a:endPar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Best practices and case studies concerning the term Cultural Social Innovation in your country </a:t>
            </a:r>
            <a:endPar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rgbClr val="000000"/>
                </a:solidFill>
                <a:effectLst/>
                <a:latin typeface="Calibri" panose="020F0502020204030204" pitchFamily="34" charset="0"/>
                <a:cs typeface="Calibri" panose="020F0502020204030204" pitchFamily="34" charset="0"/>
              </a:rPr>
              <a:t>In order to use a unified approach, we propose the following table, and a face-to-face interview with the organization/company/entity holding the good practice. Please, add min 3 per country. </a:t>
            </a:r>
            <a:endParaRPr lang="en-US" altLang="en-US" sz="11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1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Bibliography and resources </a:t>
            </a:r>
            <a:endPar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br>
            <a:endPar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14" name="Picture 13" descr="Table&#10;&#10;Description automatically generated">
            <a:extLst>
              <a:ext uri="{FF2B5EF4-FFF2-40B4-BE49-F238E27FC236}">
                <a16:creationId xmlns:a16="http://schemas.microsoft.com/office/drawing/2014/main" id="{E5240DD6-0383-F9E6-B4B7-4E9B5819E8AC}"/>
              </a:ext>
            </a:extLst>
          </p:cNvPr>
          <p:cNvPicPr>
            <a:picLocks noChangeAspect="1"/>
          </p:cNvPicPr>
          <p:nvPr/>
        </p:nvPicPr>
        <p:blipFill>
          <a:blip r:embed="rId2"/>
          <a:stretch>
            <a:fillRect/>
          </a:stretch>
        </p:blipFill>
        <p:spPr>
          <a:xfrm>
            <a:off x="818588" y="5337015"/>
            <a:ext cx="5922498" cy="5245880"/>
          </a:xfrm>
          <a:prstGeom prst="rect">
            <a:avLst/>
          </a:prstGeom>
        </p:spPr>
      </p:pic>
    </p:spTree>
    <p:extLst>
      <p:ext uri="{BB962C8B-B14F-4D97-AF65-F5344CB8AC3E}">
        <p14:creationId xmlns:p14="http://schemas.microsoft.com/office/powerpoint/2010/main" val="42810949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101</a:t>
            </a:fld>
            <a:endParaRPr lang="en-US" dirty="0"/>
          </a:p>
        </p:txBody>
      </p:sp>
      <p:pic>
        <p:nvPicPr>
          <p:cNvPr id="49" name="Picture 48">
            <a:extLst>
              <a:ext uri="{FF2B5EF4-FFF2-40B4-BE49-F238E27FC236}">
                <a16:creationId xmlns:a16="http://schemas.microsoft.com/office/drawing/2014/main" id="{C566AD2E-EE33-6143-B5D6-E0068726BE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240287" y="9088267"/>
            <a:ext cx="956314" cy="649983"/>
          </a:xfrm>
          <a:prstGeom prst="rect">
            <a:avLst/>
          </a:prstGeom>
        </p:spPr>
      </p:pic>
      <p:sp>
        <p:nvSpPr>
          <p:cNvPr id="6" name="Text Placeholder 16">
            <a:extLst>
              <a:ext uri="{FF2B5EF4-FFF2-40B4-BE49-F238E27FC236}">
                <a16:creationId xmlns:a16="http://schemas.microsoft.com/office/drawing/2014/main" id="{3492EE5B-EF30-B942-965F-42637FD853FE}"/>
              </a:ext>
            </a:extLst>
          </p:cNvPr>
          <p:cNvSpPr txBox="1">
            <a:spLocks/>
          </p:cNvSpPr>
          <p:nvPr/>
        </p:nvSpPr>
        <p:spPr>
          <a:xfrm>
            <a:off x="522423" y="813200"/>
            <a:ext cx="4679772" cy="764293"/>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Resources </a:t>
            </a:r>
            <a:endParaRPr lang="en-US" dirty="0"/>
          </a:p>
        </p:txBody>
      </p:sp>
      <p:sp>
        <p:nvSpPr>
          <p:cNvPr id="7" name="Text Placeholder 16">
            <a:extLst>
              <a:ext uri="{FF2B5EF4-FFF2-40B4-BE49-F238E27FC236}">
                <a16:creationId xmlns:a16="http://schemas.microsoft.com/office/drawing/2014/main" id="{F81F645B-62FE-F748-BDFC-F8870E76D419}"/>
              </a:ext>
            </a:extLst>
          </p:cNvPr>
          <p:cNvSpPr txBox="1">
            <a:spLocks/>
          </p:cNvSpPr>
          <p:nvPr/>
        </p:nvSpPr>
        <p:spPr>
          <a:xfrm>
            <a:off x="534143" y="1246956"/>
            <a:ext cx="4679772" cy="330538"/>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50" dirty="0">
                <a:solidFill>
                  <a:srgbClr val="3389CA"/>
                </a:solidFill>
              </a:rPr>
              <a:t>List of References </a:t>
            </a:r>
          </a:p>
        </p:txBody>
      </p:sp>
      <p:sp>
        <p:nvSpPr>
          <p:cNvPr id="8" name="Text Placeholder 2">
            <a:extLst>
              <a:ext uri="{FF2B5EF4-FFF2-40B4-BE49-F238E27FC236}">
                <a16:creationId xmlns:a16="http://schemas.microsoft.com/office/drawing/2014/main" id="{6B0653FF-6EB7-EC47-968C-2C2D16C9525A}"/>
              </a:ext>
            </a:extLst>
          </p:cNvPr>
          <p:cNvSpPr>
            <a:spLocks noGrp="1"/>
          </p:cNvSpPr>
          <p:nvPr>
            <p:ph type="body" sz="quarter" idx="32"/>
          </p:nvPr>
        </p:nvSpPr>
        <p:spPr>
          <a:xfrm>
            <a:off x="534143" y="1787652"/>
            <a:ext cx="6526988" cy="6670548"/>
          </a:xfrm>
        </p:spPr>
        <p:txBody>
          <a:bodyPr numCol="1"/>
          <a:lstStyle/>
          <a:p>
            <a:pPr algn="l"/>
            <a:r>
              <a:rPr lang="en-IE"/>
              <a:t>“141/2006. (Vi. 29.) Korm. Rendelet a Szociális Szövetkezetekről.” </a:t>
            </a:r>
            <a:r>
              <a:rPr lang="fr-BE" i="1"/>
              <a:t>LexPraxis</a:t>
            </a:r>
            <a:r>
              <a:rPr lang="fr-BE"/>
              <a:t>, </a:t>
            </a:r>
            <a:r>
              <a:rPr lang="fr-BE" b="1">
                <a:solidFill>
                  <a:srgbClr val="E54526"/>
                </a:solidFill>
                <a:hlinkClick r:id="rId3">
                  <a:extLst>
                    <a:ext uri="{A12FA001-AC4F-418D-AE19-62706E023703}">
                      <ahyp:hlinkClr xmlns:ahyp="http://schemas.microsoft.com/office/drawing/2018/hyperlinkcolor" val="tx"/>
                    </a:ext>
                  </a:extLst>
                </a:hlinkClick>
              </a:rPr>
              <a:t>http://www.jogiportal.hu/index.php?id=sj6hle501xvc9o8c2&amp;state=20110901&amp;menu=view</a:t>
            </a:r>
            <a:r>
              <a:rPr lang="fr-BE" b="1">
                <a:solidFill>
                  <a:srgbClr val="E54526"/>
                </a:solidFill>
              </a:rPr>
              <a:t>.</a:t>
            </a:r>
          </a:p>
          <a:p>
            <a:pPr algn="l"/>
            <a:endParaRPr lang="en-RU"/>
          </a:p>
          <a:p>
            <a:pPr algn="l"/>
            <a:r>
              <a:rPr lang="en-IE"/>
              <a:t>“About Us.” </a:t>
            </a:r>
            <a:r>
              <a:rPr lang="en-IE" i="1"/>
              <a:t>UCCU Alapítvány</a:t>
            </a:r>
            <a:r>
              <a:rPr lang="en-IE"/>
              <a:t>, 14 Sept. 2020, </a:t>
            </a:r>
          </a:p>
          <a:p>
            <a:pPr algn="l"/>
            <a:r>
              <a:rPr lang="en-IE" b="1">
                <a:solidFill>
                  <a:srgbClr val="E54526"/>
                </a:solidFill>
                <a:hlinkClick r:id="rId4">
                  <a:extLst>
                    <a:ext uri="{A12FA001-AC4F-418D-AE19-62706E023703}">
                      <ahyp:hlinkClr xmlns:ahyp="http://schemas.microsoft.com/office/drawing/2018/hyperlinkcolor" val="tx"/>
                    </a:ext>
                  </a:extLst>
                </a:hlinkClick>
              </a:rPr>
              <a:t>https://www.uccualapitvany.hu/en/</a:t>
            </a:r>
            <a:r>
              <a:rPr lang="en-IE" b="1">
                <a:solidFill>
                  <a:srgbClr val="E54526"/>
                </a:solidFill>
              </a:rPr>
              <a:t>.</a:t>
            </a:r>
          </a:p>
          <a:p>
            <a:pPr algn="l"/>
            <a:endParaRPr lang="en-RU"/>
          </a:p>
          <a:p>
            <a:pPr algn="l"/>
            <a:r>
              <a:rPr lang="en-IE"/>
              <a:t>“Alkotótér: Bázis: Klub.” </a:t>
            </a:r>
            <a:r>
              <a:rPr lang="en-IE" i="1"/>
              <a:t>Auróra</a:t>
            </a:r>
            <a:r>
              <a:rPr lang="en-IE"/>
              <a:t>, </a:t>
            </a:r>
          </a:p>
          <a:p>
            <a:pPr algn="l"/>
            <a:r>
              <a:rPr lang="en-IE" b="1">
                <a:solidFill>
                  <a:srgbClr val="E54526"/>
                </a:solidFill>
                <a:hlinkClick r:id="rId5">
                  <a:extLst>
                    <a:ext uri="{A12FA001-AC4F-418D-AE19-62706E023703}">
                      <ahyp:hlinkClr xmlns:ahyp="http://schemas.microsoft.com/office/drawing/2018/hyperlinkcolor" val="tx"/>
                    </a:ext>
                  </a:extLst>
                </a:hlinkClick>
              </a:rPr>
              <a:t>https://auroraonline.hu/</a:t>
            </a:r>
            <a:r>
              <a:rPr lang="en-IE" b="1">
                <a:solidFill>
                  <a:srgbClr val="E54526"/>
                </a:solidFill>
              </a:rPr>
              <a:t>.</a:t>
            </a:r>
          </a:p>
          <a:p>
            <a:pPr algn="l"/>
            <a:endParaRPr lang="en-RU"/>
          </a:p>
          <a:p>
            <a:pPr algn="l"/>
            <a:r>
              <a:rPr lang="en-IE"/>
              <a:t>Bach, Per. “Denmark.” </a:t>
            </a:r>
            <a:r>
              <a:rPr lang="en-IE" i="1"/>
              <a:t>Social Entrerprise Sector Snapshot Around The Baltic Sea: Stakeholders , Education, Impact Analysis</a:t>
            </a:r>
            <a:r>
              <a:rPr lang="en-IE"/>
              <a:t>, </a:t>
            </a:r>
          </a:p>
          <a:p>
            <a:pPr algn="l"/>
            <a:r>
              <a:rPr lang="en-IE" b="1">
                <a:solidFill>
                  <a:srgbClr val="E54526"/>
                </a:solidFill>
                <a:hlinkClick r:id="rId6">
                  <a:extLst>
                    <a:ext uri="{A12FA001-AC4F-418D-AE19-62706E023703}">
                      <ahyp:hlinkClr xmlns:ahyp="http://schemas.microsoft.com/office/drawing/2018/hyperlinkcolor" val="tx"/>
                    </a:ext>
                  </a:extLst>
                </a:hlinkClick>
              </a:rPr>
              <a:t>http://socialinnovation.lv/wp-content/uploads/2015/02/makets-ENG-26.02-15.40-IO1-final.pdf</a:t>
            </a:r>
            <a:r>
              <a:rPr lang="en-IE" b="1">
                <a:solidFill>
                  <a:srgbClr val="E54526"/>
                </a:solidFill>
              </a:rPr>
              <a:t>.</a:t>
            </a:r>
          </a:p>
          <a:p>
            <a:pPr algn="l"/>
            <a:endParaRPr lang="en-RU"/>
          </a:p>
          <a:p>
            <a:pPr algn="l"/>
            <a:r>
              <a:rPr lang="en-IE"/>
              <a:t>“Biennale of Western Balkans.” </a:t>
            </a:r>
            <a:r>
              <a:rPr lang="en-IE" i="1"/>
              <a:t>BoWB</a:t>
            </a:r>
            <a:r>
              <a:rPr lang="en-IE"/>
              <a:t>, </a:t>
            </a:r>
          </a:p>
          <a:p>
            <a:pPr algn="l"/>
            <a:r>
              <a:rPr lang="en-IE" b="1">
                <a:solidFill>
                  <a:srgbClr val="E54526"/>
                </a:solidFill>
                <a:hlinkClick r:id="rId7">
                  <a:extLst>
                    <a:ext uri="{A12FA001-AC4F-418D-AE19-62706E023703}">
                      <ahyp:hlinkClr xmlns:ahyp="http://schemas.microsoft.com/office/drawing/2018/hyperlinkcolor" val="tx"/>
                    </a:ext>
                  </a:extLst>
                </a:hlinkClick>
              </a:rPr>
              <a:t>https://bowb.org/about-bowb/</a:t>
            </a:r>
            <a:r>
              <a:rPr lang="en-IE" b="1">
                <a:solidFill>
                  <a:srgbClr val="E54526"/>
                </a:solidFill>
              </a:rPr>
              <a:t>.</a:t>
            </a:r>
          </a:p>
          <a:p>
            <a:pPr algn="l"/>
            <a:endParaRPr lang="en-RU"/>
          </a:p>
          <a:p>
            <a:pPr algn="l"/>
            <a:r>
              <a:rPr lang="en-IE"/>
              <a:t>“Care Principles of Indigenous Data Governance.” </a:t>
            </a:r>
            <a:r>
              <a:rPr lang="fr-BE" i="1"/>
              <a:t>Global Indigenous Data Alliance</a:t>
            </a:r>
            <a:r>
              <a:rPr lang="fr-BE"/>
              <a:t>, </a:t>
            </a:r>
          </a:p>
          <a:p>
            <a:pPr algn="l"/>
            <a:r>
              <a:rPr lang="fr-BE" b="1">
                <a:solidFill>
                  <a:srgbClr val="E54526"/>
                </a:solidFill>
                <a:hlinkClick r:id="rId8">
                  <a:extLst>
                    <a:ext uri="{A12FA001-AC4F-418D-AE19-62706E023703}">
                      <ahyp:hlinkClr xmlns:ahyp="http://schemas.microsoft.com/office/drawing/2018/hyperlinkcolor" val="tx"/>
                    </a:ext>
                  </a:extLst>
                </a:hlinkClick>
              </a:rPr>
              <a:t>https://www.gida-global.org/care</a:t>
            </a:r>
            <a:r>
              <a:rPr lang="fr-BE" b="1">
                <a:solidFill>
                  <a:srgbClr val="E54526"/>
                </a:solidFill>
              </a:rPr>
              <a:t>.</a:t>
            </a:r>
          </a:p>
          <a:p>
            <a:pPr algn="l"/>
            <a:endParaRPr lang="en-RU"/>
          </a:p>
          <a:p>
            <a:pPr algn="l"/>
            <a:r>
              <a:rPr lang="fr-BE"/>
              <a:t>COM(2007) 242. “Document L29019.” </a:t>
            </a:r>
            <a:r>
              <a:rPr lang="en-IE" i="1"/>
              <a:t>European Agenda for Culture in a Globalising World</a:t>
            </a:r>
            <a:r>
              <a:rPr lang="en-IE"/>
              <a:t>, European Commission, 2007, </a:t>
            </a:r>
          </a:p>
          <a:p>
            <a:pPr algn="l"/>
            <a:r>
              <a:rPr lang="en-IE" b="1">
                <a:solidFill>
                  <a:srgbClr val="E54526"/>
                </a:solidFill>
                <a:hlinkClick r:id="rId9">
                  <a:extLst>
                    <a:ext uri="{A12FA001-AC4F-418D-AE19-62706E023703}">
                      <ahyp:hlinkClr xmlns:ahyp="http://schemas.microsoft.com/office/drawing/2018/hyperlinkcolor" val="tx"/>
                    </a:ext>
                  </a:extLst>
                </a:hlinkClick>
              </a:rPr>
              <a:t>https://eur-lex.europa.eu/legal-content/EN/TXT/?uri=LEGISSUM%3Al29019</a:t>
            </a:r>
            <a:r>
              <a:rPr lang="en-IE" b="1">
                <a:solidFill>
                  <a:srgbClr val="E54526"/>
                </a:solidFill>
              </a:rPr>
              <a:t>.</a:t>
            </a:r>
          </a:p>
          <a:p>
            <a:pPr algn="l"/>
            <a:endParaRPr lang="en-RU"/>
          </a:p>
          <a:p>
            <a:pPr algn="l"/>
            <a:r>
              <a:rPr lang="en-IE"/>
              <a:t>Commission, European. “A New European Agenda for Culture - SWD(2018) 267 Final.” </a:t>
            </a:r>
            <a:r>
              <a:rPr lang="en-IE" i="1"/>
              <a:t>Culture and Creativity</a:t>
            </a:r>
            <a:r>
              <a:rPr lang="en-IE"/>
              <a:t>, 2018, </a:t>
            </a:r>
          </a:p>
          <a:p>
            <a:pPr algn="l"/>
            <a:r>
              <a:rPr lang="en-IE" b="1">
                <a:solidFill>
                  <a:srgbClr val="E54526"/>
                </a:solidFill>
                <a:hlinkClick r:id="rId10">
                  <a:extLst>
                    <a:ext uri="{A12FA001-AC4F-418D-AE19-62706E023703}">
                      <ahyp:hlinkClr xmlns:ahyp="http://schemas.microsoft.com/office/drawing/2018/hyperlinkcolor" val="tx"/>
                    </a:ext>
                  </a:extLst>
                </a:hlinkClick>
              </a:rPr>
              <a:t>https://ec.europa.eu/culture/document/new-european-agenda-culture-swd2018-267-final</a:t>
            </a:r>
            <a:r>
              <a:rPr lang="en-IE" b="1">
                <a:solidFill>
                  <a:srgbClr val="E54526"/>
                </a:solidFill>
              </a:rPr>
              <a:t>. </a:t>
            </a:r>
          </a:p>
          <a:p>
            <a:pPr algn="l"/>
            <a:endParaRPr lang="en-RU"/>
          </a:p>
          <a:p>
            <a:pPr algn="l"/>
            <a:r>
              <a:rPr lang="en-IE"/>
              <a:t>Commission, European. “CELEX1, Green Paper - Unlocking the Potential of Cultural and Creative Industries, /* COM/2010/0183 Final */.” </a:t>
            </a:r>
            <a:r>
              <a:rPr lang="en-IE" i="1"/>
              <a:t>Photo of Publications Office of the European Union</a:t>
            </a:r>
            <a:r>
              <a:rPr lang="en-IE"/>
              <a:t>, Publications Office of the European Union, 27 Apr. 2010, </a:t>
            </a:r>
          </a:p>
          <a:p>
            <a:pPr algn="l"/>
            <a:r>
              <a:rPr lang="en-IE" b="1">
                <a:solidFill>
                  <a:srgbClr val="E54526"/>
                </a:solidFill>
                <a:hlinkClick r:id="rId11">
                  <a:extLst>
                    <a:ext uri="{A12FA001-AC4F-418D-AE19-62706E023703}">
                      <ahyp:hlinkClr xmlns:ahyp="http://schemas.microsoft.com/office/drawing/2018/hyperlinkcolor" val="tx"/>
                    </a:ext>
                  </a:extLst>
                </a:hlinkClick>
              </a:rPr>
              <a:t>https://op.europa.eu/en/publication-detail/-/publication/1cb6f484-074b-4913-87b3-344ccf020eef/language-en</a:t>
            </a:r>
            <a:r>
              <a:rPr lang="en-IE" b="1">
                <a:solidFill>
                  <a:srgbClr val="E54526"/>
                </a:solidFill>
              </a:rPr>
              <a:t>. </a:t>
            </a:r>
          </a:p>
          <a:p>
            <a:pPr algn="l"/>
            <a:endParaRPr lang="en-RU"/>
          </a:p>
          <a:p>
            <a:pPr algn="l"/>
            <a:r>
              <a:rPr lang="en-IE"/>
              <a:t>Commission, European. “Strategic Framework for the EU's Cultural Policy.” </a:t>
            </a:r>
            <a:r>
              <a:rPr lang="en-IE" i="1"/>
              <a:t>Culture and Creativity</a:t>
            </a:r>
            <a:r>
              <a:rPr lang="en-IE"/>
              <a:t>, </a:t>
            </a:r>
            <a:r>
              <a:rPr lang="en-IE" b="1">
                <a:solidFill>
                  <a:srgbClr val="E54526"/>
                </a:solidFill>
                <a:hlinkClick r:id="rId12">
                  <a:extLst>
                    <a:ext uri="{A12FA001-AC4F-418D-AE19-62706E023703}">
                      <ahyp:hlinkClr xmlns:ahyp="http://schemas.microsoft.com/office/drawing/2018/hyperlinkcolor" val="tx"/>
                    </a:ext>
                  </a:extLst>
                </a:hlinkClick>
              </a:rPr>
              <a:t>https://ec.europa.eu/culture/policies/strategic-framework-for-the-eus-cultural-policy</a:t>
            </a:r>
            <a:r>
              <a:rPr lang="en-IE" b="1">
                <a:solidFill>
                  <a:srgbClr val="E54526"/>
                </a:solidFill>
              </a:rPr>
              <a:t>. </a:t>
            </a:r>
          </a:p>
          <a:p>
            <a:pPr algn="l"/>
            <a:endParaRPr lang="en-RU"/>
          </a:p>
          <a:p>
            <a:pPr algn="l"/>
            <a:r>
              <a:rPr lang="en-IE"/>
              <a:t>“Community Book Shop: Louisburgh, Mayo: Letterfrack, Galway.” </a:t>
            </a:r>
            <a:r>
              <a:rPr lang="en-IE" i="1"/>
              <a:t>Books At One</a:t>
            </a:r>
            <a:r>
              <a:rPr lang="en-IE"/>
              <a:t>, 13 Aug. 2021, </a:t>
            </a:r>
            <a:r>
              <a:rPr lang="en-IE" b="1">
                <a:solidFill>
                  <a:srgbClr val="E54526"/>
                </a:solidFill>
                <a:hlinkClick r:id="rId13">
                  <a:extLst>
                    <a:ext uri="{A12FA001-AC4F-418D-AE19-62706E023703}">
                      <ahyp:hlinkClr xmlns:ahyp="http://schemas.microsoft.com/office/drawing/2018/hyperlinkcolor" val="tx"/>
                    </a:ext>
                  </a:extLst>
                </a:hlinkClick>
              </a:rPr>
              <a:t>https://www.booksatone.ie/</a:t>
            </a:r>
            <a:r>
              <a:rPr lang="en-IE" b="1">
                <a:solidFill>
                  <a:srgbClr val="E54526"/>
                </a:solidFill>
              </a:rPr>
              <a:t>. </a:t>
            </a:r>
            <a:endParaRPr lang="en-RU" b="1">
              <a:solidFill>
                <a:srgbClr val="E54526"/>
              </a:solidFill>
            </a:endParaRPr>
          </a:p>
          <a:p>
            <a:pPr marL="177800" indent="-177800">
              <a:tabLst>
                <a:tab pos="177800" algn="l"/>
              </a:tabLst>
            </a:pPr>
            <a:endParaRPr lang="en-US" dirty="0"/>
          </a:p>
        </p:txBody>
      </p:sp>
    </p:spTree>
    <p:extLst>
      <p:ext uri="{BB962C8B-B14F-4D97-AF65-F5344CB8AC3E}">
        <p14:creationId xmlns:p14="http://schemas.microsoft.com/office/powerpoint/2010/main" val="35775169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102</a:t>
            </a:fld>
            <a:endParaRPr lang="en-US" dirty="0"/>
          </a:p>
        </p:txBody>
      </p:sp>
      <p:sp>
        <p:nvSpPr>
          <p:cNvPr id="6" name="Text Placeholder 2">
            <a:extLst>
              <a:ext uri="{FF2B5EF4-FFF2-40B4-BE49-F238E27FC236}">
                <a16:creationId xmlns:a16="http://schemas.microsoft.com/office/drawing/2014/main" id="{C07E9B15-DFB0-F442-9E9F-AD3CB4F29965}"/>
              </a:ext>
            </a:extLst>
          </p:cNvPr>
          <p:cNvSpPr>
            <a:spLocks noGrp="1"/>
          </p:cNvSpPr>
          <p:nvPr>
            <p:ph type="body" sz="quarter" idx="32"/>
          </p:nvPr>
        </p:nvSpPr>
        <p:spPr>
          <a:xfrm>
            <a:off x="534143" y="795758"/>
            <a:ext cx="6526988" cy="9338841"/>
          </a:xfrm>
        </p:spPr>
        <p:txBody>
          <a:bodyPr numCol="1"/>
          <a:lstStyle/>
          <a:p>
            <a:pPr algn="l"/>
            <a:r>
              <a:rPr lang="en-IE"/>
              <a:t>“Current Cultural Affairs Greece.” </a:t>
            </a:r>
            <a:r>
              <a:rPr lang="en-IE" i="1"/>
              <a:t>Compendium of Cultural Policies &amp; Trends</a:t>
            </a:r>
            <a:r>
              <a:rPr lang="en-IE"/>
              <a:t>, </a:t>
            </a:r>
            <a:r>
              <a:rPr lang="en-IE" b="1">
                <a:solidFill>
                  <a:srgbClr val="E54526"/>
                </a:solidFill>
                <a:hlinkClick r:id="rId2">
                  <a:extLst>
                    <a:ext uri="{A12FA001-AC4F-418D-AE19-62706E023703}">
                      <ahyp:hlinkClr xmlns:ahyp="http://schemas.microsoft.com/office/drawing/2018/hyperlinkcolor" val="tx"/>
                    </a:ext>
                  </a:extLst>
                </a:hlinkClick>
              </a:rPr>
              <a:t>https://www.culturalpolicies.net/database/search-by-country/country-profile/category/?id=16&amp;g1=2</a:t>
            </a:r>
            <a:r>
              <a:rPr lang="en-IE" b="1">
                <a:solidFill>
                  <a:srgbClr val="E54526"/>
                </a:solidFill>
              </a:rPr>
              <a:t>. </a:t>
            </a:r>
          </a:p>
          <a:p>
            <a:pPr algn="l"/>
            <a:endParaRPr lang="en-IE"/>
          </a:p>
          <a:p>
            <a:pPr algn="l"/>
            <a:r>
              <a:rPr lang="en-IE"/>
              <a:t>“Current Cultural Affairs, Greece.” </a:t>
            </a:r>
            <a:r>
              <a:rPr lang="en-IE" i="1"/>
              <a:t>Compendium of Cultural Policies &amp; Trends</a:t>
            </a:r>
            <a:r>
              <a:rPr lang="en-IE"/>
              <a:t>, </a:t>
            </a:r>
            <a:r>
              <a:rPr lang="en-IE" b="1">
                <a:solidFill>
                  <a:srgbClr val="E54526"/>
                </a:solidFill>
                <a:hlinkClick r:id="rId2">
                  <a:extLst>
                    <a:ext uri="{A12FA001-AC4F-418D-AE19-62706E023703}">
                      <ahyp:hlinkClr xmlns:ahyp="http://schemas.microsoft.com/office/drawing/2018/hyperlinkcolor" val="tx"/>
                    </a:ext>
                  </a:extLst>
                </a:hlinkClick>
              </a:rPr>
              <a:t>https://www.culturalpolicies.net/database/search-by-country/country-profile/category/?id=16&amp;g1=2</a:t>
            </a:r>
            <a:r>
              <a:rPr lang="en-IE" b="1">
                <a:solidFill>
                  <a:srgbClr val="E54526"/>
                </a:solidFill>
              </a:rPr>
              <a:t>. </a:t>
            </a:r>
          </a:p>
          <a:p>
            <a:pPr algn="l"/>
            <a:endParaRPr lang="en-IE"/>
          </a:p>
          <a:p>
            <a:pPr algn="l"/>
            <a:r>
              <a:rPr lang="en-IE"/>
              <a:t>Danish Technological Institute. </a:t>
            </a:r>
            <a:r>
              <a:rPr lang="en-IE" i="1"/>
              <a:t>Social Innovation in Local Government - Experiences from Denmark</a:t>
            </a:r>
            <a:r>
              <a:rPr lang="en-IE"/>
              <a:t>. </a:t>
            </a:r>
            <a:r>
              <a:rPr lang="en-IE" b="1">
                <a:solidFill>
                  <a:srgbClr val="E54526"/>
                </a:solidFill>
                <a:hlinkClick r:id="rId3">
                  <a:extLst>
                    <a:ext uri="{A12FA001-AC4F-418D-AE19-62706E023703}">
                      <ahyp:hlinkClr xmlns:ahyp="http://schemas.microsoft.com/office/drawing/2018/hyperlinkcolor" val="tx"/>
                    </a:ext>
                  </a:extLst>
                </a:hlinkClick>
              </a:rPr>
              <a:t>https://www.dti.dk/_/media/65461_Social%20Innovation%20in%20Local%20Government.pdf</a:t>
            </a:r>
            <a:r>
              <a:rPr lang="en-IE" b="1">
                <a:solidFill>
                  <a:srgbClr val="E54526"/>
                </a:solidFill>
              </a:rPr>
              <a:t>. </a:t>
            </a:r>
          </a:p>
          <a:p>
            <a:pPr algn="l"/>
            <a:endParaRPr lang="en-IE"/>
          </a:p>
          <a:p>
            <a:pPr algn="l"/>
            <a:r>
              <a:rPr lang="en-IE"/>
              <a:t>“Description of the National Laboratories.” </a:t>
            </a:r>
            <a:r>
              <a:rPr lang="en-IE" i="1"/>
              <a:t>National Research, Development and Innovation Office</a:t>
            </a:r>
            <a:r>
              <a:rPr lang="en-IE"/>
              <a:t>, </a:t>
            </a:r>
            <a:r>
              <a:rPr lang="en-IE" b="1">
                <a:solidFill>
                  <a:srgbClr val="E54526"/>
                </a:solidFill>
                <a:hlinkClick r:id="rId4">
                  <a:extLst>
                    <a:ext uri="{A12FA001-AC4F-418D-AE19-62706E023703}">
                      <ahyp:hlinkClr xmlns:ahyp="http://schemas.microsoft.com/office/drawing/2018/hyperlinkcolor" val="tx"/>
                    </a:ext>
                  </a:extLst>
                </a:hlinkClick>
              </a:rPr>
              <a:t>https://nkfih.gov.hu/for-the-applicants/innovation-ecosystem/national-laboratories-programme/laboratories</a:t>
            </a:r>
            <a:r>
              <a:rPr lang="en-IE" b="1">
                <a:solidFill>
                  <a:srgbClr val="E54526"/>
                </a:solidFill>
              </a:rPr>
              <a:t>. </a:t>
            </a:r>
          </a:p>
          <a:p>
            <a:pPr algn="l"/>
            <a:endParaRPr lang="en-RU"/>
          </a:p>
          <a:p>
            <a:pPr algn="l"/>
            <a:r>
              <a:rPr lang="en-IE"/>
              <a:t>“Egyedi Hímzett Termékek Matyóföldről.” </a:t>
            </a:r>
            <a:r>
              <a:rPr lang="en-IE" i="1"/>
              <a:t>Matyodesign</a:t>
            </a:r>
            <a:r>
              <a:rPr lang="en-IE"/>
              <a:t>, </a:t>
            </a:r>
          </a:p>
          <a:p>
            <a:pPr algn="l"/>
            <a:r>
              <a:rPr lang="en-IE" b="1">
                <a:solidFill>
                  <a:srgbClr val="E54526"/>
                </a:solidFill>
                <a:hlinkClick r:id="rId5">
                  <a:extLst>
                    <a:ext uri="{A12FA001-AC4F-418D-AE19-62706E023703}">
                      <ahyp:hlinkClr xmlns:ahyp="http://schemas.microsoft.com/office/drawing/2018/hyperlinkcolor" val="tx"/>
                    </a:ext>
                  </a:extLst>
                </a:hlinkClick>
              </a:rPr>
              <a:t>https://matyodesign.hu/</a:t>
            </a:r>
            <a:r>
              <a:rPr lang="en-IE" b="1">
                <a:solidFill>
                  <a:srgbClr val="E54526"/>
                </a:solidFill>
              </a:rPr>
              <a:t>. </a:t>
            </a:r>
          </a:p>
          <a:p>
            <a:pPr algn="l"/>
            <a:endParaRPr lang="en-RU"/>
          </a:p>
          <a:p>
            <a:pPr algn="l"/>
            <a:r>
              <a:rPr lang="en-IE"/>
              <a:t>European Expert Network on Culture and Audiovisual (EENCA). “Platforms on the Future of Cultural Heritage: A Problem Solving Approach. Report on the Dublin Platform on 'Heritage and Social Innovation'.” </a:t>
            </a:r>
            <a:r>
              <a:rPr lang="en-IE" i="1"/>
              <a:t>Eenca</a:t>
            </a:r>
            <a:r>
              <a:rPr lang="en-IE"/>
              <a:t>, </a:t>
            </a:r>
            <a:r>
              <a:rPr lang="en-IE" b="1">
                <a:solidFill>
                  <a:srgbClr val="E54526"/>
                </a:solidFill>
                <a:hlinkClick r:id="rId6">
                  <a:extLst>
                    <a:ext uri="{A12FA001-AC4F-418D-AE19-62706E023703}">
                      <ahyp:hlinkClr xmlns:ahyp="http://schemas.microsoft.com/office/drawing/2018/hyperlinkcolor" val="tx"/>
                    </a:ext>
                  </a:extLst>
                </a:hlinkClick>
              </a:rPr>
              <a:t>http://www.eenca.com/index.cfm/publications/report-on-the-dublin-platform-on-heritage-and-social-innovation/</a:t>
            </a:r>
            <a:r>
              <a:rPr lang="en-IE" b="1">
                <a:solidFill>
                  <a:srgbClr val="E54526"/>
                </a:solidFill>
              </a:rPr>
              <a:t>. </a:t>
            </a:r>
          </a:p>
          <a:p>
            <a:pPr algn="l"/>
            <a:endParaRPr lang="en-RU"/>
          </a:p>
          <a:p>
            <a:pPr algn="l"/>
            <a:r>
              <a:rPr lang="en-IE" i="1"/>
              <a:t>The European Pillar of Social Rights Action Plan</a:t>
            </a:r>
            <a:r>
              <a:rPr lang="en-IE"/>
              <a:t>, </a:t>
            </a:r>
          </a:p>
          <a:p>
            <a:pPr algn="l"/>
            <a:r>
              <a:rPr lang="en-IE" b="1">
                <a:solidFill>
                  <a:srgbClr val="E54526"/>
                </a:solidFill>
                <a:hlinkClick r:id="rId7">
                  <a:extLst>
                    <a:ext uri="{A12FA001-AC4F-418D-AE19-62706E023703}">
                      <ahyp:hlinkClr xmlns:ahyp="http://schemas.microsoft.com/office/drawing/2018/hyperlinkcolor" val="tx"/>
                    </a:ext>
                  </a:extLst>
                </a:hlinkClick>
              </a:rPr>
              <a:t>https://op.europa.eu/webpub/empl/european-pillar-of-social-rights/en/</a:t>
            </a:r>
            <a:r>
              <a:rPr lang="en-IE" b="1">
                <a:solidFill>
                  <a:srgbClr val="E54526"/>
                </a:solidFill>
              </a:rPr>
              <a:t>. </a:t>
            </a:r>
          </a:p>
          <a:p>
            <a:pPr algn="l"/>
            <a:endParaRPr lang="en-RU"/>
          </a:p>
          <a:p>
            <a:pPr algn="l"/>
            <a:r>
              <a:rPr lang="en-IE"/>
              <a:t>European Structural and Investment Funds. </a:t>
            </a:r>
            <a:r>
              <a:rPr lang="en-IE" i="1"/>
              <a:t>Καινοτομία</a:t>
            </a:r>
            <a:r>
              <a:rPr lang="en-IE"/>
              <a:t>. 2009, </a:t>
            </a:r>
            <a:r>
              <a:rPr lang="en-IE" b="1">
                <a:solidFill>
                  <a:srgbClr val="E54526"/>
                </a:solidFill>
                <a:hlinkClick r:id="rId8">
                  <a:extLst>
                    <a:ext uri="{A12FA001-AC4F-418D-AE19-62706E023703}">
                      <ahyp:hlinkClr xmlns:ahyp="http://schemas.microsoft.com/office/drawing/2018/hyperlinkcolor" val="tx"/>
                    </a:ext>
                  </a:extLst>
                </a:hlinkClick>
              </a:rPr>
              <a:t>https://www.espa.gr/el/Pages/DictionaryFS.aspx</a:t>
            </a:r>
            <a:r>
              <a:rPr lang="en-IE" b="1">
                <a:solidFill>
                  <a:srgbClr val="E54526"/>
                </a:solidFill>
              </a:rPr>
              <a:t>. </a:t>
            </a:r>
          </a:p>
          <a:p>
            <a:pPr algn="l"/>
            <a:endParaRPr lang="en-RU"/>
          </a:p>
          <a:p>
            <a:pPr algn="l"/>
            <a:r>
              <a:rPr lang="en-IE"/>
              <a:t>“Europeana Innovation Agenda.” </a:t>
            </a:r>
            <a:r>
              <a:rPr lang="en-IE" i="1"/>
              <a:t>Europeana Pro</a:t>
            </a:r>
            <a:r>
              <a:rPr lang="en-IE"/>
              <a:t>, 18 Dec. 2018, </a:t>
            </a:r>
          </a:p>
          <a:p>
            <a:pPr algn="l"/>
            <a:r>
              <a:rPr lang="en-IE" b="1">
                <a:solidFill>
                  <a:srgbClr val="E54526"/>
                </a:solidFill>
                <a:hlinkClick r:id="rId9">
                  <a:extLst>
                    <a:ext uri="{A12FA001-AC4F-418D-AE19-62706E023703}">
                      <ahyp:hlinkClr xmlns:ahyp="http://schemas.microsoft.com/office/drawing/2018/hyperlinkcolor" val="tx"/>
                    </a:ext>
                  </a:extLst>
                </a:hlinkClick>
              </a:rPr>
              <a:t>https://pro.europeana.eu/page/europeana-innovation-agenda?&amp;page_posts=1</a:t>
            </a:r>
            <a:r>
              <a:rPr lang="en-IE" b="1">
                <a:solidFill>
                  <a:srgbClr val="E54526"/>
                </a:solidFill>
              </a:rPr>
              <a:t>. </a:t>
            </a:r>
          </a:p>
          <a:p>
            <a:pPr algn="l"/>
            <a:endParaRPr lang="en-RU"/>
          </a:p>
          <a:p>
            <a:pPr algn="l"/>
            <a:r>
              <a:rPr lang="en-IE"/>
              <a:t>“Europe's Top Heritage Awards Honour 21 Exemplary Achievements from 15 Countries.” </a:t>
            </a:r>
            <a:r>
              <a:rPr lang="fr-BE" i="1"/>
              <a:t>Europa Nostra</a:t>
            </a:r>
            <a:r>
              <a:rPr lang="fr-BE"/>
              <a:t>, 15 Mar. 2021, </a:t>
            </a:r>
          </a:p>
          <a:p>
            <a:pPr algn="l"/>
            <a:r>
              <a:rPr lang="fr-BE" b="1">
                <a:solidFill>
                  <a:srgbClr val="E54526"/>
                </a:solidFill>
                <a:hlinkClick r:id="rId10">
                  <a:extLst>
                    <a:ext uri="{A12FA001-AC4F-418D-AE19-62706E023703}">
                      <ahyp:hlinkClr xmlns:ahyp="http://schemas.microsoft.com/office/drawing/2018/hyperlinkcolor" val="tx"/>
                    </a:ext>
                  </a:extLst>
                </a:hlinkClick>
              </a:rPr>
              <a:t>https://www.europanostra.org/europes-top-heritage-awards-honour-21-exemplary-achievements-from-15-countries/</a:t>
            </a:r>
            <a:r>
              <a:rPr lang="fr-BE" b="1">
                <a:solidFill>
                  <a:srgbClr val="E54526"/>
                </a:solidFill>
              </a:rPr>
              <a:t>; </a:t>
            </a:r>
          </a:p>
          <a:p>
            <a:pPr algn="l"/>
            <a:endParaRPr lang="fr-BE"/>
          </a:p>
          <a:p>
            <a:pPr algn="l"/>
            <a:r>
              <a:rPr lang="en-IE"/>
              <a:t>“Fair Principles.” </a:t>
            </a:r>
            <a:r>
              <a:rPr lang="en-IE" i="1"/>
              <a:t>GO FAIR</a:t>
            </a:r>
            <a:r>
              <a:rPr lang="en-IE"/>
              <a:t>, 21 Jan. 2022, </a:t>
            </a:r>
          </a:p>
          <a:p>
            <a:pPr algn="l"/>
            <a:r>
              <a:rPr lang="en-IE" b="1">
                <a:solidFill>
                  <a:srgbClr val="E54526"/>
                </a:solidFill>
                <a:hlinkClick r:id="rId11">
                  <a:extLst>
                    <a:ext uri="{A12FA001-AC4F-418D-AE19-62706E023703}">
                      <ahyp:hlinkClr xmlns:ahyp="http://schemas.microsoft.com/office/drawing/2018/hyperlinkcolor" val="tx"/>
                    </a:ext>
                  </a:extLst>
                </a:hlinkClick>
              </a:rPr>
              <a:t>https://www.go-fair.org/fair-principles/</a:t>
            </a:r>
            <a:r>
              <a:rPr lang="en-IE" b="1">
                <a:solidFill>
                  <a:srgbClr val="E54526"/>
                </a:solidFill>
              </a:rPr>
              <a:t>.</a:t>
            </a:r>
          </a:p>
          <a:p>
            <a:pPr algn="l"/>
            <a:endParaRPr lang="en-RU"/>
          </a:p>
          <a:p>
            <a:pPr algn="l"/>
            <a:r>
              <a:rPr lang="en-IE"/>
              <a:t>GSTI. “Προδημοσίευση Ειδικής Δράσης Ανοικτής Καινοτομίας Στον Πολιτισμό. Πολιτισμός, Πολιτιστική Κληρονομιά, Επιστήμη Και Τεχνολογία.” </a:t>
            </a:r>
            <a:r>
              <a:rPr lang="en-IE" i="1"/>
              <a:t>GSRT.gr</a:t>
            </a:r>
            <a:r>
              <a:rPr lang="en-IE"/>
              <a:t>, GGEK, 2016, </a:t>
            </a:r>
            <a:r>
              <a:rPr lang="en-IE" b="1">
                <a:solidFill>
                  <a:srgbClr val="E54526"/>
                </a:solidFill>
                <a:hlinkClick r:id="rId12">
                  <a:extLst>
                    <a:ext uri="{A12FA001-AC4F-418D-AE19-62706E023703}">
                      <ahyp:hlinkClr xmlns:ahyp="http://schemas.microsoft.com/office/drawing/2018/hyperlinkcolor" val="tx"/>
                    </a:ext>
                  </a:extLst>
                </a:hlinkClick>
              </a:rPr>
              <a:t>http://www.gsrt.gr/central.aspx?sId=124I458I1163I646I509701&amp;olID=777&amp;neID=589&amp;neTa=1_21286&amp;ncID=0&amp;neHC=0&amp;tbid=0&amp;lrID=2&amp;oldUIID=aI777I0I119I428I1089I0I3&amp;actionID=load&amp;JScript=1</a:t>
            </a:r>
            <a:r>
              <a:rPr lang="en-IE" b="1">
                <a:solidFill>
                  <a:srgbClr val="E54526"/>
                </a:solidFill>
              </a:rPr>
              <a:t>. </a:t>
            </a:r>
          </a:p>
          <a:p>
            <a:pPr algn="l"/>
            <a:endParaRPr lang="en-IE" i="1"/>
          </a:p>
          <a:p>
            <a:pPr algn="l"/>
            <a:r>
              <a:rPr lang="en-IE" i="1"/>
              <a:t>Guide to Social Innovation - European Commission</a:t>
            </a:r>
            <a:r>
              <a:rPr lang="en-IE"/>
              <a:t>.</a:t>
            </a:r>
          </a:p>
          <a:p>
            <a:pPr algn="l"/>
            <a:r>
              <a:rPr lang="en-IE" b="1">
                <a:solidFill>
                  <a:srgbClr val="E54526"/>
                </a:solidFill>
                <a:hlinkClick r:id="rId13">
                  <a:extLst>
                    <a:ext uri="{A12FA001-AC4F-418D-AE19-62706E023703}">
                      <ahyp:hlinkClr xmlns:ahyp="http://schemas.microsoft.com/office/drawing/2018/hyperlinkcolor" val="tx"/>
                    </a:ext>
                  </a:extLst>
                </a:hlinkClick>
              </a:rPr>
              <a:t>https://ec.europa.eu/regional_policy/sources/docgener/presenta/social_innovation/social_innovation_2013.pdf</a:t>
            </a:r>
            <a:endParaRPr lang="en-IE" b="1">
              <a:solidFill>
                <a:srgbClr val="E54526"/>
              </a:solidFill>
            </a:endParaRPr>
          </a:p>
          <a:p>
            <a:pPr algn="l"/>
            <a:endParaRPr lang="en-IE"/>
          </a:p>
          <a:p>
            <a:pPr algn="l"/>
            <a:r>
              <a:rPr lang="en-IE"/>
              <a:t>HAARDER, BERTEL. “Vedtaget Af Folketinget Ved 3. Behandling Den 11. Juni 2014 Forslag Til Lov Om Registrerede Socialøkonomiske Virksomheder.” </a:t>
            </a:r>
            <a:r>
              <a:rPr lang="en-IE" i="1"/>
              <a:t>Forslag - Folketingstidende.dk  </a:t>
            </a:r>
            <a:r>
              <a:rPr lang="en-IE"/>
              <a:t>, 2014, </a:t>
            </a:r>
            <a:r>
              <a:rPr lang="en-IE" b="1">
                <a:solidFill>
                  <a:srgbClr val="E54526"/>
                </a:solidFill>
                <a:hlinkClick r:id="rId14">
                  <a:extLst>
                    <a:ext uri="{A12FA001-AC4F-418D-AE19-62706E023703}">
                      <ahyp:hlinkClr xmlns:ahyp="http://schemas.microsoft.com/office/drawing/2018/hyperlinkcolor" val="tx"/>
                    </a:ext>
                  </a:extLst>
                </a:hlinkClick>
              </a:rPr>
              <a:t>https://www.folketingstidende.dk/RIpdf/samling/20131/lovforslag/L143/20131_L143_som_fremsat.pdf</a:t>
            </a:r>
            <a:r>
              <a:rPr lang="en-IE" b="1">
                <a:solidFill>
                  <a:srgbClr val="E54526"/>
                </a:solidFill>
              </a:rPr>
              <a:t>. </a:t>
            </a:r>
          </a:p>
          <a:p>
            <a:pPr algn="l"/>
            <a:endParaRPr lang="en-IE" i="1"/>
          </a:p>
          <a:p>
            <a:pPr algn="l"/>
            <a:r>
              <a:rPr lang="en-IE" i="1"/>
              <a:t>Home - Amal Women's Association</a:t>
            </a:r>
            <a:r>
              <a:rPr lang="en-IE"/>
              <a:t>. </a:t>
            </a:r>
          </a:p>
          <a:p>
            <a:pPr algn="l"/>
            <a:r>
              <a:rPr lang="en-IE" b="1">
                <a:solidFill>
                  <a:srgbClr val="E54526"/>
                </a:solidFill>
                <a:hlinkClick r:id="rId15">
                  <a:extLst>
                    <a:ext uri="{A12FA001-AC4F-418D-AE19-62706E023703}">
                      <ahyp:hlinkClr xmlns:ahyp="http://schemas.microsoft.com/office/drawing/2018/hyperlinkcolor" val="tx"/>
                    </a:ext>
                  </a:extLst>
                </a:hlinkClick>
              </a:rPr>
              <a:t>https://www.amalwomenirl.com/</a:t>
            </a:r>
            <a:r>
              <a:rPr lang="en-IE" b="1">
                <a:solidFill>
                  <a:srgbClr val="E54526"/>
                </a:solidFill>
              </a:rPr>
              <a:t>. </a:t>
            </a:r>
            <a:endParaRPr lang="en-RU" b="1">
              <a:solidFill>
                <a:srgbClr val="E54526"/>
              </a:solidFill>
            </a:endParaRPr>
          </a:p>
          <a:p>
            <a:pPr algn="l"/>
            <a:endParaRPr lang="en-RU"/>
          </a:p>
        </p:txBody>
      </p:sp>
    </p:spTree>
    <p:extLst>
      <p:ext uri="{BB962C8B-B14F-4D97-AF65-F5344CB8AC3E}">
        <p14:creationId xmlns:p14="http://schemas.microsoft.com/office/powerpoint/2010/main" val="481006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103</a:t>
            </a:fld>
            <a:endParaRPr lang="en-US" dirty="0"/>
          </a:p>
        </p:txBody>
      </p:sp>
      <p:sp>
        <p:nvSpPr>
          <p:cNvPr id="6" name="Text Placeholder 2">
            <a:extLst>
              <a:ext uri="{FF2B5EF4-FFF2-40B4-BE49-F238E27FC236}">
                <a16:creationId xmlns:a16="http://schemas.microsoft.com/office/drawing/2014/main" id="{75AB36B2-E5BC-B94D-A710-D1A671F8A12C}"/>
              </a:ext>
            </a:extLst>
          </p:cNvPr>
          <p:cNvSpPr>
            <a:spLocks noGrp="1"/>
          </p:cNvSpPr>
          <p:nvPr>
            <p:ph type="body" sz="quarter" idx="32"/>
          </p:nvPr>
        </p:nvSpPr>
        <p:spPr>
          <a:xfrm>
            <a:off x="534143" y="795758"/>
            <a:ext cx="6526988" cy="9338841"/>
          </a:xfrm>
        </p:spPr>
        <p:txBody>
          <a:bodyPr numCol="1"/>
          <a:lstStyle/>
          <a:p>
            <a:pPr algn="l"/>
            <a:r>
              <a:rPr lang="en-IE"/>
              <a:t>Hulgård, Lars. “Social Economy and Social Enterprise: An Emerging Alternative to Mainstream Market Economy?” </a:t>
            </a:r>
            <a:r>
              <a:rPr lang="en-IE" i="1"/>
              <a:t>Roskilde University Research Portal</a:t>
            </a:r>
            <a:r>
              <a:rPr lang="en-IE"/>
              <a:t>, Routledge,</a:t>
            </a:r>
          </a:p>
          <a:p>
            <a:pPr algn="l"/>
            <a:r>
              <a:rPr lang="en-IE" b="1">
                <a:solidFill>
                  <a:srgbClr val="E54526"/>
                </a:solidFill>
                <a:hlinkClick r:id="rId2">
                  <a:extLst>
                    <a:ext uri="{A12FA001-AC4F-418D-AE19-62706E023703}">
                      <ahyp:hlinkClr xmlns:ahyp="http://schemas.microsoft.com/office/drawing/2018/hyperlinkcolor" val="tx"/>
                    </a:ext>
                  </a:extLst>
                </a:hlinkClick>
              </a:rPr>
              <a:t>https://forskning.ruc.dk/en/publications/social%C3%B8konomi-og-social-virksomhed-et-alternativ-under-udvikling-</a:t>
            </a:r>
            <a:r>
              <a:rPr lang="en-IE" b="1">
                <a:solidFill>
                  <a:srgbClr val="E54526"/>
                </a:solidFill>
              </a:rPr>
              <a:t>. </a:t>
            </a:r>
          </a:p>
          <a:p>
            <a:pPr algn="l"/>
            <a:endParaRPr lang="en-RU"/>
          </a:p>
          <a:p>
            <a:pPr algn="l"/>
            <a:r>
              <a:rPr lang="en-IE"/>
              <a:t>“Innovate UK.” </a:t>
            </a:r>
            <a:r>
              <a:rPr lang="en-IE" i="1"/>
              <a:t>GOV.UK</a:t>
            </a:r>
            <a:r>
              <a:rPr lang="en-IE"/>
              <a:t>, </a:t>
            </a:r>
          </a:p>
          <a:p>
            <a:pPr algn="l"/>
            <a:r>
              <a:rPr lang="en-IE" b="1">
                <a:solidFill>
                  <a:srgbClr val="E54526"/>
                </a:solidFill>
                <a:hlinkClick r:id="rId3">
                  <a:extLst>
                    <a:ext uri="{A12FA001-AC4F-418D-AE19-62706E023703}">
                      <ahyp:hlinkClr xmlns:ahyp="http://schemas.microsoft.com/office/drawing/2018/hyperlinkcolor" val="tx"/>
                    </a:ext>
                  </a:extLst>
                </a:hlinkClick>
              </a:rPr>
              <a:t>https://www.gov.uk/government/organisations/innovate-uk</a:t>
            </a:r>
            <a:r>
              <a:rPr lang="en-IE" b="1">
                <a:solidFill>
                  <a:srgbClr val="E54526"/>
                </a:solidFill>
              </a:rPr>
              <a:t>. </a:t>
            </a:r>
          </a:p>
          <a:p>
            <a:pPr algn="l"/>
            <a:endParaRPr lang="en-RU"/>
          </a:p>
          <a:p>
            <a:pPr algn="l"/>
            <a:r>
              <a:rPr lang="en-IE"/>
              <a:t>“Innovazione Sociale.” </a:t>
            </a:r>
            <a:r>
              <a:rPr lang="en-IE" i="1"/>
              <a:t>Ministro per La Pubblica Amministrazione</a:t>
            </a:r>
            <a:r>
              <a:rPr lang="en-IE"/>
              <a:t>, 7 May 2021, </a:t>
            </a:r>
            <a:endParaRPr lang="en-RU"/>
          </a:p>
          <a:p>
            <a:pPr algn="l"/>
            <a:r>
              <a:rPr lang="en-IE" b="1">
                <a:solidFill>
                  <a:srgbClr val="E54526"/>
                </a:solidFill>
                <a:hlinkClick r:id="rId4">
                  <a:extLst>
                    <a:ext uri="{A12FA001-AC4F-418D-AE19-62706E023703}">
                      <ahyp:hlinkClr xmlns:ahyp="http://schemas.microsoft.com/office/drawing/2018/hyperlinkcolor" val="tx"/>
                    </a:ext>
                  </a:extLst>
                </a:hlinkClick>
              </a:rPr>
              <a:t>https://www.funzionepubblica.gov.it/innovazione-sociale</a:t>
            </a:r>
            <a:r>
              <a:rPr lang="en-IE" b="1">
                <a:solidFill>
                  <a:srgbClr val="E54526"/>
                </a:solidFill>
              </a:rPr>
              <a:t>.</a:t>
            </a:r>
          </a:p>
          <a:p>
            <a:pPr algn="l"/>
            <a:endParaRPr lang="en-RU"/>
          </a:p>
          <a:p>
            <a:pPr algn="l"/>
            <a:r>
              <a:rPr lang="en-IE"/>
              <a:t>John René Keller Lauritzen. “Social Innovation in Denmark.” </a:t>
            </a:r>
            <a:r>
              <a:rPr lang="en-IE" i="1"/>
              <a:t>SIC</a:t>
            </a:r>
            <a:r>
              <a:rPr lang="en-IE"/>
              <a:t>, </a:t>
            </a:r>
            <a:r>
              <a:rPr lang="en-IE" b="1">
                <a:solidFill>
                  <a:srgbClr val="E54526"/>
                </a:solidFill>
                <a:hlinkClick r:id="rId5">
                  <a:extLst>
                    <a:ext uri="{A12FA001-AC4F-418D-AE19-62706E023703}">
                      <ahyp:hlinkClr xmlns:ahyp="http://schemas.microsoft.com/office/drawing/2018/hyperlinkcolor" val="tx"/>
                    </a:ext>
                  </a:extLst>
                </a:hlinkClick>
              </a:rPr>
              <a:t>https://www.siceurope.eu/countries/denmark</a:t>
            </a:r>
            <a:r>
              <a:rPr lang="en-IE" b="1">
                <a:solidFill>
                  <a:srgbClr val="E54526"/>
                </a:solidFill>
              </a:rPr>
              <a:t>. </a:t>
            </a:r>
          </a:p>
          <a:p>
            <a:pPr algn="l"/>
            <a:endParaRPr lang="en-RU"/>
          </a:p>
          <a:p>
            <a:pPr algn="l"/>
            <a:r>
              <a:rPr lang="fr-BE"/>
              <a:t>Khabaat, director. </a:t>
            </a:r>
            <a:r>
              <a:rPr lang="fr-BE" i="1"/>
              <a:t>Yasin - Du Skriver</a:t>
            </a:r>
            <a:r>
              <a:rPr lang="fr-BE"/>
              <a:t>. </a:t>
            </a:r>
            <a:r>
              <a:rPr lang="en-IE" i="1"/>
              <a:t>YouTube</a:t>
            </a:r>
            <a:r>
              <a:rPr lang="en-IE"/>
              <a:t>, YouTube, 17 June 2019, </a:t>
            </a:r>
            <a:r>
              <a:rPr lang="en-IE" b="1">
                <a:solidFill>
                  <a:srgbClr val="E54526"/>
                </a:solidFill>
                <a:hlinkClick r:id="rId6">
                  <a:extLst>
                    <a:ext uri="{A12FA001-AC4F-418D-AE19-62706E023703}">
                      <ahyp:hlinkClr xmlns:ahyp="http://schemas.microsoft.com/office/drawing/2018/hyperlinkcolor" val="tx"/>
                    </a:ext>
                  </a:extLst>
                </a:hlinkClick>
              </a:rPr>
              <a:t>https://www.youtube.com/watch?list=PLu33_yzEN622rGCB7UIsfwJ4yMZNQjQ8I&amp;v=leowUGqGeAE</a:t>
            </a:r>
            <a:r>
              <a:rPr lang="en-IE" b="1">
                <a:solidFill>
                  <a:srgbClr val="E54526"/>
                </a:solidFill>
              </a:rPr>
              <a:t> . </a:t>
            </a:r>
          </a:p>
          <a:p>
            <a:pPr algn="l"/>
            <a:r>
              <a:rPr lang="en-IE"/>
              <a:t>Accessed 28 Mar. 2022.</a:t>
            </a:r>
          </a:p>
          <a:p>
            <a:pPr algn="l"/>
            <a:endParaRPr lang="en-RU"/>
          </a:p>
          <a:p>
            <a:pPr algn="l"/>
            <a:r>
              <a:rPr lang="en-IE"/>
              <a:t>“Kulturlaboratorier Indtager Udsatte Boligområder.” </a:t>
            </a:r>
            <a:r>
              <a:rPr lang="en-IE" i="1"/>
              <a:t>Kunst.dk</a:t>
            </a:r>
            <a:r>
              <a:rPr lang="en-IE"/>
              <a:t>, </a:t>
            </a:r>
          </a:p>
          <a:p>
            <a:pPr algn="l"/>
            <a:r>
              <a:rPr lang="en-IE" b="1">
                <a:solidFill>
                  <a:srgbClr val="E54526"/>
                </a:solidFill>
                <a:hlinkClick r:id="rId7">
                  <a:extLst>
                    <a:ext uri="{A12FA001-AC4F-418D-AE19-62706E023703}">
                      <ahyp:hlinkClr xmlns:ahyp="http://schemas.microsoft.com/office/drawing/2018/hyperlinkcolor" val="tx"/>
                    </a:ext>
                  </a:extLst>
                </a:hlinkClick>
              </a:rPr>
              <a:t>https://www.kunst.dk/kulturlaboratorier-indtager-udsatte-boligomraader</a:t>
            </a:r>
            <a:r>
              <a:rPr lang="en-IE" b="1">
                <a:solidFill>
                  <a:srgbClr val="E54526"/>
                </a:solidFill>
              </a:rPr>
              <a:t>. </a:t>
            </a:r>
          </a:p>
          <a:p>
            <a:pPr algn="l"/>
            <a:endParaRPr lang="en-RU"/>
          </a:p>
          <a:p>
            <a:pPr algn="l"/>
            <a:r>
              <a:rPr lang="en-IE"/>
              <a:t>“The Museum: Story &amp; Info – Museo Laboratorio Della Civiltà Contadina Di Matera.” </a:t>
            </a:r>
            <a:r>
              <a:rPr lang="en-IE" i="1"/>
              <a:t>Museo Laboratorio Della CiviltContadina Di Matera</a:t>
            </a:r>
            <a:r>
              <a:rPr lang="en-IE"/>
              <a:t>, </a:t>
            </a:r>
          </a:p>
          <a:p>
            <a:pPr algn="l"/>
            <a:r>
              <a:rPr lang="en-IE" b="1">
                <a:solidFill>
                  <a:srgbClr val="E54526"/>
                </a:solidFill>
                <a:hlinkClick r:id="rId8">
                  <a:extLst>
                    <a:ext uri="{A12FA001-AC4F-418D-AE19-62706E023703}">
                      <ahyp:hlinkClr xmlns:ahyp="http://schemas.microsoft.com/office/drawing/2018/hyperlinkcolor" val="tx"/>
                    </a:ext>
                  </a:extLst>
                </a:hlinkClick>
              </a:rPr>
              <a:t>https://museolaboratorio.it/en/info/</a:t>
            </a:r>
            <a:r>
              <a:rPr lang="en-IE" b="1">
                <a:solidFill>
                  <a:srgbClr val="E54526"/>
                </a:solidFill>
              </a:rPr>
              <a:t>. </a:t>
            </a:r>
          </a:p>
          <a:p>
            <a:pPr algn="l"/>
            <a:endParaRPr lang="en-RU"/>
          </a:p>
          <a:p>
            <a:pPr algn="l"/>
            <a:r>
              <a:rPr lang="en-IE"/>
              <a:t>Nabeela Ahmed, et al. “How Is EU Employment Policy Driving Social Innovation? .” </a:t>
            </a:r>
            <a:r>
              <a:rPr lang="fr-BE" i="1"/>
              <a:t>Documents.pub</a:t>
            </a:r>
            <a:r>
              <a:rPr lang="fr-BE"/>
              <a:t>, 2017, </a:t>
            </a:r>
            <a:r>
              <a:rPr lang="fr-BE" b="1">
                <a:solidFill>
                  <a:srgbClr val="E54526"/>
                </a:solidFill>
                <a:hlinkClick r:id="rId9">
                  <a:extLst>
                    <a:ext uri="{A12FA001-AC4F-418D-AE19-62706E023703}">
                      <ahyp:hlinkClr xmlns:ahyp="http://schemas.microsoft.com/office/drawing/2018/hyperlinkcolor" val="tx"/>
                    </a:ext>
                  </a:extLst>
                </a:hlinkClick>
              </a:rPr>
              <a:t>https://documents.pub/document/how-is-eu-employment-policy-driving-social-innovation-eu-funded-social-innovations.html</a:t>
            </a:r>
            <a:r>
              <a:rPr lang="fr-BE" b="1">
                <a:solidFill>
                  <a:srgbClr val="E54526"/>
                </a:solidFill>
              </a:rPr>
              <a:t>. </a:t>
            </a:r>
          </a:p>
          <a:p>
            <a:pPr algn="l"/>
            <a:endParaRPr lang="en-RU"/>
          </a:p>
          <a:p>
            <a:pPr algn="l"/>
            <a:r>
              <a:rPr lang="en-IE"/>
              <a:t>Nasioulas, Ioannis. “Social Innovation in Greece .” </a:t>
            </a:r>
            <a:r>
              <a:rPr lang="en-IE" i="1"/>
              <a:t>SIC</a:t>
            </a:r>
            <a:r>
              <a:rPr lang="en-IE"/>
              <a:t>, 2015, </a:t>
            </a:r>
            <a:r>
              <a:rPr lang="en-IE" b="1">
                <a:solidFill>
                  <a:srgbClr val="E54526"/>
                </a:solidFill>
                <a:hlinkClick r:id="rId10">
                  <a:extLst>
                    <a:ext uri="{A12FA001-AC4F-418D-AE19-62706E023703}">
                      <ahyp:hlinkClr xmlns:ahyp="http://schemas.microsoft.com/office/drawing/2018/hyperlinkcolor" val="tx"/>
                    </a:ext>
                  </a:extLst>
                </a:hlinkClick>
              </a:rPr>
              <a:t>https://www.siceurope.eu/countries/greece/profile</a:t>
            </a:r>
            <a:r>
              <a:rPr lang="en-IE" b="1">
                <a:solidFill>
                  <a:srgbClr val="E54526"/>
                </a:solidFill>
              </a:rPr>
              <a:t>. </a:t>
            </a:r>
          </a:p>
          <a:p>
            <a:pPr algn="l"/>
            <a:endParaRPr lang="en-RU"/>
          </a:p>
          <a:p>
            <a:pPr algn="l"/>
            <a:r>
              <a:rPr lang="en-IE"/>
              <a:t>Nesta. “About Us.” </a:t>
            </a:r>
            <a:r>
              <a:rPr lang="en-IE" i="1"/>
              <a:t>Nesta</a:t>
            </a:r>
            <a:r>
              <a:rPr lang="en-IE"/>
              <a:t>, </a:t>
            </a:r>
          </a:p>
          <a:p>
            <a:pPr algn="l"/>
            <a:r>
              <a:rPr lang="en-IE" b="1">
                <a:solidFill>
                  <a:srgbClr val="E54526"/>
                </a:solidFill>
                <a:hlinkClick r:id="rId11">
                  <a:extLst>
                    <a:ext uri="{A12FA001-AC4F-418D-AE19-62706E023703}">
                      <ahyp:hlinkClr xmlns:ahyp="http://schemas.microsoft.com/office/drawing/2018/hyperlinkcolor" val="tx"/>
                    </a:ext>
                  </a:extLst>
                </a:hlinkClick>
              </a:rPr>
              <a:t>https://www.nesta.org.uk/</a:t>
            </a:r>
            <a:r>
              <a:rPr lang="en-IE" b="1">
                <a:solidFill>
                  <a:srgbClr val="E54526"/>
                </a:solidFill>
              </a:rPr>
              <a:t>. </a:t>
            </a:r>
          </a:p>
          <a:p>
            <a:pPr algn="l"/>
            <a:endParaRPr lang="en-IE"/>
          </a:p>
          <a:p>
            <a:pPr algn="l"/>
            <a:r>
              <a:rPr lang="en-IE" i="1"/>
              <a:t>New Art Exchange</a:t>
            </a:r>
            <a:r>
              <a:rPr lang="en-IE"/>
              <a:t>, </a:t>
            </a:r>
          </a:p>
          <a:p>
            <a:pPr algn="l"/>
            <a:r>
              <a:rPr lang="en-IE" b="1">
                <a:solidFill>
                  <a:srgbClr val="E54526"/>
                </a:solidFill>
                <a:hlinkClick r:id="rId12">
                  <a:extLst>
                    <a:ext uri="{A12FA001-AC4F-418D-AE19-62706E023703}">
                      <ahyp:hlinkClr xmlns:ahyp="http://schemas.microsoft.com/office/drawing/2018/hyperlinkcolor" val="tx"/>
                    </a:ext>
                  </a:extLst>
                </a:hlinkClick>
              </a:rPr>
              <a:t>http://www.nae.org.uk/</a:t>
            </a:r>
            <a:r>
              <a:rPr lang="en-IE" b="1">
                <a:solidFill>
                  <a:srgbClr val="E54526"/>
                </a:solidFill>
              </a:rPr>
              <a:t>. </a:t>
            </a:r>
          </a:p>
          <a:p>
            <a:pPr algn="l"/>
            <a:endParaRPr lang="en-RU"/>
          </a:p>
          <a:p>
            <a:pPr algn="l"/>
            <a:r>
              <a:rPr lang="en-IE"/>
              <a:t>“Our Work in Innovation Policy.” </a:t>
            </a:r>
            <a:r>
              <a:rPr lang="en-IE" i="1"/>
              <a:t>Nesta</a:t>
            </a:r>
            <a:r>
              <a:rPr lang="en-IE"/>
              <a:t>, </a:t>
            </a:r>
          </a:p>
          <a:p>
            <a:pPr algn="l"/>
            <a:r>
              <a:rPr lang="en-IE" b="1">
                <a:solidFill>
                  <a:srgbClr val="E54526"/>
                </a:solidFill>
                <a:hlinkClick r:id="rId13">
                  <a:extLst>
                    <a:ext uri="{A12FA001-AC4F-418D-AE19-62706E023703}">
                      <ahyp:hlinkClr xmlns:ahyp="http://schemas.microsoft.com/office/drawing/2018/hyperlinkcolor" val="tx"/>
                    </a:ext>
                  </a:extLst>
                </a:hlinkClick>
              </a:rPr>
              <a:t>https://www.nesta.org.uk/innovation-policy/our-work-innovation-policy/</a:t>
            </a:r>
            <a:r>
              <a:rPr lang="en-IE" b="1">
                <a:solidFill>
                  <a:srgbClr val="E54526"/>
                </a:solidFill>
              </a:rPr>
              <a:t>. </a:t>
            </a:r>
          </a:p>
          <a:p>
            <a:pPr algn="l"/>
            <a:endParaRPr lang="en-RU"/>
          </a:p>
          <a:p>
            <a:pPr algn="l"/>
            <a:r>
              <a:rPr lang="en-IE"/>
              <a:t>“Research and Innovation Culture.” </a:t>
            </a:r>
            <a:r>
              <a:rPr lang="en-IE" i="1"/>
              <a:t>UKRI</a:t>
            </a:r>
            <a:r>
              <a:rPr lang="en-IE"/>
              <a:t>, </a:t>
            </a:r>
          </a:p>
          <a:p>
            <a:pPr algn="l"/>
            <a:r>
              <a:rPr lang="en-IE" b="1">
                <a:solidFill>
                  <a:srgbClr val="E54526"/>
                </a:solidFill>
                <a:hlinkClick r:id="rId14">
                  <a:extLst>
                    <a:ext uri="{A12FA001-AC4F-418D-AE19-62706E023703}">
                      <ahyp:hlinkClr xmlns:ahyp="http://schemas.microsoft.com/office/drawing/2018/hyperlinkcolor" val="tx"/>
                    </a:ext>
                  </a:extLst>
                </a:hlinkClick>
              </a:rPr>
              <a:t>https://www.ukri.org/our-work/supporting-healthy-research-and-innovation-culture/research-and-innovation-culture/</a:t>
            </a:r>
            <a:r>
              <a:rPr lang="en-IE" b="1">
                <a:solidFill>
                  <a:srgbClr val="E54526"/>
                </a:solidFill>
              </a:rPr>
              <a:t>. </a:t>
            </a:r>
            <a:endParaRPr lang="en-RU" b="1">
              <a:solidFill>
                <a:srgbClr val="E54526"/>
              </a:solidFill>
            </a:endParaRPr>
          </a:p>
          <a:p>
            <a:pPr algn="l"/>
            <a:endParaRPr lang="en-RU"/>
          </a:p>
          <a:p>
            <a:pPr algn="l"/>
            <a:r>
              <a:rPr lang="en-IE"/>
              <a:t>Rialtas na Heireann. Government of Ireland, Department of Rural and Community Development. “National Social Enterprise Policy for Ireland 2019-2022.” </a:t>
            </a:r>
            <a:r>
              <a:rPr lang="en-IE" i="1"/>
              <a:t>Gov.ie</a:t>
            </a:r>
            <a:r>
              <a:rPr lang="en-IE"/>
              <a:t>, 2019,</a:t>
            </a:r>
          </a:p>
          <a:p>
            <a:pPr algn="l"/>
            <a:r>
              <a:rPr lang="en-IE" b="1">
                <a:solidFill>
                  <a:srgbClr val="E54526"/>
                </a:solidFill>
                <a:hlinkClick r:id="rId15">
                  <a:extLst>
                    <a:ext uri="{A12FA001-AC4F-418D-AE19-62706E023703}">
                      <ahyp:hlinkClr xmlns:ahyp="http://schemas.microsoft.com/office/drawing/2018/hyperlinkcolor" val="tx"/>
                    </a:ext>
                  </a:extLst>
                </a:hlinkClick>
              </a:rPr>
              <a:t>https://assets.gov.ie/19332/2fae274a44904593abba864427718a46.pdf</a:t>
            </a:r>
            <a:r>
              <a:rPr lang="en-IE" b="1">
                <a:solidFill>
                  <a:srgbClr val="E54526"/>
                </a:solidFill>
              </a:rPr>
              <a:t>. </a:t>
            </a:r>
          </a:p>
          <a:p>
            <a:pPr algn="l"/>
            <a:endParaRPr lang="en-RU"/>
          </a:p>
          <a:p>
            <a:pPr algn="l"/>
            <a:r>
              <a:rPr lang="en-IE"/>
              <a:t>“Social Innovation.” </a:t>
            </a:r>
            <a:r>
              <a:rPr lang="en-IE" i="1"/>
              <a:t>OECD</a:t>
            </a:r>
            <a:r>
              <a:rPr lang="en-IE"/>
              <a:t>, </a:t>
            </a:r>
          </a:p>
          <a:p>
            <a:pPr algn="l"/>
            <a:r>
              <a:rPr lang="en-IE" b="1">
                <a:solidFill>
                  <a:srgbClr val="E54526"/>
                </a:solidFill>
                <a:hlinkClick r:id="rId16">
                  <a:extLst>
                    <a:ext uri="{A12FA001-AC4F-418D-AE19-62706E023703}">
                      <ahyp:hlinkClr xmlns:ahyp="http://schemas.microsoft.com/office/drawing/2018/hyperlinkcolor" val="tx"/>
                    </a:ext>
                  </a:extLst>
                </a:hlinkClick>
              </a:rPr>
              <a:t>https://www.oecd.org/regional/leed/social-innovation.htm</a:t>
            </a:r>
            <a:r>
              <a:rPr lang="en-IE" b="1">
                <a:solidFill>
                  <a:srgbClr val="E54526"/>
                </a:solidFill>
              </a:rPr>
              <a:t>. </a:t>
            </a:r>
          </a:p>
          <a:p>
            <a:pPr algn="l"/>
            <a:endParaRPr lang="en-IE" b="1">
              <a:solidFill>
                <a:srgbClr val="E54526"/>
              </a:solidFill>
            </a:endParaRPr>
          </a:p>
          <a:p>
            <a:pPr algn="l"/>
            <a:r>
              <a:rPr lang="en-IE"/>
              <a:t>“Social Innovation.” </a:t>
            </a:r>
            <a:r>
              <a:rPr lang="en-IE" i="1"/>
              <a:t>Social Innovation - Employment, Social Affairs &amp; Inclusion - European Commission</a:t>
            </a:r>
            <a:r>
              <a:rPr lang="en-IE"/>
              <a:t>, </a:t>
            </a:r>
            <a:r>
              <a:rPr lang="en-IE" b="1">
                <a:solidFill>
                  <a:srgbClr val="E54526"/>
                </a:solidFill>
                <a:hlinkClick r:id="rId17">
                  <a:extLst>
                    <a:ext uri="{A12FA001-AC4F-418D-AE19-62706E023703}">
                      <ahyp:hlinkClr xmlns:ahyp="http://schemas.microsoft.com/office/drawing/2018/hyperlinkcolor" val="tx"/>
                    </a:ext>
                  </a:extLst>
                </a:hlinkClick>
              </a:rPr>
              <a:t>https://ec.europa.eu/social/main.jsp?catId=1022</a:t>
            </a:r>
            <a:r>
              <a:rPr lang="en-IE" b="1">
                <a:solidFill>
                  <a:srgbClr val="E54526"/>
                </a:solidFill>
              </a:rPr>
              <a:t>. </a:t>
            </a:r>
            <a:endParaRPr lang="en-RU" b="1">
              <a:solidFill>
                <a:srgbClr val="E54526"/>
              </a:solidFill>
            </a:endParaRPr>
          </a:p>
          <a:p>
            <a:pPr algn="l"/>
            <a:endParaRPr lang="en-RU" b="1">
              <a:solidFill>
                <a:srgbClr val="E54526"/>
              </a:solidFill>
            </a:endParaRPr>
          </a:p>
          <a:p>
            <a:pPr algn="l"/>
            <a:endParaRPr lang="en-RU"/>
          </a:p>
        </p:txBody>
      </p:sp>
    </p:spTree>
    <p:extLst>
      <p:ext uri="{BB962C8B-B14F-4D97-AF65-F5344CB8AC3E}">
        <p14:creationId xmlns:p14="http://schemas.microsoft.com/office/powerpoint/2010/main" val="30217730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104</a:t>
            </a:fld>
            <a:endParaRPr lang="en-US" dirty="0"/>
          </a:p>
        </p:txBody>
      </p:sp>
      <p:sp>
        <p:nvSpPr>
          <p:cNvPr id="6" name="Text Placeholder 2">
            <a:extLst>
              <a:ext uri="{FF2B5EF4-FFF2-40B4-BE49-F238E27FC236}">
                <a16:creationId xmlns:a16="http://schemas.microsoft.com/office/drawing/2014/main" id="{50F9F614-ED85-2B41-B67E-560253D48F4E}"/>
              </a:ext>
            </a:extLst>
          </p:cNvPr>
          <p:cNvSpPr>
            <a:spLocks noGrp="1"/>
          </p:cNvSpPr>
          <p:nvPr>
            <p:ph type="body" sz="quarter" idx="32"/>
          </p:nvPr>
        </p:nvSpPr>
        <p:spPr>
          <a:xfrm>
            <a:off x="534143" y="795758"/>
            <a:ext cx="6526988" cy="9338841"/>
          </a:xfrm>
        </p:spPr>
        <p:txBody>
          <a:bodyPr numCol="1"/>
          <a:lstStyle/>
          <a:p>
            <a:pPr algn="l"/>
            <a:r>
              <a:rPr lang="en-IE"/>
              <a:t>“Social Sciences and Cultural Innovation |.” </a:t>
            </a:r>
            <a:r>
              <a:rPr lang="en-IE" i="1"/>
              <a:t>Dublin City University</a:t>
            </a:r>
            <a:r>
              <a:rPr lang="en-IE"/>
              <a:t>, </a:t>
            </a:r>
            <a:r>
              <a:rPr lang="en-IE" b="1">
                <a:solidFill>
                  <a:srgbClr val="E54526"/>
                </a:solidFill>
                <a:hlinkClick r:id="rId2">
                  <a:extLst>
                    <a:ext uri="{A12FA001-AC4F-418D-AE19-62706E023703}">
                      <ahyp:hlinkClr xmlns:ahyp="http://schemas.microsoft.com/office/drawing/2018/hyperlinkcolor" val="tx"/>
                    </a:ext>
                  </a:extLst>
                </a:hlinkClick>
              </a:rPr>
              <a:t>https://www.dcu.ie/courses/undergraduate/salis/social-sciences-and-cultural-innovation</a:t>
            </a:r>
            <a:r>
              <a:rPr lang="en-IE" b="1">
                <a:solidFill>
                  <a:srgbClr val="E54526"/>
                </a:solidFill>
              </a:rPr>
              <a:t>. </a:t>
            </a:r>
          </a:p>
          <a:p>
            <a:pPr algn="l"/>
            <a:endParaRPr lang="en-RU"/>
          </a:p>
          <a:p>
            <a:pPr algn="l"/>
            <a:r>
              <a:rPr lang="en-IE"/>
              <a:t>Sophie Reynolds, et al. </a:t>
            </a:r>
            <a:r>
              <a:rPr lang="en-IE" i="1"/>
              <a:t>Social Innovation Policy in Europe: Where next? - Nesta</a:t>
            </a:r>
            <a:r>
              <a:rPr lang="en-IE"/>
              <a:t>. 2017, </a:t>
            </a:r>
            <a:r>
              <a:rPr lang="en-IE" b="1">
                <a:solidFill>
                  <a:srgbClr val="E54526"/>
                </a:solidFill>
                <a:hlinkClick r:id="rId3">
                  <a:extLst>
                    <a:ext uri="{A12FA001-AC4F-418D-AE19-62706E023703}">
                      <ahyp:hlinkClr xmlns:ahyp="http://schemas.microsoft.com/office/drawing/2018/hyperlinkcolor" val="tx"/>
                    </a:ext>
                  </a:extLst>
                </a:hlinkClick>
              </a:rPr>
              <a:t>https://www.nesta.org.uk/documents/603/social_innovation_policy_in_europe_-_where_next.pdf</a:t>
            </a:r>
            <a:r>
              <a:rPr lang="en-IE" b="1">
                <a:solidFill>
                  <a:srgbClr val="E54526"/>
                </a:solidFill>
              </a:rPr>
              <a:t>. </a:t>
            </a:r>
          </a:p>
          <a:p>
            <a:pPr algn="l"/>
            <a:endParaRPr lang="en-RU"/>
          </a:p>
          <a:p>
            <a:pPr algn="l"/>
            <a:r>
              <a:rPr lang="en-IE"/>
              <a:t>“Sozialmarie Prize for Social Innovation.” </a:t>
            </a:r>
            <a:r>
              <a:rPr lang="en-IE" i="1"/>
              <a:t>SozialMarie</a:t>
            </a:r>
            <a:r>
              <a:rPr lang="en-IE"/>
              <a:t>, </a:t>
            </a:r>
          </a:p>
          <a:p>
            <a:pPr algn="l"/>
            <a:r>
              <a:rPr lang="en-IE" b="1">
                <a:solidFill>
                  <a:srgbClr val="E54526"/>
                </a:solidFill>
                <a:hlinkClick r:id="rId4">
                  <a:extLst>
                    <a:ext uri="{A12FA001-AC4F-418D-AE19-62706E023703}">
                      <ahyp:hlinkClr xmlns:ahyp="http://schemas.microsoft.com/office/drawing/2018/hyperlinkcolor" val="tx"/>
                    </a:ext>
                  </a:extLst>
                </a:hlinkClick>
              </a:rPr>
              <a:t>https://www.sozialmarie.org/</a:t>
            </a:r>
            <a:r>
              <a:rPr lang="en-IE" b="1">
                <a:solidFill>
                  <a:srgbClr val="E54526"/>
                </a:solidFill>
              </a:rPr>
              <a:t>. </a:t>
            </a:r>
          </a:p>
          <a:p>
            <a:pPr algn="l"/>
            <a:endParaRPr lang="en-RU"/>
          </a:p>
          <a:p>
            <a:pPr algn="l"/>
            <a:r>
              <a:rPr lang="en-IE"/>
              <a:t>“Sxedia Home.” </a:t>
            </a:r>
            <a:r>
              <a:rPr lang="en-IE" i="1"/>
              <a:t>Sxedia </a:t>
            </a:r>
            <a:r>
              <a:rPr lang="en-IE"/>
              <a:t>, 12 Oct. 2020, </a:t>
            </a:r>
          </a:p>
          <a:p>
            <a:pPr algn="l"/>
            <a:r>
              <a:rPr lang="en-IE" b="1">
                <a:solidFill>
                  <a:srgbClr val="E54526"/>
                </a:solidFill>
                <a:hlinkClick r:id="rId5">
                  <a:extLst>
                    <a:ext uri="{A12FA001-AC4F-418D-AE19-62706E023703}">
                      <ahyp:hlinkClr xmlns:ahyp="http://schemas.microsoft.com/office/drawing/2018/hyperlinkcolor" val="tx"/>
                    </a:ext>
                  </a:extLst>
                </a:hlinkClick>
              </a:rPr>
              <a:t>https://shediahome.gr/?lang=en</a:t>
            </a:r>
            <a:r>
              <a:rPr lang="en-IE" b="1">
                <a:solidFill>
                  <a:srgbClr val="E54526"/>
                </a:solidFill>
              </a:rPr>
              <a:t>. </a:t>
            </a:r>
          </a:p>
          <a:p>
            <a:pPr algn="l"/>
            <a:endParaRPr lang="en-RU"/>
          </a:p>
          <a:p>
            <a:pPr algn="l"/>
            <a:r>
              <a:rPr lang="en-IE"/>
              <a:t>TEKNOLOGISK INSTITUT. “ The Theoretical, Empirical and Policy Foundations for Building Social Innovation in Europe.” </a:t>
            </a:r>
            <a:r>
              <a:rPr lang="en-IE" i="1"/>
              <a:t>CORDIS EU Research Results</a:t>
            </a:r>
            <a:r>
              <a:rPr lang="en-IE"/>
              <a:t>, European Commission, 2014, </a:t>
            </a:r>
            <a:r>
              <a:rPr lang="en-IE" b="1">
                <a:solidFill>
                  <a:srgbClr val="E54526"/>
                </a:solidFill>
                <a:hlinkClick r:id="rId6">
                  <a:extLst>
                    <a:ext uri="{A12FA001-AC4F-418D-AE19-62706E023703}">
                      <ahyp:hlinkClr xmlns:ahyp="http://schemas.microsoft.com/office/drawing/2018/hyperlinkcolor" val="tx"/>
                    </a:ext>
                  </a:extLst>
                </a:hlinkClick>
              </a:rPr>
              <a:t>https://cordis.europa.eu/project/id/290771/reporting</a:t>
            </a:r>
            <a:r>
              <a:rPr lang="en-IE" b="1">
                <a:solidFill>
                  <a:srgbClr val="E54526"/>
                </a:solidFill>
              </a:rPr>
              <a:t>. </a:t>
            </a:r>
          </a:p>
          <a:p>
            <a:pPr algn="l"/>
            <a:endParaRPr lang="en-RU"/>
          </a:p>
          <a:p>
            <a:pPr algn="l"/>
            <a:r>
              <a:rPr lang="en-IE"/>
              <a:t>“Trinity Arts Centre.” </a:t>
            </a:r>
            <a:r>
              <a:rPr lang="en-IE" i="1"/>
              <a:t>Trinty Arts Castlerea</a:t>
            </a:r>
            <a:r>
              <a:rPr lang="en-IE"/>
              <a:t>, </a:t>
            </a:r>
          </a:p>
          <a:p>
            <a:pPr algn="l"/>
            <a:r>
              <a:rPr lang="en-IE" b="1">
                <a:solidFill>
                  <a:srgbClr val="E54526"/>
                </a:solidFill>
                <a:hlinkClick r:id="rId7">
                  <a:extLst>
                    <a:ext uri="{A12FA001-AC4F-418D-AE19-62706E023703}">
                      <ahyp:hlinkClr xmlns:ahyp="http://schemas.microsoft.com/office/drawing/2018/hyperlinkcolor" val="tx"/>
                    </a:ext>
                  </a:extLst>
                </a:hlinkClick>
              </a:rPr>
              <a:t>http://www.castlereaarts.com/</a:t>
            </a:r>
            <a:r>
              <a:rPr lang="en-IE" b="1">
                <a:solidFill>
                  <a:srgbClr val="E54526"/>
                </a:solidFill>
              </a:rPr>
              <a:t>. </a:t>
            </a:r>
          </a:p>
          <a:p>
            <a:pPr algn="l"/>
            <a:endParaRPr lang="en-RU"/>
          </a:p>
          <a:p>
            <a:pPr algn="l"/>
            <a:r>
              <a:rPr lang="en-IE"/>
              <a:t>“A Társadalmi Innovációs Nemzeti Laboratórium (TINLAB) Projekt Keretében Díjmentes Kurzust Indít Az ELTE Innovációs Központ.” </a:t>
            </a:r>
            <a:r>
              <a:rPr lang="en-IE" i="1"/>
              <a:t>Www.elte.hu</a:t>
            </a:r>
            <a:r>
              <a:rPr lang="en-IE"/>
              <a:t>, </a:t>
            </a:r>
          </a:p>
          <a:p>
            <a:pPr algn="l"/>
            <a:r>
              <a:rPr lang="en-IE" b="1">
                <a:solidFill>
                  <a:srgbClr val="E54526"/>
                </a:solidFill>
                <a:hlinkClick r:id="rId8">
                  <a:extLst>
                    <a:ext uri="{A12FA001-AC4F-418D-AE19-62706E023703}">
                      <ahyp:hlinkClr xmlns:ahyp="http://schemas.microsoft.com/office/drawing/2018/hyperlinkcolor" val="tx"/>
                    </a:ext>
                  </a:extLst>
                </a:hlinkClick>
              </a:rPr>
              <a:t>https://www.elte.hu/innovacio/tinlab</a:t>
            </a:r>
            <a:r>
              <a:rPr lang="en-IE" b="1">
                <a:solidFill>
                  <a:srgbClr val="E54526"/>
                </a:solidFill>
              </a:rPr>
              <a:t>. </a:t>
            </a:r>
          </a:p>
          <a:p>
            <a:pPr algn="l"/>
            <a:endParaRPr lang="en-RU"/>
          </a:p>
          <a:p>
            <a:pPr algn="l"/>
            <a:r>
              <a:rPr lang="en-IE"/>
              <a:t>“UCCU Budapest Roma Városi Séták.” </a:t>
            </a:r>
            <a:r>
              <a:rPr lang="en-IE" i="1"/>
              <a:t>UCCU BUDAPEST</a:t>
            </a:r>
            <a:r>
              <a:rPr lang="en-IE"/>
              <a:t>, 14 May 2020, </a:t>
            </a:r>
          </a:p>
          <a:p>
            <a:pPr algn="l"/>
            <a:r>
              <a:rPr lang="en-IE" b="1">
                <a:solidFill>
                  <a:srgbClr val="E54526"/>
                </a:solidFill>
                <a:hlinkClick r:id="rId9">
                  <a:extLst>
                    <a:ext uri="{A12FA001-AC4F-418D-AE19-62706E023703}">
                      <ahyp:hlinkClr xmlns:ahyp="http://schemas.microsoft.com/office/drawing/2018/hyperlinkcolor" val="tx"/>
                    </a:ext>
                  </a:extLst>
                </a:hlinkClick>
              </a:rPr>
              <a:t>https://www.uccusetak.hu/en/</a:t>
            </a:r>
            <a:r>
              <a:rPr lang="en-IE" b="1">
                <a:solidFill>
                  <a:srgbClr val="E54526"/>
                </a:solidFill>
              </a:rPr>
              <a:t>. </a:t>
            </a:r>
          </a:p>
          <a:p>
            <a:pPr algn="l"/>
            <a:endParaRPr lang="en-RU"/>
          </a:p>
          <a:p>
            <a:pPr algn="l"/>
            <a:r>
              <a:rPr lang="en-IE"/>
              <a:t>“UCCU Roma Informal Educational Foundation.” </a:t>
            </a:r>
            <a:r>
              <a:rPr lang="en-IE" i="1"/>
              <a:t>European Heritage Awards / Europa Nostra Awards</a:t>
            </a:r>
            <a:r>
              <a:rPr lang="en-IE"/>
              <a:t>, </a:t>
            </a:r>
            <a:r>
              <a:rPr lang="en-IE" b="1">
                <a:solidFill>
                  <a:srgbClr val="E54526"/>
                </a:solidFill>
                <a:hlinkClick r:id="rId10">
                  <a:extLst>
                    <a:ext uri="{A12FA001-AC4F-418D-AE19-62706E023703}">
                      <ahyp:hlinkClr xmlns:ahyp="http://schemas.microsoft.com/office/drawing/2018/hyperlinkcolor" val="tx"/>
                    </a:ext>
                  </a:extLst>
                </a:hlinkClick>
              </a:rPr>
              <a:t>https://www.europeanheritageawards.eu/winners/uccu-roma-informal-educational-foundation/</a:t>
            </a:r>
            <a:r>
              <a:rPr lang="en-IE" b="1">
                <a:solidFill>
                  <a:srgbClr val="E54526"/>
                </a:solidFill>
              </a:rPr>
              <a:t>. </a:t>
            </a:r>
          </a:p>
          <a:p>
            <a:pPr algn="l"/>
            <a:endParaRPr lang="en-RU"/>
          </a:p>
          <a:p>
            <a:pPr algn="l"/>
            <a:r>
              <a:rPr lang="en-IE"/>
              <a:t>“UK Launches International Social Investment Strategy.” </a:t>
            </a:r>
            <a:r>
              <a:rPr lang="en-IE" i="1"/>
              <a:t>UK Launches International Social Investment Strategy | British Council</a:t>
            </a:r>
            <a:r>
              <a:rPr lang="en-IE"/>
              <a:t>, </a:t>
            </a:r>
          </a:p>
          <a:p>
            <a:pPr algn="l"/>
            <a:r>
              <a:rPr lang="en-IE" b="1">
                <a:solidFill>
                  <a:srgbClr val="E54526"/>
                </a:solidFill>
                <a:hlinkClick r:id="rId11">
                  <a:extLst>
                    <a:ext uri="{A12FA001-AC4F-418D-AE19-62706E023703}">
                      <ahyp:hlinkClr xmlns:ahyp="http://schemas.microsoft.com/office/drawing/2018/hyperlinkcolor" val="tx"/>
                    </a:ext>
                  </a:extLst>
                </a:hlinkClick>
              </a:rPr>
              <a:t>https://www.britishcouncil.org/society/social-enterprise/news-events/news-uk-international-social-investment-strategy</a:t>
            </a:r>
            <a:r>
              <a:rPr lang="en-IE" b="1">
                <a:solidFill>
                  <a:srgbClr val="E54526"/>
                </a:solidFill>
              </a:rPr>
              <a:t>. </a:t>
            </a:r>
          </a:p>
          <a:p>
            <a:pPr algn="l"/>
            <a:endParaRPr lang="en-RU"/>
          </a:p>
          <a:p>
            <a:pPr algn="l"/>
            <a:r>
              <a:rPr lang="en-IE"/>
              <a:t>“Ukya City Takeover: The Event.” </a:t>
            </a:r>
            <a:r>
              <a:rPr lang="en-IE" i="1"/>
              <a:t>BJCEM</a:t>
            </a:r>
            <a:r>
              <a:rPr lang="en-IE"/>
              <a:t>, </a:t>
            </a:r>
          </a:p>
          <a:p>
            <a:pPr algn="l"/>
            <a:r>
              <a:rPr lang="en-IE" b="1">
                <a:solidFill>
                  <a:srgbClr val="E54526"/>
                </a:solidFill>
                <a:hlinkClick r:id="rId12">
                  <a:extLst>
                    <a:ext uri="{A12FA001-AC4F-418D-AE19-62706E023703}">
                      <ahyp:hlinkClr xmlns:ahyp="http://schemas.microsoft.com/office/drawing/2018/hyperlinkcolor" val="tx"/>
                    </a:ext>
                  </a:extLst>
                </a:hlinkClick>
              </a:rPr>
              <a:t>https://www.bjcem.org/ukya-city-takeover-the-event/</a:t>
            </a:r>
            <a:r>
              <a:rPr lang="en-IE" b="1">
                <a:solidFill>
                  <a:srgbClr val="E54526"/>
                </a:solidFill>
              </a:rPr>
              <a:t>. </a:t>
            </a:r>
          </a:p>
          <a:p>
            <a:pPr algn="l"/>
            <a:endParaRPr lang="en-RU"/>
          </a:p>
          <a:p>
            <a:pPr algn="l"/>
            <a:r>
              <a:rPr lang="en-IE"/>
              <a:t>“Victoria Square Project: Evolving Social Sculpture: Athina.” </a:t>
            </a:r>
            <a:r>
              <a:rPr lang="en-IE" i="1"/>
              <a:t>VSP</a:t>
            </a:r>
            <a:r>
              <a:rPr lang="en-IE"/>
              <a:t>, 14 Mar. 1970, </a:t>
            </a:r>
            <a:r>
              <a:rPr lang="en-IE" b="1">
                <a:solidFill>
                  <a:srgbClr val="E54526"/>
                </a:solidFill>
                <a:hlinkClick r:id="rId13">
                  <a:extLst>
                    <a:ext uri="{A12FA001-AC4F-418D-AE19-62706E023703}">
                      <ahyp:hlinkClr xmlns:ahyp="http://schemas.microsoft.com/office/drawing/2018/hyperlinkcolor" val="tx"/>
                    </a:ext>
                  </a:extLst>
                </a:hlinkClick>
              </a:rPr>
              <a:t>https://www.victoriasquareproject.gr/</a:t>
            </a:r>
            <a:r>
              <a:rPr lang="en-IE" b="1">
                <a:solidFill>
                  <a:srgbClr val="E54526"/>
                </a:solidFill>
              </a:rPr>
              <a:t>. </a:t>
            </a:r>
          </a:p>
          <a:p>
            <a:pPr algn="l"/>
            <a:endParaRPr lang="en-RU"/>
          </a:p>
          <a:p>
            <a:pPr algn="l"/>
            <a:r>
              <a:rPr lang="en-IE"/>
              <a:t>Ελληνική Δημοκρατία, Υπουργείο Ψηφιακής Διακυβέρνησης. “Βίβλος Ψηφιακού Μετασχηματισμού 2020-2025.” </a:t>
            </a:r>
            <a:r>
              <a:rPr lang="en-IE" i="1"/>
              <a:t>Govgr</a:t>
            </a:r>
            <a:r>
              <a:rPr lang="en-IE"/>
              <a:t>, 2021, </a:t>
            </a:r>
          </a:p>
          <a:p>
            <a:pPr algn="l"/>
            <a:r>
              <a:rPr lang="en-IE" b="1">
                <a:solidFill>
                  <a:srgbClr val="E54526"/>
                </a:solidFill>
                <a:hlinkClick r:id="rId14">
                  <a:extLst>
                    <a:ext uri="{A12FA001-AC4F-418D-AE19-62706E023703}">
                      <ahyp:hlinkClr xmlns:ahyp="http://schemas.microsoft.com/office/drawing/2018/hyperlinkcolor" val="tx"/>
                    </a:ext>
                  </a:extLst>
                </a:hlinkClick>
              </a:rPr>
              <a:t>https://digitalstrategy.gov.gr/vivlos_pdf</a:t>
            </a:r>
            <a:r>
              <a:rPr lang="en-IE" b="1">
                <a:solidFill>
                  <a:srgbClr val="E54526"/>
                </a:solidFill>
              </a:rPr>
              <a:t>. </a:t>
            </a:r>
          </a:p>
          <a:p>
            <a:pPr algn="l"/>
            <a:endParaRPr lang="en-RU"/>
          </a:p>
          <a:p>
            <a:pPr algn="l"/>
            <a:r>
              <a:rPr lang="en-IE"/>
              <a:t>“Ν. 4430/2016 (ΦΕΚ 205/Α` 31.10.2016).” </a:t>
            </a:r>
            <a:r>
              <a:rPr lang="en-IE" i="1"/>
              <a:t>ΕΛΙΝΥΑΕ</a:t>
            </a:r>
            <a:r>
              <a:rPr lang="en-IE"/>
              <a:t>, 2016, </a:t>
            </a:r>
          </a:p>
          <a:p>
            <a:pPr algn="l"/>
            <a:r>
              <a:rPr lang="en-IE" b="1">
                <a:solidFill>
                  <a:srgbClr val="E54526"/>
                </a:solidFill>
                <a:hlinkClick r:id="rId15">
                  <a:extLst>
                    <a:ext uri="{A12FA001-AC4F-418D-AE19-62706E023703}">
                      <ahyp:hlinkClr xmlns:ahyp="http://schemas.microsoft.com/office/drawing/2018/hyperlinkcolor" val="tx"/>
                    </a:ext>
                  </a:extLst>
                </a:hlinkClick>
              </a:rPr>
              <a:t>https://www.elinyae.gr/ethniki-nomothesia/n-44302016-fek-205a-31102016</a:t>
            </a:r>
            <a:r>
              <a:rPr lang="en-IE" b="1">
                <a:solidFill>
                  <a:srgbClr val="E54526"/>
                </a:solidFill>
              </a:rPr>
              <a:t>. </a:t>
            </a:r>
          </a:p>
          <a:p>
            <a:pPr algn="l"/>
            <a:endParaRPr lang="en-RU"/>
          </a:p>
          <a:p>
            <a:pPr algn="l"/>
            <a:r>
              <a:rPr lang="en-IE"/>
              <a:t>“Ψηφιακή Καινοτομία.” </a:t>
            </a:r>
            <a:r>
              <a:rPr lang="en-IE" i="1"/>
              <a:t>Βίβλος Ψηφιακού Μετασχηματισμού 2020-2025</a:t>
            </a:r>
            <a:r>
              <a:rPr lang="en-IE"/>
              <a:t>, </a:t>
            </a:r>
            <a:r>
              <a:rPr lang="en-IE" b="1">
                <a:solidFill>
                  <a:srgbClr val="E54526"/>
                </a:solidFill>
                <a:hlinkClick r:id="rId16">
                  <a:extLst>
                    <a:ext uri="{A12FA001-AC4F-418D-AE19-62706E023703}">
                      <ahyp:hlinkClr xmlns:ahyp="http://schemas.microsoft.com/office/drawing/2018/hyperlinkcolor" val="tx"/>
                    </a:ext>
                  </a:extLst>
                </a:hlinkClick>
              </a:rPr>
              <a:t>https://digitalstrategy.gov.gr/sectors/digital_innovation</a:t>
            </a:r>
            <a:r>
              <a:rPr lang="en-IE" b="1">
                <a:solidFill>
                  <a:srgbClr val="E54526"/>
                </a:solidFill>
              </a:rPr>
              <a:t>.   </a:t>
            </a:r>
            <a:endParaRPr lang="en-RU" b="1">
              <a:solidFill>
                <a:srgbClr val="E54526"/>
              </a:solidFill>
            </a:endParaRPr>
          </a:p>
          <a:p>
            <a:pPr algn="l"/>
            <a:r>
              <a:rPr lang="en-IE" b="1">
                <a:solidFill>
                  <a:srgbClr val="E54526"/>
                </a:solidFill>
              </a:rPr>
              <a:t> </a:t>
            </a:r>
            <a:endParaRPr lang="en-RU" b="1">
              <a:solidFill>
                <a:srgbClr val="E54526"/>
              </a:solidFill>
            </a:endParaRPr>
          </a:p>
          <a:p>
            <a:pPr algn="l"/>
            <a:endParaRPr lang="en-RU"/>
          </a:p>
        </p:txBody>
      </p:sp>
    </p:spTree>
    <p:extLst>
      <p:ext uri="{BB962C8B-B14F-4D97-AF65-F5344CB8AC3E}">
        <p14:creationId xmlns:p14="http://schemas.microsoft.com/office/powerpoint/2010/main" val="26458215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90908F-BF69-D443-A299-336595EEFB4C}"/>
              </a:ext>
            </a:extLst>
          </p:cNvPr>
          <p:cNvSpPr>
            <a:spLocks noGrp="1"/>
          </p:cNvSpPr>
          <p:nvPr>
            <p:ph type="body" sz="quarter" idx="30"/>
          </p:nvPr>
        </p:nvSpPr>
        <p:spPr>
          <a:xfrm>
            <a:off x="540030" y="6924558"/>
            <a:ext cx="3027521" cy="1308894"/>
          </a:xfrm>
        </p:spPr>
        <p:txBody>
          <a:bodyPr/>
          <a:lstStyle/>
          <a:p>
            <a:r>
              <a:rPr lang="en-US" dirty="0"/>
              <a:t>Follow our journey</a:t>
            </a:r>
          </a:p>
        </p:txBody>
      </p:sp>
      <p:sp>
        <p:nvSpPr>
          <p:cNvPr id="4" name="Text Placeholder 3">
            <a:extLst>
              <a:ext uri="{FF2B5EF4-FFF2-40B4-BE49-F238E27FC236}">
                <a16:creationId xmlns:a16="http://schemas.microsoft.com/office/drawing/2014/main" id="{329AB7ED-DFCD-E14A-A005-B6D209CDAA7B}"/>
              </a:ext>
            </a:extLst>
          </p:cNvPr>
          <p:cNvSpPr>
            <a:spLocks noGrp="1"/>
          </p:cNvSpPr>
          <p:nvPr>
            <p:ph type="body" sz="quarter" idx="42"/>
          </p:nvPr>
        </p:nvSpPr>
        <p:spPr/>
        <p:txBody>
          <a:bodyPr/>
          <a:lstStyle/>
          <a:p>
            <a:r>
              <a:rPr lang="en-US" dirty="0" err="1"/>
              <a:t>www.</a:t>
            </a:r>
            <a:r>
              <a:rPr lang="en-US" b="1" dirty="0" err="1"/>
              <a:t>csi-project</a:t>
            </a:r>
            <a:r>
              <a:rPr lang="en-US" dirty="0" err="1"/>
              <a:t>.eu</a:t>
            </a:r>
            <a:endParaRPr lang="en-US" dirty="0"/>
          </a:p>
        </p:txBody>
      </p:sp>
      <p:grpSp>
        <p:nvGrpSpPr>
          <p:cNvPr id="5" name="Graphic 3">
            <a:extLst>
              <a:ext uri="{FF2B5EF4-FFF2-40B4-BE49-F238E27FC236}">
                <a16:creationId xmlns:a16="http://schemas.microsoft.com/office/drawing/2014/main" id="{1C8DBA62-9DD8-9E4F-B781-EAD323752B25}"/>
              </a:ext>
            </a:extLst>
          </p:cNvPr>
          <p:cNvGrpSpPr/>
          <p:nvPr/>
        </p:nvGrpSpPr>
        <p:grpSpPr>
          <a:xfrm>
            <a:off x="1654499" y="7442227"/>
            <a:ext cx="280634" cy="280634"/>
            <a:chOff x="1950027" y="2499889"/>
            <a:chExt cx="850463" cy="850463"/>
          </a:xfrm>
        </p:grpSpPr>
        <p:sp>
          <p:nvSpPr>
            <p:cNvPr id="6" name="Freeform 5">
              <a:extLst>
                <a:ext uri="{FF2B5EF4-FFF2-40B4-BE49-F238E27FC236}">
                  <a16:creationId xmlns:a16="http://schemas.microsoft.com/office/drawing/2014/main" id="{EDEEABEB-67F8-154B-9488-8364E3529B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5452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7" name="Graphic 3">
              <a:extLst>
                <a:ext uri="{FF2B5EF4-FFF2-40B4-BE49-F238E27FC236}">
                  <a16:creationId xmlns:a16="http://schemas.microsoft.com/office/drawing/2014/main" id="{65BEC998-6EB8-0846-B64F-5169CA5AA61F}"/>
                </a:ext>
              </a:extLst>
            </p:cNvPr>
            <p:cNvGrpSpPr/>
            <p:nvPr/>
          </p:nvGrpSpPr>
          <p:grpSpPr>
            <a:xfrm>
              <a:off x="2107521" y="2657382"/>
              <a:ext cx="535476" cy="535477"/>
              <a:chOff x="2107521" y="2657382"/>
              <a:chExt cx="535476" cy="535477"/>
            </a:xfrm>
            <a:solidFill>
              <a:srgbClr val="FFFFFF"/>
            </a:solidFill>
          </p:grpSpPr>
          <p:sp>
            <p:nvSpPr>
              <p:cNvPr id="8" name="Freeform 7">
                <a:extLst>
                  <a:ext uri="{FF2B5EF4-FFF2-40B4-BE49-F238E27FC236}">
                    <a16:creationId xmlns:a16="http://schemas.microsoft.com/office/drawing/2014/main" id="{C16E1E24-1180-2840-8B42-4C2F436A0FC1}"/>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Freeform 8">
                <a:extLst>
                  <a:ext uri="{FF2B5EF4-FFF2-40B4-BE49-F238E27FC236}">
                    <a16:creationId xmlns:a16="http://schemas.microsoft.com/office/drawing/2014/main" id="{59F305DD-E182-6E40-854E-2CE53C4FF610}"/>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728F21BE-EE90-5F44-A9C6-FEBA49967282}"/>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1" name="Graphic 3">
            <a:extLst>
              <a:ext uri="{FF2B5EF4-FFF2-40B4-BE49-F238E27FC236}">
                <a16:creationId xmlns:a16="http://schemas.microsoft.com/office/drawing/2014/main" id="{76A5BC02-8D34-B04D-8F3C-016B0B904263}"/>
              </a:ext>
            </a:extLst>
          </p:cNvPr>
          <p:cNvGrpSpPr/>
          <p:nvPr/>
        </p:nvGrpSpPr>
        <p:grpSpPr>
          <a:xfrm>
            <a:off x="962268" y="7442227"/>
            <a:ext cx="280634" cy="280634"/>
            <a:chOff x="-147782" y="2499889"/>
            <a:chExt cx="850463" cy="850463"/>
          </a:xfrm>
        </p:grpSpPr>
        <p:sp>
          <p:nvSpPr>
            <p:cNvPr id="12" name="Freeform 11">
              <a:extLst>
                <a:ext uri="{FF2B5EF4-FFF2-40B4-BE49-F238E27FC236}">
                  <a16:creationId xmlns:a16="http://schemas.microsoft.com/office/drawing/2014/main" id="{B3F1909B-2367-094E-8B25-032A1725E474}"/>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5452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BDBB2A68-94DA-904A-9F79-5A760DF3DFE1}"/>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4" name="Graphic 3">
            <a:extLst>
              <a:ext uri="{FF2B5EF4-FFF2-40B4-BE49-F238E27FC236}">
                <a16:creationId xmlns:a16="http://schemas.microsoft.com/office/drawing/2014/main" id="{1FC2B72D-340D-8F44-B1FD-B25E959C1308}"/>
              </a:ext>
            </a:extLst>
          </p:cNvPr>
          <p:cNvGrpSpPr/>
          <p:nvPr/>
        </p:nvGrpSpPr>
        <p:grpSpPr>
          <a:xfrm>
            <a:off x="2000407" y="7442227"/>
            <a:ext cx="280634" cy="280634"/>
            <a:chOff x="2998302" y="2499889"/>
            <a:chExt cx="850463" cy="850463"/>
          </a:xfrm>
        </p:grpSpPr>
        <p:sp>
          <p:nvSpPr>
            <p:cNvPr id="15" name="Freeform 14">
              <a:extLst>
                <a:ext uri="{FF2B5EF4-FFF2-40B4-BE49-F238E27FC236}">
                  <a16:creationId xmlns:a16="http://schemas.microsoft.com/office/drawing/2014/main" id="{DD2E9AD7-9A26-0C46-B6F7-5514D11DD06B}"/>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5452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87EB14C5-BE1F-8548-AC54-5F19AA6E3516}"/>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7" name="Graphic 3">
            <a:extLst>
              <a:ext uri="{FF2B5EF4-FFF2-40B4-BE49-F238E27FC236}">
                <a16:creationId xmlns:a16="http://schemas.microsoft.com/office/drawing/2014/main" id="{B77CF310-0427-E54F-9391-283AD7BE1E6B}"/>
              </a:ext>
            </a:extLst>
          </p:cNvPr>
          <p:cNvGrpSpPr/>
          <p:nvPr/>
        </p:nvGrpSpPr>
        <p:grpSpPr>
          <a:xfrm>
            <a:off x="616361" y="7442227"/>
            <a:ext cx="280634" cy="280842"/>
            <a:chOff x="-1196056" y="2499889"/>
            <a:chExt cx="850463" cy="851093"/>
          </a:xfrm>
        </p:grpSpPr>
        <p:sp>
          <p:nvSpPr>
            <p:cNvPr id="18" name="Freeform 17">
              <a:extLst>
                <a:ext uri="{FF2B5EF4-FFF2-40B4-BE49-F238E27FC236}">
                  <a16:creationId xmlns:a16="http://schemas.microsoft.com/office/drawing/2014/main" id="{18D1616C-2B84-2F4A-9F42-CA0A020AA0A8}"/>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5452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11E1110B-B1DF-BA48-BD09-4A720B5A922D}"/>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069EE611-6E66-8343-ADF4-BA09EE1D5897}"/>
              </a:ext>
            </a:extLst>
          </p:cNvPr>
          <p:cNvGrpSpPr/>
          <p:nvPr/>
        </p:nvGrpSpPr>
        <p:grpSpPr>
          <a:xfrm>
            <a:off x="1308384" y="7442227"/>
            <a:ext cx="280634" cy="280634"/>
            <a:chOff x="5339337" y="8702010"/>
            <a:chExt cx="280634" cy="280634"/>
          </a:xfrm>
          <a:solidFill>
            <a:srgbClr val="12B4CB"/>
          </a:solidFill>
        </p:grpSpPr>
        <p:sp>
          <p:nvSpPr>
            <p:cNvPr id="21" name="Freeform 20">
              <a:extLst>
                <a:ext uri="{FF2B5EF4-FFF2-40B4-BE49-F238E27FC236}">
                  <a16:creationId xmlns:a16="http://schemas.microsoft.com/office/drawing/2014/main" id="{36D814DE-5555-6548-909F-46895A4178F9}"/>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5452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2" name="Graphic 21" descr="World with solid fill">
              <a:extLst>
                <a:ext uri="{FF2B5EF4-FFF2-40B4-BE49-F238E27FC236}">
                  <a16:creationId xmlns:a16="http://schemas.microsoft.com/office/drawing/2014/main" id="{D7100C95-E675-2B4C-A884-FDC93935B4C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57877" y="8715750"/>
              <a:ext cx="246077" cy="246077"/>
            </a:xfrm>
            <a:prstGeom prst="rect">
              <a:avLst/>
            </a:prstGeom>
          </p:spPr>
        </p:pic>
      </p:grpSp>
      <p:grpSp>
        <p:nvGrpSpPr>
          <p:cNvPr id="41" name="Group 40">
            <a:extLst>
              <a:ext uri="{FF2B5EF4-FFF2-40B4-BE49-F238E27FC236}">
                <a16:creationId xmlns:a16="http://schemas.microsoft.com/office/drawing/2014/main" id="{AD849462-674F-6E49-979C-67C23069416A}"/>
              </a:ext>
            </a:extLst>
          </p:cNvPr>
          <p:cNvGrpSpPr/>
          <p:nvPr/>
        </p:nvGrpSpPr>
        <p:grpSpPr>
          <a:xfrm>
            <a:off x="3540256" y="4803080"/>
            <a:ext cx="4053667" cy="2867812"/>
            <a:chOff x="1950804" y="3053151"/>
            <a:chExt cx="4831961" cy="3418425"/>
          </a:xfrm>
        </p:grpSpPr>
        <p:pic>
          <p:nvPicPr>
            <p:cNvPr id="42" name="Picture 41">
              <a:extLst>
                <a:ext uri="{FF2B5EF4-FFF2-40B4-BE49-F238E27FC236}">
                  <a16:creationId xmlns:a16="http://schemas.microsoft.com/office/drawing/2014/main" id="{85ABB5C3-3BA3-7B47-9BC5-14A1CF3BE6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50804" y="3053151"/>
              <a:ext cx="4793812" cy="3418425"/>
            </a:xfrm>
            <a:prstGeom prst="rect">
              <a:avLst/>
            </a:prstGeom>
          </p:spPr>
        </p:pic>
        <p:sp>
          <p:nvSpPr>
            <p:cNvPr id="43" name="Rectangle 42">
              <a:extLst>
                <a:ext uri="{FF2B5EF4-FFF2-40B4-BE49-F238E27FC236}">
                  <a16:creationId xmlns:a16="http://schemas.microsoft.com/office/drawing/2014/main" id="{2EC60477-EA0C-BB40-A858-536FDF33F9A2}"/>
                </a:ext>
              </a:extLst>
            </p:cNvPr>
            <p:cNvSpPr/>
            <p:nvPr/>
          </p:nvSpPr>
          <p:spPr>
            <a:xfrm>
              <a:off x="2801073" y="3350555"/>
              <a:ext cx="3981692" cy="2523281"/>
            </a:xfrm>
            <a:prstGeom prst="rect">
              <a:avLst/>
            </a:prstGeom>
            <a:blipFill>
              <a:blip r:embed="rId5" cstate="email">
                <a:extLst>
                  <a:ext uri="{28A0092B-C50C-407E-A947-70E740481C1C}">
                    <a14:useLocalDpi xmlns:a14="http://schemas.microsoft.com/office/drawing/2010/main"/>
                  </a:ext>
                </a:extLst>
              </a:blip>
              <a:stretch>
                <a:fillRect b="21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Tree>
    <p:extLst>
      <p:ext uri="{BB962C8B-B14F-4D97-AF65-F5344CB8AC3E}">
        <p14:creationId xmlns:p14="http://schemas.microsoft.com/office/powerpoint/2010/main" val="533030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003CB6-7E9B-A743-BB90-2E4DDA762209}"/>
              </a:ext>
            </a:extLst>
          </p:cNvPr>
          <p:cNvSpPr>
            <a:spLocks noGrp="1"/>
          </p:cNvSpPr>
          <p:nvPr>
            <p:ph type="sldNum" sz="quarter" idx="4"/>
          </p:nvPr>
        </p:nvSpPr>
        <p:spPr/>
        <p:txBody>
          <a:bodyPr/>
          <a:lstStyle/>
          <a:p>
            <a:fld id="{CB2079F2-58AF-ED44-82D7-E04B2F6FD686}" type="slidenum">
              <a:rPr lang="en-US" smtClean="0"/>
              <a:pPr/>
              <a:t>11</a:t>
            </a:fld>
            <a:endParaRPr lang="en-US" dirty="0"/>
          </a:p>
        </p:txBody>
      </p:sp>
      <p:sp>
        <p:nvSpPr>
          <p:cNvPr id="34" name="Text Placeholder 5">
            <a:extLst>
              <a:ext uri="{FF2B5EF4-FFF2-40B4-BE49-F238E27FC236}">
                <a16:creationId xmlns:a16="http://schemas.microsoft.com/office/drawing/2014/main" id="{90D84608-498F-0641-BEB0-828CB8463AE6}"/>
              </a:ext>
            </a:extLst>
          </p:cNvPr>
          <p:cNvSpPr txBox="1">
            <a:spLocks/>
          </p:cNvSpPr>
          <p:nvPr/>
        </p:nvSpPr>
        <p:spPr>
          <a:xfrm>
            <a:off x="524442" y="9149325"/>
            <a:ext cx="5496730" cy="125747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baseline="30000" dirty="0"/>
              <a:t>2</a:t>
            </a:r>
            <a:r>
              <a:rPr lang="en-GB" dirty="0"/>
              <a:t> </a:t>
            </a:r>
            <a:r>
              <a:rPr lang="en-GB" sz="1000" dirty="0"/>
              <a:t>quoted in:  European Commission, The European Pillar of Social Rights Action Plan, </a:t>
            </a:r>
            <a:r>
              <a:rPr lang="en-GB" sz="1000" b="1" dirty="0">
                <a:solidFill>
                  <a:srgbClr val="E54526"/>
                </a:solidFill>
                <a:hlinkClick r:id="rId2">
                  <a:extLst>
                    <a:ext uri="{A12FA001-AC4F-418D-AE19-62706E023703}">
                      <ahyp:hlinkClr xmlns:ahyp="http://schemas.microsoft.com/office/drawing/2018/hyperlinkcolor" val="tx"/>
                    </a:ext>
                  </a:extLst>
                </a:hlinkClick>
              </a:rPr>
              <a:t>https://op.europa.eu/webpub/empl/european-pillar-of-social-rights/en/</a:t>
            </a:r>
            <a:r>
              <a:rPr lang="en-GB" sz="1000" dirty="0"/>
              <a:t> (reached 21/12/2021)</a:t>
            </a:r>
          </a:p>
          <a:p>
            <a:pPr algn="l"/>
            <a:endParaRPr lang="en-GB" sz="1000" dirty="0"/>
          </a:p>
          <a:p>
            <a:pPr algn="l"/>
            <a:r>
              <a:rPr lang="en-GB" sz="1000" baseline="30000" dirty="0"/>
              <a:t>3</a:t>
            </a:r>
            <a:r>
              <a:rPr lang="en-GB" sz="1000" dirty="0"/>
              <a:t> European Commission, Employment, Social Affairs &amp; Inclusion, Social Innovation, </a:t>
            </a:r>
            <a:r>
              <a:rPr lang="en-GB" sz="1000" b="1" dirty="0">
                <a:solidFill>
                  <a:srgbClr val="E54526"/>
                </a:solidFill>
                <a:hlinkClick r:id="rId3">
                  <a:extLst>
                    <a:ext uri="{A12FA001-AC4F-418D-AE19-62706E023703}">
                      <ahyp:hlinkClr xmlns:ahyp="http://schemas.microsoft.com/office/drawing/2018/hyperlinkcolor" val="tx"/>
                    </a:ext>
                  </a:extLst>
                </a:hlinkClick>
              </a:rPr>
              <a:t>https://</a:t>
            </a:r>
            <a:r>
              <a:rPr lang="en-GB" sz="1000" b="1" dirty="0" err="1">
                <a:solidFill>
                  <a:srgbClr val="E54526"/>
                </a:solidFill>
                <a:hlinkClick r:id="rId3">
                  <a:extLst>
                    <a:ext uri="{A12FA001-AC4F-418D-AE19-62706E023703}">
                      <ahyp:hlinkClr xmlns:ahyp="http://schemas.microsoft.com/office/drawing/2018/hyperlinkcolor" val="tx"/>
                    </a:ext>
                  </a:extLst>
                </a:hlinkClick>
              </a:rPr>
              <a:t>ec.europa.eu</a:t>
            </a:r>
            <a:r>
              <a:rPr lang="en-GB" sz="1000" b="1" dirty="0">
                <a:solidFill>
                  <a:srgbClr val="E54526"/>
                </a:solidFill>
                <a:hlinkClick r:id="rId3">
                  <a:extLst>
                    <a:ext uri="{A12FA001-AC4F-418D-AE19-62706E023703}">
                      <ahyp:hlinkClr xmlns:ahyp="http://schemas.microsoft.com/office/drawing/2018/hyperlinkcolor" val="tx"/>
                    </a:ext>
                  </a:extLst>
                </a:hlinkClick>
              </a:rPr>
              <a:t>/social/</a:t>
            </a:r>
            <a:r>
              <a:rPr lang="en-GB" sz="1000" b="1" dirty="0" err="1">
                <a:solidFill>
                  <a:srgbClr val="E54526"/>
                </a:solidFill>
                <a:hlinkClick r:id="rId3">
                  <a:extLst>
                    <a:ext uri="{A12FA001-AC4F-418D-AE19-62706E023703}">
                      <ahyp:hlinkClr xmlns:ahyp="http://schemas.microsoft.com/office/drawing/2018/hyperlinkcolor" val="tx"/>
                    </a:ext>
                  </a:extLst>
                </a:hlinkClick>
              </a:rPr>
              <a:t>main.jsp?catId</a:t>
            </a:r>
            <a:r>
              <a:rPr lang="en-GB" sz="1000" b="1" dirty="0">
                <a:solidFill>
                  <a:srgbClr val="E54526"/>
                </a:solidFill>
                <a:hlinkClick r:id="rId3">
                  <a:extLst>
                    <a:ext uri="{A12FA001-AC4F-418D-AE19-62706E023703}">
                      <ahyp:hlinkClr xmlns:ahyp="http://schemas.microsoft.com/office/drawing/2018/hyperlinkcolor" val="tx"/>
                    </a:ext>
                  </a:extLst>
                </a:hlinkClick>
              </a:rPr>
              <a:t>=1022</a:t>
            </a:r>
            <a:r>
              <a:rPr lang="en-GB" sz="1000" dirty="0"/>
              <a:t> (reached 21/12/2021) </a:t>
            </a:r>
          </a:p>
          <a:p>
            <a:pPr algn="l"/>
            <a:endParaRPr lang="en-GB" sz="1000" baseline="30000" dirty="0"/>
          </a:p>
          <a:p>
            <a:pPr algn="l"/>
            <a:r>
              <a:rPr lang="en-GB" sz="1000" baseline="30000" dirty="0"/>
              <a:t>4</a:t>
            </a:r>
            <a:r>
              <a:rPr lang="en-GB" sz="1000" dirty="0"/>
              <a:t> European Commission, Guide to Social Innovation, Regional and Urban Policy, February 2013, p.10 </a:t>
            </a:r>
            <a:endParaRPr lang="en-IE" sz="1000" baseline="30000" dirty="0"/>
          </a:p>
        </p:txBody>
      </p:sp>
      <p:sp>
        <p:nvSpPr>
          <p:cNvPr id="36" name="Rectangle 5">
            <a:extLst>
              <a:ext uri="{FF2B5EF4-FFF2-40B4-BE49-F238E27FC236}">
                <a16:creationId xmlns:a16="http://schemas.microsoft.com/office/drawing/2014/main" id="{3AB98A70-00B7-724C-89E4-A680CEB61B9F}"/>
              </a:ext>
            </a:extLst>
          </p:cNvPr>
          <p:cNvSpPr/>
          <p:nvPr/>
        </p:nvSpPr>
        <p:spPr bwMode="auto">
          <a:xfrm rot="10800000" flipV="1">
            <a:off x="6066" y="963754"/>
            <a:ext cx="7553607" cy="4007257"/>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37" name="Text Placeholder 17">
            <a:extLst>
              <a:ext uri="{FF2B5EF4-FFF2-40B4-BE49-F238E27FC236}">
                <a16:creationId xmlns:a16="http://schemas.microsoft.com/office/drawing/2014/main" id="{53AD610D-87C6-5A4A-BF92-09EFC8211695}"/>
              </a:ext>
            </a:extLst>
          </p:cNvPr>
          <p:cNvSpPr txBox="1">
            <a:spLocks/>
          </p:cNvSpPr>
          <p:nvPr/>
        </p:nvSpPr>
        <p:spPr>
          <a:xfrm>
            <a:off x="498568" y="19541"/>
            <a:ext cx="1518305" cy="1056987"/>
          </a:xfrm>
          <a:prstGeom prst="rect">
            <a:avLst/>
          </a:prstGeom>
        </p:spPr>
        <p:txBody>
          <a:bodyPr>
            <a:noAutofit/>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6000" b="1" dirty="0">
                <a:solidFill>
                  <a:srgbClr val="E54526"/>
                </a:solidFill>
                <a:latin typeface="Times" pitchFamily="2" charset="0"/>
                <a:cs typeface="Calibri" panose="020F0502020204030204" pitchFamily="34" charset="0"/>
              </a:rPr>
              <a:t>“</a:t>
            </a:r>
          </a:p>
        </p:txBody>
      </p:sp>
      <p:sp>
        <p:nvSpPr>
          <p:cNvPr id="38" name="Text Placeholder 16">
            <a:extLst>
              <a:ext uri="{FF2B5EF4-FFF2-40B4-BE49-F238E27FC236}">
                <a16:creationId xmlns:a16="http://schemas.microsoft.com/office/drawing/2014/main" id="{C6EBA7CD-58CC-EA48-BB98-8AC96576B169}"/>
              </a:ext>
            </a:extLst>
          </p:cNvPr>
          <p:cNvSpPr txBox="1">
            <a:spLocks/>
          </p:cNvSpPr>
          <p:nvPr/>
        </p:nvSpPr>
        <p:spPr>
          <a:xfrm>
            <a:off x="417485" y="1366022"/>
            <a:ext cx="6724704" cy="186065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lnSpc>
                <a:spcPts val="2380"/>
              </a:lnSpc>
              <a:spcBef>
                <a:spcPts val="0"/>
              </a:spcBef>
              <a:buNone/>
            </a:pPr>
            <a:r>
              <a:rPr lang="en-US" sz="2400" i="1" dirty="0">
                <a:solidFill>
                  <a:schemeClr val="bg1"/>
                </a:solidFill>
                <a:latin typeface="Calibri" panose="020F0502020204030204" pitchFamily="34" charset="0"/>
                <a:cs typeface="Calibri" panose="020F0502020204030204" pitchFamily="34" charset="0"/>
              </a:rPr>
              <a:t>“As we overcome the pandemic, as we prepare necessary reforms and as we speed up the twin green and digital transitions, I believe it is time to also adapt the social rulebook. A rulebook which ensures solidarity between generations. A rulebook that rewards entrepreneurs who take care of their employees. Which focuses on jobs and opens up opportunities. Which puts skills, innovation and social protection on an equal footing”, </a:t>
            </a:r>
          </a:p>
        </p:txBody>
      </p:sp>
      <p:sp>
        <p:nvSpPr>
          <p:cNvPr id="40" name="Text Placeholder 16">
            <a:extLst>
              <a:ext uri="{FF2B5EF4-FFF2-40B4-BE49-F238E27FC236}">
                <a16:creationId xmlns:a16="http://schemas.microsoft.com/office/drawing/2014/main" id="{B134F9C9-E5A3-F04B-AAF4-D6B4E00C1A8A}"/>
              </a:ext>
            </a:extLst>
          </p:cNvPr>
          <p:cNvSpPr txBox="1">
            <a:spLocks/>
          </p:cNvSpPr>
          <p:nvPr/>
        </p:nvSpPr>
        <p:spPr>
          <a:xfrm>
            <a:off x="1405754" y="4287506"/>
            <a:ext cx="4748166" cy="602477"/>
          </a:xfrm>
          <a:prstGeom prst="rect">
            <a:avLst/>
          </a:prstGeom>
        </p:spPr>
        <p:txBody>
          <a:bodyPr anchor="t">
            <a:noAutofit/>
          </a:bodyPr>
          <a:lstStyle>
            <a:lvl1pPr marL="0" indent="0" algn="ctr" defTabSz="2073036" rtl="0" eaLnBrk="1" latinLnBrk="0" hangingPunct="1">
              <a:lnSpc>
                <a:spcPct val="100000"/>
              </a:lnSpc>
              <a:spcBef>
                <a:spcPts val="2267"/>
              </a:spcBef>
              <a:buFont typeface="Arial" panose="020B0604020202020204" pitchFamily="34" charset="0"/>
              <a:buNone/>
              <a:defRPr sz="1801" b="0" i="1" kern="1200" baseline="0">
                <a:solidFill>
                  <a:schemeClr val="bg1"/>
                </a:solidFill>
                <a:latin typeface="Calibri" panose="020F0502020204030204" pitchFamily="34" charset="0"/>
                <a:ea typeface="+mn-ea"/>
                <a:cs typeface="Calibri" panose="020F0502020204030204" pitchFamily="34" charset="0"/>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1400" b="1" i="0" dirty="0"/>
              <a:t>said the Commission President von der Leyen at her speech to the European Parliament, on the 20th of January 2021. </a:t>
            </a:r>
            <a:r>
              <a:rPr lang="en-IE" sz="1400" b="1" i="0" baseline="30000" dirty="0"/>
              <a:t>2</a:t>
            </a:r>
          </a:p>
        </p:txBody>
      </p:sp>
      <p:sp>
        <p:nvSpPr>
          <p:cNvPr id="27" name="Text Placeholder 5">
            <a:extLst>
              <a:ext uri="{FF2B5EF4-FFF2-40B4-BE49-F238E27FC236}">
                <a16:creationId xmlns:a16="http://schemas.microsoft.com/office/drawing/2014/main" id="{DA24A20C-FD9F-684C-A8B7-35C56F9995BA}"/>
              </a:ext>
            </a:extLst>
          </p:cNvPr>
          <p:cNvSpPr>
            <a:spLocks noGrp="1"/>
          </p:cNvSpPr>
          <p:nvPr>
            <p:ph type="body" sz="quarter" idx="32"/>
          </p:nvPr>
        </p:nvSpPr>
        <p:spPr>
          <a:xfrm>
            <a:off x="516343" y="5576648"/>
            <a:ext cx="6526988" cy="3233056"/>
          </a:xfrm>
        </p:spPr>
        <p:txBody>
          <a:bodyPr numCol="2"/>
          <a:lstStyle/>
          <a:p>
            <a:r>
              <a:rPr lang="en-US" dirty="0"/>
              <a:t>Developing further on this, we are in an era when Europe and the world face fundamental challenges at social, economic and political levels, especially during and towards the post-pandemic period. According to our project’s consortium, the COVID-19 pandemic has exposed the vulnerabilities of lower skilled adults and young people by exacerbating the digital divide. Strategically, the pandemic has impacted career opportunities and mental health, accelerating the imperative need to provide adults and young people with “skills to improve and adapt” in a rapidly changing environment. In addition, the cultural sector is </a:t>
            </a:r>
            <a:r>
              <a:rPr lang="en-US" dirty="0" err="1"/>
              <a:t>recognised</a:t>
            </a:r>
            <a:r>
              <a:rPr lang="en-US" dirty="0"/>
              <a:t> as a place where social, community and digital innovations take place. To this end, we believe that social innovation can offer a new pathway and has been advanced intensively by the creative and cultural industries. </a:t>
            </a:r>
          </a:p>
          <a:p>
            <a:endParaRPr lang="en-US" dirty="0"/>
          </a:p>
          <a:p>
            <a:r>
              <a:rPr lang="en-US" dirty="0"/>
              <a:t>Given the above, it is also important to pinpoint that the European Commission has also put an emphasis on the importance of social innovation as a tool to empower society in order to recover from the effects of the pandemic, but also to offer solutions to the current social challenges. Broadly speaking, the Commission has defined social innovation as “the development of new ideas, services and models to better address social issues. Social innovation invites input from public and private actors, including civil society, to improve social services”. </a:t>
            </a:r>
            <a:r>
              <a:rPr lang="en-US" baseline="30000" dirty="0"/>
              <a:t>3</a:t>
            </a:r>
            <a:r>
              <a:rPr lang="en-US" dirty="0"/>
              <a:t> In this context, the European Pillar of Social Rights (2017) and the statement of the Commission President, von der Leyen, become more than relevant in the discussion of how social innovation could become the driving force to achieve the EU's leading strategy, Europe 2020, which aims at a smart, sustainable and inclusive economy. </a:t>
            </a:r>
            <a:r>
              <a:rPr lang="en-US" baseline="30000" dirty="0"/>
              <a:t>4</a:t>
            </a:r>
          </a:p>
        </p:txBody>
      </p:sp>
    </p:spTree>
    <p:extLst>
      <p:ext uri="{BB962C8B-B14F-4D97-AF65-F5344CB8AC3E}">
        <p14:creationId xmlns:p14="http://schemas.microsoft.com/office/powerpoint/2010/main" val="571349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FBFA567-8AB3-4843-998F-7A4DA33C747C}"/>
              </a:ext>
            </a:extLst>
          </p:cNvPr>
          <p:cNvSpPr>
            <a:spLocks noGrp="1"/>
          </p:cNvSpPr>
          <p:nvPr>
            <p:ph type="body" sz="quarter" idx="32"/>
          </p:nvPr>
        </p:nvSpPr>
        <p:spPr>
          <a:xfrm>
            <a:off x="846602" y="5237430"/>
            <a:ext cx="6143488" cy="2682682"/>
          </a:xfrm>
          <a:prstGeom prst="rect">
            <a:avLst/>
          </a:prstGeom>
        </p:spPr>
        <p:txBody>
          <a:bodyPr/>
          <a:lstStyle/>
          <a:p>
            <a:r>
              <a:rPr lang="en-US" sz="1100" dirty="0"/>
              <a:t>Moreover, the Europe 2020 strategy presents social innovation as the key concept to attain its targets. In the flagship initiatives “Innovation Union10'', "European Platform Against Poverty", "A Digital Agenda for Europe" and the "Active and Healthy Ageing" innovation partnership, social innovation figures prominently.</a:t>
            </a:r>
            <a:r>
              <a:rPr lang="en-US" sz="1100" baseline="30000" dirty="0"/>
              <a:t>5 </a:t>
            </a:r>
            <a:r>
              <a:rPr lang="en-US" sz="1100" dirty="0"/>
              <a:t>In fact, according to the Guide to Social Innovation, published in 2017, social innovation is “the development and implementation of new ideas (products, services and models) to meet social needs and create new social relationships or collaborations. It represents new responses to pressing social demands, which affect the process of social interactions. It is aimed at improving human well-being. Social innovations are innovations that are social in both their ends and their means. They are innovations that are not only good for society, but also enhance individuals’ capacity to act”. </a:t>
            </a:r>
            <a:r>
              <a:rPr lang="en-US" sz="1100" baseline="30000" dirty="0"/>
              <a:t>6</a:t>
            </a:r>
          </a:p>
          <a:p>
            <a:r>
              <a:rPr lang="en-GB" dirty="0"/>
              <a:t>All the while, going thoroughly through the report “Annual State of the Union Report” (funded under the EC H2020 project “Social Innovation Community”), it becomes clear that EU policy provides a framework for social innovation; there are key employment policy strategies and initiatives that refer explicitly to social innovation, as well as more broadly recognising innovation in both processes and governance as a crucial factor in achieving policy goals. </a:t>
            </a:r>
            <a:r>
              <a:rPr lang="en-GB" baseline="30000" dirty="0"/>
              <a:t>7</a:t>
            </a:r>
            <a:endParaRPr lang="en-US" baseline="30000" dirty="0"/>
          </a:p>
        </p:txBody>
      </p:sp>
      <p:sp>
        <p:nvSpPr>
          <p:cNvPr id="5" name="Slide Number Placeholder 4">
            <a:extLst>
              <a:ext uri="{FF2B5EF4-FFF2-40B4-BE49-F238E27FC236}">
                <a16:creationId xmlns:a16="http://schemas.microsoft.com/office/drawing/2014/main" id="{68BDBB10-CC93-9644-B8FE-63E8AB0CD82E}"/>
              </a:ext>
            </a:extLst>
          </p:cNvPr>
          <p:cNvSpPr>
            <a:spLocks noGrp="1"/>
          </p:cNvSpPr>
          <p:nvPr>
            <p:ph type="sldNum" sz="quarter" idx="4"/>
          </p:nvPr>
        </p:nvSpPr>
        <p:spPr/>
        <p:txBody>
          <a:bodyPr/>
          <a:lstStyle/>
          <a:p>
            <a:fld id="{CB2079F2-58AF-ED44-82D7-E04B2F6FD686}" type="slidenum">
              <a:rPr lang="en-US" smtClean="0"/>
              <a:pPr/>
              <a:t>12</a:t>
            </a:fld>
            <a:endParaRPr lang="en-US" dirty="0"/>
          </a:p>
        </p:txBody>
      </p:sp>
      <p:pic>
        <p:nvPicPr>
          <p:cNvPr id="8" name="Picture Placeholder 7">
            <a:extLst>
              <a:ext uri="{FF2B5EF4-FFF2-40B4-BE49-F238E27FC236}">
                <a16:creationId xmlns:a16="http://schemas.microsoft.com/office/drawing/2014/main" id="{CF35E340-B2D2-1E48-9B5B-E3174C2792B4}"/>
              </a:ext>
            </a:extLst>
          </p:cNvPr>
          <p:cNvPicPr>
            <a:picLocks noGrp="1" noChangeAspect="1"/>
          </p:cNvPicPr>
          <p:nvPr>
            <p:ph type="pic" sz="quarter" idx="41"/>
          </p:nvPr>
        </p:nvPicPr>
        <p:blipFill rotWithShape="1">
          <a:blip r:embed="rId2" cstate="email">
            <a:extLst>
              <a:ext uri="{28A0092B-C50C-407E-A947-70E740481C1C}">
                <a14:useLocalDpi xmlns:a14="http://schemas.microsoft.com/office/drawing/2010/main"/>
              </a:ext>
            </a:extLst>
          </a:blip>
          <a:srcRect/>
          <a:stretch/>
        </p:blipFill>
        <p:spPr/>
      </p:pic>
      <p:sp>
        <p:nvSpPr>
          <p:cNvPr id="11" name="Text Placeholder 5">
            <a:extLst>
              <a:ext uri="{FF2B5EF4-FFF2-40B4-BE49-F238E27FC236}">
                <a16:creationId xmlns:a16="http://schemas.microsoft.com/office/drawing/2014/main" id="{4956F98E-712D-3846-A907-A8AE52500161}"/>
              </a:ext>
            </a:extLst>
          </p:cNvPr>
          <p:cNvSpPr txBox="1">
            <a:spLocks/>
          </p:cNvSpPr>
          <p:nvPr/>
        </p:nvSpPr>
        <p:spPr>
          <a:xfrm>
            <a:off x="512085" y="8442601"/>
            <a:ext cx="5496730" cy="125747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baseline="30000" dirty="0"/>
              <a:t>5</a:t>
            </a:r>
            <a:r>
              <a:rPr lang="en-GB" dirty="0"/>
              <a:t> </a:t>
            </a:r>
            <a:r>
              <a:rPr lang="en-GB" sz="1000" dirty="0"/>
              <a:t>Sophie Reynolds (Nesta), Madeleine Gabriel (Nesta), Charlotte </a:t>
            </a:r>
            <a:r>
              <a:rPr lang="en-GB" sz="1000" dirty="0" err="1"/>
              <a:t>Heales</a:t>
            </a:r>
            <a:r>
              <a:rPr lang="en-GB" sz="1000" dirty="0"/>
              <a:t> (Young Foundation), D5.3: Annual State of the Union Report – Part 1, </a:t>
            </a:r>
            <a:r>
              <a:rPr lang="en-GB" sz="1000" i="1" dirty="0"/>
              <a:t>Social innovation policy in Europe: where next?, </a:t>
            </a:r>
            <a:r>
              <a:rPr lang="en-GB" sz="1000" dirty="0"/>
              <a:t>2017 </a:t>
            </a:r>
          </a:p>
          <a:p>
            <a:pPr algn="l"/>
            <a:endParaRPr lang="en-GB" sz="1000" dirty="0"/>
          </a:p>
          <a:p>
            <a:pPr algn="l"/>
            <a:r>
              <a:rPr lang="en-GB" sz="1000" baseline="30000" dirty="0"/>
              <a:t>6</a:t>
            </a:r>
            <a:r>
              <a:rPr lang="en-GB" sz="1000" dirty="0"/>
              <a:t> European Commission (2013). Guide to Social Innovation. Brussels: Regional and Urban</a:t>
            </a:r>
          </a:p>
          <a:p>
            <a:pPr algn="l"/>
            <a:r>
              <a:rPr lang="en-GB" sz="1000" dirty="0"/>
              <a:t>Policy Publications, Office of the European Union, D5.3: Annual State of the Union Report – Part 1, </a:t>
            </a:r>
            <a:r>
              <a:rPr lang="en-GB" sz="1000" i="1" dirty="0"/>
              <a:t>Social innovation policy in Europe: where next?, </a:t>
            </a:r>
            <a:r>
              <a:rPr lang="en-GB" sz="1000" dirty="0"/>
              <a:t>Sophie Reynolds (Nesta), Madeleine Gabriel (Nesta), Charlotte </a:t>
            </a:r>
            <a:r>
              <a:rPr lang="en-GB" sz="1000" dirty="0" err="1"/>
              <a:t>Heales</a:t>
            </a:r>
            <a:r>
              <a:rPr lang="en-GB" sz="1000" dirty="0"/>
              <a:t> (The Young Foundation), 2017, p.23</a:t>
            </a:r>
          </a:p>
          <a:p>
            <a:pPr algn="l"/>
            <a:endParaRPr lang="en-GB" sz="1000" baseline="30000" dirty="0"/>
          </a:p>
          <a:p>
            <a:pPr algn="l"/>
            <a:r>
              <a:rPr lang="en-GB" sz="1000" baseline="30000" dirty="0"/>
              <a:t>7</a:t>
            </a:r>
            <a:r>
              <a:rPr lang="en-GB" sz="1000" dirty="0"/>
              <a:t> Nabeela Ahmed (The Young Foundation), Sophie Reynolds (Nesta), Isaac Stanley (Nesta), Sandra </a:t>
            </a:r>
            <a:r>
              <a:rPr lang="en-GB" sz="1000" dirty="0" err="1"/>
              <a:t>Gulyurtlu</a:t>
            </a:r>
            <a:r>
              <a:rPr lang="en-GB" sz="1000" dirty="0"/>
              <a:t> (The Young Foundation), Madeleine Gabriel (Nesta),  D5.6 Annual State of the Union Report - Part II, </a:t>
            </a:r>
            <a:r>
              <a:rPr lang="en-GB" sz="1000" i="1" dirty="0"/>
              <a:t>How is EU employment policy driving social innovation? </a:t>
            </a:r>
            <a:r>
              <a:rPr lang="en-GB" sz="1000" dirty="0"/>
              <a:t>p.22 </a:t>
            </a:r>
            <a:endParaRPr lang="en-IE" sz="1000" baseline="30000" dirty="0"/>
          </a:p>
        </p:txBody>
      </p:sp>
    </p:spTree>
    <p:extLst>
      <p:ext uri="{BB962C8B-B14F-4D97-AF65-F5344CB8AC3E}">
        <p14:creationId xmlns:p14="http://schemas.microsoft.com/office/powerpoint/2010/main" val="236179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0DFB4888-8CB4-3F42-8AF1-F3338919A191}"/>
              </a:ext>
            </a:extLst>
          </p:cNvPr>
          <p:cNvSpPr txBox="1">
            <a:spLocks/>
          </p:cNvSpPr>
          <p:nvPr/>
        </p:nvSpPr>
        <p:spPr>
          <a:xfrm>
            <a:off x="190684" y="2169275"/>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2" name="Text Placeholder 5">
            <a:extLst>
              <a:ext uri="{FF2B5EF4-FFF2-40B4-BE49-F238E27FC236}">
                <a16:creationId xmlns:a16="http://schemas.microsoft.com/office/drawing/2014/main" id="{09EE19C3-D623-EE46-8297-4C0CB5E46028}"/>
              </a:ext>
            </a:extLst>
          </p:cNvPr>
          <p:cNvSpPr txBox="1">
            <a:spLocks/>
          </p:cNvSpPr>
          <p:nvPr/>
        </p:nvSpPr>
        <p:spPr>
          <a:xfrm>
            <a:off x="199549" y="2145770"/>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01</a:t>
            </a:r>
          </a:p>
        </p:txBody>
      </p:sp>
      <p:sp>
        <p:nvSpPr>
          <p:cNvPr id="17" name="Text Placeholder 5">
            <a:extLst>
              <a:ext uri="{FF2B5EF4-FFF2-40B4-BE49-F238E27FC236}">
                <a16:creationId xmlns:a16="http://schemas.microsoft.com/office/drawing/2014/main" id="{F14BE764-21E7-8446-82F5-2DF6F3AA5C7E}"/>
              </a:ext>
            </a:extLst>
          </p:cNvPr>
          <p:cNvSpPr txBox="1">
            <a:spLocks/>
          </p:cNvSpPr>
          <p:nvPr/>
        </p:nvSpPr>
        <p:spPr>
          <a:xfrm>
            <a:off x="190684" y="2530368"/>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8" name="Text Placeholder 5">
            <a:extLst>
              <a:ext uri="{FF2B5EF4-FFF2-40B4-BE49-F238E27FC236}">
                <a16:creationId xmlns:a16="http://schemas.microsoft.com/office/drawing/2014/main" id="{73F5774A-31CB-BB41-9B93-FBE9440519A0}"/>
              </a:ext>
            </a:extLst>
          </p:cNvPr>
          <p:cNvSpPr txBox="1">
            <a:spLocks/>
          </p:cNvSpPr>
          <p:nvPr/>
        </p:nvSpPr>
        <p:spPr>
          <a:xfrm>
            <a:off x="208414" y="2506863"/>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02</a:t>
            </a:r>
          </a:p>
        </p:txBody>
      </p:sp>
      <p:sp>
        <p:nvSpPr>
          <p:cNvPr id="20" name="Text Placeholder 5">
            <a:extLst>
              <a:ext uri="{FF2B5EF4-FFF2-40B4-BE49-F238E27FC236}">
                <a16:creationId xmlns:a16="http://schemas.microsoft.com/office/drawing/2014/main" id="{2D9BDC33-80E5-A34A-8FE7-D73BACF9802C}"/>
              </a:ext>
            </a:extLst>
          </p:cNvPr>
          <p:cNvSpPr txBox="1">
            <a:spLocks/>
          </p:cNvSpPr>
          <p:nvPr/>
        </p:nvSpPr>
        <p:spPr>
          <a:xfrm>
            <a:off x="190684" y="2888934"/>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1" name="Text Placeholder 5">
            <a:extLst>
              <a:ext uri="{FF2B5EF4-FFF2-40B4-BE49-F238E27FC236}">
                <a16:creationId xmlns:a16="http://schemas.microsoft.com/office/drawing/2014/main" id="{0346D7E6-F6AB-5943-9669-9063483C3C26}"/>
              </a:ext>
            </a:extLst>
          </p:cNvPr>
          <p:cNvSpPr txBox="1">
            <a:spLocks/>
          </p:cNvSpPr>
          <p:nvPr/>
        </p:nvSpPr>
        <p:spPr>
          <a:xfrm>
            <a:off x="199549" y="2865429"/>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03</a:t>
            </a:r>
          </a:p>
        </p:txBody>
      </p:sp>
      <p:sp>
        <p:nvSpPr>
          <p:cNvPr id="6" name="Text Placeholder 5">
            <a:extLst>
              <a:ext uri="{FF2B5EF4-FFF2-40B4-BE49-F238E27FC236}">
                <a16:creationId xmlns:a16="http://schemas.microsoft.com/office/drawing/2014/main" id="{5549BDA6-71CE-F94C-8A79-9D1950B63DDE}"/>
              </a:ext>
            </a:extLst>
          </p:cNvPr>
          <p:cNvSpPr>
            <a:spLocks noGrp="1"/>
          </p:cNvSpPr>
          <p:nvPr>
            <p:ph type="body" sz="quarter" idx="32"/>
          </p:nvPr>
        </p:nvSpPr>
        <p:spPr>
          <a:xfrm>
            <a:off x="515712" y="806902"/>
            <a:ext cx="6526988" cy="551252"/>
          </a:xfrm>
        </p:spPr>
        <p:txBody>
          <a:bodyPr numCol="1"/>
          <a:lstStyle/>
          <a:p>
            <a:r>
              <a:rPr lang="en-US" sz="1250" b="1" dirty="0">
                <a:solidFill>
                  <a:srgbClr val="E54526"/>
                </a:solidFill>
              </a:rPr>
              <a:t>In 2007, the European Commission proposed a European Agenda for Culture, which attempted to respond to the challenges of </a:t>
            </a:r>
            <a:r>
              <a:rPr lang="en-US" sz="1250" b="1" dirty="0" err="1">
                <a:solidFill>
                  <a:srgbClr val="E54526"/>
                </a:solidFill>
              </a:rPr>
              <a:t>globalisation</a:t>
            </a:r>
            <a:r>
              <a:rPr lang="en-US" sz="1250" b="1" dirty="0">
                <a:solidFill>
                  <a:srgbClr val="E54526"/>
                </a:solidFill>
              </a:rPr>
              <a:t>.</a:t>
            </a:r>
            <a:endParaRPr lang="en-US" dirty="0"/>
          </a:p>
        </p:txBody>
      </p:sp>
      <p:sp>
        <p:nvSpPr>
          <p:cNvPr id="4" name="Slide Number Placeholder 3">
            <a:extLst>
              <a:ext uri="{FF2B5EF4-FFF2-40B4-BE49-F238E27FC236}">
                <a16:creationId xmlns:a16="http://schemas.microsoft.com/office/drawing/2014/main" id="{2C5451ED-AF1F-0F44-AA31-5966BB3A992F}"/>
              </a:ext>
            </a:extLst>
          </p:cNvPr>
          <p:cNvSpPr>
            <a:spLocks noGrp="1"/>
          </p:cNvSpPr>
          <p:nvPr>
            <p:ph type="sldNum" sz="quarter" idx="4"/>
          </p:nvPr>
        </p:nvSpPr>
        <p:spPr/>
        <p:txBody>
          <a:bodyPr/>
          <a:lstStyle/>
          <a:p>
            <a:fld id="{CB2079F2-58AF-ED44-82D7-E04B2F6FD686}" type="slidenum">
              <a:rPr lang="en-US" smtClean="0"/>
              <a:pPr/>
              <a:t>13</a:t>
            </a:fld>
            <a:endParaRPr lang="en-US" dirty="0"/>
          </a:p>
        </p:txBody>
      </p:sp>
      <p:sp>
        <p:nvSpPr>
          <p:cNvPr id="8" name="Rectangle 5">
            <a:extLst>
              <a:ext uri="{FF2B5EF4-FFF2-40B4-BE49-F238E27FC236}">
                <a16:creationId xmlns:a16="http://schemas.microsoft.com/office/drawing/2014/main" id="{724FA62E-494D-484D-AE29-A19F119D181C}"/>
              </a:ext>
            </a:extLst>
          </p:cNvPr>
          <p:cNvSpPr/>
          <p:nvPr/>
        </p:nvSpPr>
        <p:spPr bwMode="auto">
          <a:xfrm>
            <a:off x="654729" y="1814062"/>
            <a:ext cx="6904946" cy="1708277"/>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 name="Text Placeholder 2">
            <a:extLst>
              <a:ext uri="{FF2B5EF4-FFF2-40B4-BE49-F238E27FC236}">
                <a16:creationId xmlns:a16="http://schemas.microsoft.com/office/drawing/2014/main" id="{78799030-26DD-4E47-8FC4-52A6B7B49087}"/>
              </a:ext>
            </a:extLst>
          </p:cNvPr>
          <p:cNvSpPr txBox="1">
            <a:spLocks/>
          </p:cNvSpPr>
          <p:nvPr/>
        </p:nvSpPr>
        <p:spPr>
          <a:xfrm>
            <a:off x="912635" y="2187491"/>
            <a:ext cx="5818041" cy="120700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dirty="0">
                <a:solidFill>
                  <a:schemeClr val="bg1"/>
                </a:solidFill>
              </a:rPr>
              <a:t>cultural diversity and intercultural dialogue;</a:t>
            </a:r>
          </a:p>
          <a:p>
            <a:pPr algn="l">
              <a:tabLst>
                <a:tab pos="177800" algn="l"/>
              </a:tabLst>
            </a:pPr>
            <a:endParaRPr lang="en-US" dirty="0">
              <a:solidFill>
                <a:schemeClr val="bg1"/>
              </a:solidFill>
            </a:endParaRPr>
          </a:p>
          <a:p>
            <a:pPr algn="l">
              <a:tabLst>
                <a:tab pos="177800" algn="l"/>
              </a:tabLst>
            </a:pPr>
            <a:r>
              <a:rPr lang="en-US" dirty="0">
                <a:solidFill>
                  <a:schemeClr val="bg1"/>
                </a:solidFill>
              </a:rPr>
              <a:t>stimulation of creativity within the framework of the Lisbon Strategy for growth and jobs; </a:t>
            </a:r>
          </a:p>
          <a:p>
            <a:pPr algn="l">
              <a:tabLst>
                <a:tab pos="177800" algn="l"/>
              </a:tabLst>
            </a:pPr>
            <a:endParaRPr lang="en-US" dirty="0">
              <a:solidFill>
                <a:schemeClr val="bg1"/>
              </a:solidFill>
            </a:endParaRPr>
          </a:p>
          <a:p>
            <a:pPr algn="l">
              <a:tabLst>
                <a:tab pos="177800" algn="l"/>
              </a:tabLst>
            </a:pPr>
            <a:r>
              <a:rPr lang="en-US" dirty="0">
                <a:solidFill>
                  <a:schemeClr val="bg1"/>
                </a:solidFill>
              </a:rPr>
              <a:t>and culture as a vital element in international relations.</a:t>
            </a:r>
          </a:p>
        </p:txBody>
      </p:sp>
      <p:grpSp>
        <p:nvGrpSpPr>
          <p:cNvPr id="13" name="Group 12">
            <a:extLst>
              <a:ext uri="{FF2B5EF4-FFF2-40B4-BE49-F238E27FC236}">
                <a16:creationId xmlns:a16="http://schemas.microsoft.com/office/drawing/2014/main" id="{C456DEED-F9DC-9646-AEA1-36EDE5FEA707}"/>
              </a:ext>
            </a:extLst>
          </p:cNvPr>
          <p:cNvGrpSpPr/>
          <p:nvPr/>
        </p:nvGrpSpPr>
        <p:grpSpPr>
          <a:xfrm>
            <a:off x="964739" y="1638650"/>
            <a:ext cx="4509786" cy="350823"/>
            <a:chOff x="681175" y="2246766"/>
            <a:chExt cx="2140793" cy="350823"/>
          </a:xfrm>
        </p:grpSpPr>
        <p:sp>
          <p:nvSpPr>
            <p:cNvPr id="14" name="Text Placeholder 5">
              <a:extLst>
                <a:ext uri="{FF2B5EF4-FFF2-40B4-BE49-F238E27FC236}">
                  <a16:creationId xmlns:a16="http://schemas.microsoft.com/office/drawing/2014/main" id="{6CBCD64A-E429-004E-90FB-EB8EE9AC9138}"/>
                </a:ext>
              </a:extLst>
            </p:cNvPr>
            <p:cNvSpPr txBox="1">
              <a:spLocks/>
            </p:cNvSpPr>
            <p:nvPr/>
          </p:nvSpPr>
          <p:spPr>
            <a:xfrm>
              <a:off x="681175" y="2246766"/>
              <a:ext cx="2077531"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5" name="Text Placeholder 5">
              <a:extLst>
                <a:ext uri="{FF2B5EF4-FFF2-40B4-BE49-F238E27FC236}">
                  <a16:creationId xmlns:a16="http://schemas.microsoft.com/office/drawing/2014/main" id="{D79962B4-75D4-AD4C-A800-8C11FCA0ABF1}"/>
                </a:ext>
              </a:extLst>
            </p:cNvPr>
            <p:cNvSpPr txBox="1">
              <a:spLocks/>
            </p:cNvSpPr>
            <p:nvPr/>
          </p:nvSpPr>
          <p:spPr>
            <a:xfrm>
              <a:off x="681175" y="2250413"/>
              <a:ext cx="2140793"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400" b="1" dirty="0">
                  <a:solidFill>
                    <a:schemeClr val="bg1"/>
                  </a:solidFill>
                  <a:latin typeface="Calibri" panose="020F0502020204030204" pitchFamily="34" charset="0"/>
                  <a:cs typeface="Calibri" panose="020F0502020204030204" pitchFamily="34" charset="0"/>
                </a:rPr>
                <a:t>ITS OBJECTIVES WERE BUILT AROUND THREE PRIORITIES:</a:t>
              </a:r>
            </a:p>
          </p:txBody>
        </p:sp>
      </p:grpSp>
      <p:sp>
        <p:nvSpPr>
          <p:cNvPr id="23" name="Rectangle 22">
            <a:extLst>
              <a:ext uri="{FF2B5EF4-FFF2-40B4-BE49-F238E27FC236}">
                <a16:creationId xmlns:a16="http://schemas.microsoft.com/office/drawing/2014/main" id="{C076B885-5914-B34A-BF07-A532C59D4922}"/>
              </a:ext>
            </a:extLst>
          </p:cNvPr>
          <p:cNvSpPr/>
          <p:nvPr/>
        </p:nvSpPr>
        <p:spPr>
          <a:xfrm>
            <a:off x="7134555" y="6956741"/>
            <a:ext cx="417329" cy="335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2" name="Rectangle 5">
            <a:extLst>
              <a:ext uri="{FF2B5EF4-FFF2-40B4-BE49-F238E27FC236}">
                <a16:creationId xmlns:a16="http://schemas.microsoft.com/office/drawing/2014/main" id="{55CED282-5147-6C47-8297-12F7E30AF249}"/>
              </a:ext>
            </a:extLst>
          </p:cNvPr>
          <p:cNvSpPr/>
          <p:nvPr/>
        </p:nvSpPr>
        <p:spPr bwMode="auto">
          <a:xfrm>
            <a:off x="-1263" y="3390380"/>
            <a:ext cx="7560938" cy="4447393"/>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email">
              <a:extLst>
                <a:ext uri="{28A0092B-C50C-407E-A947-70E740481C1C}">
                  <a14:useLocalDpi xmlns:a14="http://schemas.microsoft.com/office/drawing/2010/main"/>
                </a:ext>
              </a:extLst>
            </a:blip>
            <a:srcRect/>
            <a:stretch>
              <a:fillRect/>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24" name="Text Placeholder 5">
            <a:extLst>
              <a:ext uri="{FF2B5EF4-FFF2-40B4-BE49-F238E27FC236}">
                <a16:creationId xmlns:a16="http://schemas.microsoft.com/office/drawing/2014/main" id="{E1F9419F-465C-B243-B9DB-8ECAA19E1CC1}"/>
              </a:ext>
            </a:extLst>
          </p:cNvPr>
          <p:cNvSpPr txBox="1">
            <a:spLocks/>
          </p:cNvSpPr>
          <p:nvPr/>
        </p:nvSpPr>
        <p:spPr>
          <a:xfrm>
            <a:off x="524442" y="9757051"/>
            <a:ext cx="5496730" cy="125747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baseline="30000" dirty="0"/>
              <a:t>8</a:t>
            </a:r>
            <a:r>
              <a:rPr lang="en-GB" dirty="0"/>
              <a:t> </a:t>
            </a:r>
            <a:r>
              <a:rPr lang="en-GB" sz="1000" dirty="0"/>
              <a:t>Eur-Lex, European agenda for culture in a globalising world, </a:t>
            </a:r>
            <a:r>
              <a:rPr lang="en-GB" sz="1000" b="1" dirty="0">
                <a:solidFill>
                  <a:srgbClr val="E54526"/>
                </a:solidFill>
                <a:hlinkClick r:id="rId3">
                  <a:extLst>
                    <a:ext uri="{A12FA001-AC4F-418D-AE19-62706E023703}">
                      <ahyp:hlinkClr xmlns:ahyp="http://schemas.microsoft.com/office/drawing/2018/hyperlinkcolor" val="tx"/>
                    </a:ext>
                  </a:extLst>
                </a:hlinkClick>
              </a:rPr>
              <a:t>https://</a:t>
            </a:r>
            <a:r>
              <a:rPr lang="en-GB" sz="1000" b="1" dirty="0" err="1">
                <a:solidFill>
                  <a:srgbClr val="E54526"/>
                </a:solidFill>
                <a:hlinkClick r:id="rId3">
                  <a:extLst>
                    <a:ext uri="{A12FA001-AC4F-418D-AE19-62706E023703}">
                      <ahyp:hlinkClr xmlns:ahyp="http://schemas.microsoft.com/office/drawing/2018/hyperlinkcolor" val="tx"/>
                    </a:ext>
                  </a:extLst>
                </a:hlinkClick>
              </a:rPr>
              <a:t>eur-lex.europa.eu</a:t>
            </a:r>
            <a:r>
              <a:rPr lang="en-GB" sz="1000" b="1" dirty="0">
                <a:solidFill>
                  <a:srgbClr val="E54526"/>
                </a:solidFill>
                <a:hlinkClick r:id="rId3">
                  <a:extLst>
                    <a:ext uri="{A12FA001-AC4F-418D-AE19-62706E023703}">
                      <ahyp:hlinkClr xmlns:ahyp="http://schemas.microsoft.com/office/drawing/2018/hyperlinkcolor" val="tx"/>
                    </a:ext>
                  </a:extLst>
                </a:hlinkClick>
              </a:rPr>
              <a:t>/legal-content/EN/TXT/?</a:t>
            </a:r>
            <a:r>
              <a:rPr lang="en-GB" sz="1000" b="1" dirty="0" err="1">
                <a:solidFill>
                  <a:srgbClr val="E54526"/>
                </a:solidFill>
                <a:hlinkClick r:id="rId3">
                  <a:extLst>
                    <a:ext uri="{A12FA001-AC4F-418D-AE19-62706E023703}">
                      <ahyp:hlinkClr xmlns:ahyp="http://schemas.microsoft.com/office/drawing/2018/hyperlinkcolor" val="tx"/>
                    </a:ext>
                  </a:extLst>
                </a:hlinkClick>
              </a:rPr>
              <a:t>uri</a:t>
            </a:r>
            <a:r>
              <a:rPr lang="en-GB" sz="1000" b="1" dirty="0">
                <a:solidFill>
                  <a:srgbClr val="E54526"/>
                </a:solidFill>
                <a:hlinkClick r:id="rId3">
                  <a:extLst>
                    <a:ext uri="{A12FA001-AC4F-418D-AE19-62706E023703}">
                      <ahyp:hlinkClr xmlns:ahyp="http://schemas.microsoft.com/office/drawing/2018/hyperlinkcolor" val="tx"/>
                    </a:ext>
                  </a:extLst>
                </a:hlinkClick>
              </a:rPr>
              <a:t>=LEGISSUM%3Al29019</a:t>
            </a:r>
            <a:r>
              <a:rPr lang="en-GB" sz="1000" dirty="0"/>
              <a:t> </a:t>
            </a:r>
            <a:endParaRPr lang="en-IE" sz="1000" baseline="30000" dirty="0"/>
          </a:p>
        </p:txBody>
      </p:sp>
      <p:sp>
        <p:nvSpPr>
          <p:cNvPr id="25" name="Text Placeholder 5">
            <a:extLst>
              <a:ext uri="{FF2B5EF4-FFF2-40B4-BE49-F238E27FC236}">
                <a16:creationId xmlns:a16="http://schemas.microsoft.com/office/drawing/2014/main" id="{83FFF66F-B038-6D4D-A86E-0CAF2374368B}"/>
              </a:ext>
            </a:extLst>
          </p:cNvPr>
          <p:cNvSpPr txBox="1">
            <a:spLocks/>
          </p:cNvSpPr>
          <p:nvPr/>
        </p:nvSpPr>
        <p:spPr>
          <a:xfrm>
            <a:off x="503355" y="8413663"/>
            <a:ext cx="6526988" cy="142332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 report on the implementation of the aforementioned agenda was presented by the European Commission to the European Parliament, the Council, the European Economic and Social Committee and the Committee of the Regions on the 19th July 2010. According to this, a variety of actions were taken in order to promote culture as a catalyst for creativity; among them, the 2009 European Year of Creativity and Innovation, which examined how culture may generate economic and social innovation; studies on the impact of culture on creativity, on entrepreneurship in cultural and creative industries and on the contribution of culture to local </a:t>
            </a:r>
            <a:r>
              <a:rPr lang="en-GB" dirty="0"/>
              <a:t>and regional development; the 2010 Green Paper on the unlocking of the potential of cultural and creative industries</a:t>
            </a:r>
            <a:r>
              <a:rPr lang="en-RU" dirty="0"/>
              <a:t>. </a:t>
            </a:r>
            <a:r>
              <a:rPr lang="en-RU" baseline="30000" dirty="0"/>
              <a:t>8 </a:t>
            </a:r>
            <a:endParaRPr lang="en-US" baseline="30000" dirty="0"/>
          </a:p>
        </p:txBody>
      </p:sp>
      <p:cxnSp>
        <p:nvCxnSpPr>
          <p:cNvPr id="19" name="Straight Connector 18">
            <a:extLst>
              <a:ext uri="{FF2B5EF4-FFF2-40B4-BE49-F238E27FC236}">
                <a16:creationId xmlns:a16="http://schemas.microsoft.com/office/drawing/2014/main" id="{3B6E927D-DF28-1541-B0EB-F95F5D7EEF51}"/>
              </a:ext>
            </a:extLst>
          </p:cNvPr>
          <p:cNvCxnSpPr>
            <a:cxnSpLocks/>
          </p:cNvCxnSpPr>
          <p:nvPr/>
        </p:nvCxnSpPr>
        <p:spPr>
          <a:xfrm flipH="1">
            <a:off x="7204622" y="10183258"/>
            <a:ext cx="224149" cy="0"/>
          </a:xfrm>
          <a:prstGeom prst="line">
            <a:avLst/>
          </a:prstGeom>
          <a:noFill/>
          <a:ln w="9525" cap="flat">
            <a:solidFill>
              <a:srgbClr val="E54526"/>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44496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58463A-5964-4647-8CD1-940440C97EDC}"/>
              </a:ext>
            </a:extLst>
          </p:cNvPr>
          <p:cNvSpPr>
            <a:spLocks noGrp="1"/>
          </p:cNvSpPr>
          <p:nvPr>
            <p:ph type="body" sz="quarter" idx="32"/>
          </p:nvPr>
        </p:nvSpPr>
        <p:spPr>
          <a:xfrm>
            <a:off x="871315" y="6038257"/>
            <a:ext cx="6143488" cy="2231157"/>
          </a:xfrm>
        </p:spPr>
        <p:txBody>
          <a:bodyPr/>
          <a:lstStyle/>
          <a:p>
            <a:r>
              <a:rPr lang="en-GB" dirty="0"/>
              <a:t>The 2007 European Agenda for Culture was renewed and adopted in 2018. The New Agenda</a:t>
            </a:r>
            <a:r>
              <a:rPr lang="en-GB" baseline="30000" dirty="0"/>
              <a:t>10</a:t>
            </a:r>
            <a:r>
              <a:rPr lang="en-GB" dirty="0"/>
              <a:t> provides the framework for cooperation on culture at the EU level, focusing on the positive contribution that culture brings to Europe’s society, economy and international relations. The New Agenda consists of three strategic areas, with specific objectives corresponding to social, economic and external dimensions. In general, we could say that the New Agenda supports culture as an engine for sustainable social and economic development.</a:t>
            </a:r>
            <a:r>
              <a:rPr lang="en-GB" baseline="30000" dirty="0"/>
              <a:t>11</a:t>
            </a:r>
            <a:endParaRPr lang="en-RU" baseline="30000" dirty="0"/>
          </a:p>
          <a:p>
            <a:r>
              <a:rPr lang="en-GB" dirty="0"/>
              <a:t>Given the above, we believe that social innovation can be a tool to address the current growing social needs, to mobilize local actors and provide answers to complex socio-cultural challenges of our times. To address these challenges, we believe that we have to involve small-scale creative actors to share and adopt the diverse innovation being developed in their environment . </a:t>
            </a:r>
            <a:endParaRPr lang="en-RU" dirty="0"/>
          </a:p>
        </p:txBody>
      </p:sp>
      <p:sp>
        <p:nvSpPr>
          <p:cNvPr id="5" name="Slide Number Placeholder 4">
            <a:extLst>
              <a:ext uri="{FF2B5EF4-FFF2-40B4-BE49-F238E27FC236}">
                <a16:creationId xmlns:a16="http://schemas.microsoft.com/office/drawing/2014/main" id="{83E69291-8482-8946-A69C-EB41207F7CA0}"/>
              </a:ext>
            </a:extLst>
          </p:cNvPr>
          <p:cNvSpPr>
            <a:spLocks noGrp="1"/>
          </p:cNvSpPr>
          <p:nvPr>
            <p:ph type="sldNum" sz="quarter" idx="4"/>
          </p:nvPr>
        </p:nvSpPr>
        <p:spPr/>
        <p:txBody>
          <a:bodyPr/>
          <a:lstStyle/>
          <a:p>
            <a:fld id="{CB2079F2-58AF-ED44-82D7-E04B2F6FD686}" type="slidenum">
              <a:rPr lang="en-US" smtClean="0"/>
              <a:pPr/>
              <a:t>14</a:t>
            </a:fld>
            <a:endParaRPr lang="en-US" dirty="0"/>
          </a:p>
        </p:txBody>
      </p:sp>
      <p:pic>
        <p:nvPicPr>
          <p:cNvPr id="12" name="Picture Placeholder 11">
            <a:extLst>
              <a:ext uri="{FF2B5EF4-FFF2-40B4-BE49-F238E27FC236}">
                <a16:creationId xmlns:a16="http://schemas.microsoft.com/office/drawing/2014/main" id="{B285C52B-EEBB-FC49-A0AB-E0E07482E87D}"/>
              </a:ext>
            </a:extLst>
          </p:cNvPr>
          <p:cNvPicPr>
            <a:picLocks noGrp="1" noChangeAspect="1"/>
          </p:cNvPicPr>
          <p:nvPr>
            <p:ph type="pic" sz="quarter" idx="41"/>
          </p:nvPr>
        </p:nvPicPr>
        <p:blipFill rotWithShape="1">
          <a:blip r:embed="rId2" cstate="email">
            <a:extLst>
              <a:ext uri="{28A0092B-C50C-407E-A947-70E740481C1C}">
                <a14:useLocalDpi xmlns:a14="http://schemas.microsoft.com/office/drawing/2010/main"/>
              </a:ext>
            </a:extLst>
          </a:blip>
          <a:srcRect/>
          <a:stretch/>
        </p:blipFill>
        <p:spPr/>
      </p:pic>
      <p:sp>
        <p:nvSpPr>
          <p:cNvPr id="7" name="Text Placeholder 5">
            <a:extLst>
              <a:ext uri="{FF2B5EF4-FFF2-40B4-BE49-F238E27FC236}">
                <a16:creationId xmlns:a16="http://schemas.microsoft.com/office/drawing/2014/main" id="{2B59F832-9E85-544C-A28D-3D1B59C5D2A4}"/>
              </a:ext>
            </a:extLst>
          </p:cNvPr>
          <p:cNvSpPr txBox="1">
            <a:spLocks/>
          </p:cNvSpPr>
          <p:nvPr/>
        </p:nvSpPr>
        <p:spPr>
          <a:xfrm>
            <a:off x="509838" y="3777422"/>
            <a:ext cx="6526988" cy="131638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rgbClr val="58595B"/>
                </a:solidFill>
              </a:rPr>
              <a:t>In 2010, the European Commission issued the Green Paper, the first ever EC paper on Culture and Creative Industries (CCI). The economic and social importance of the sector, as well as its contribution to the Europe 2020 strategy is officially acknowledged along with some of its flagship initiatives such as the Innovation Union, the Digital Agenda, the Agenda for new skills and new jobs or an industrial policy for the globalisation era. President Barroso, in his Political Guidelines for the next Commission, had expressed that “if Europe wants to remain competitive in this changing global environment, it needs to put in place the right conditions for creativity and innovation to flourish in a new entrepreneurial culture”.</a:t>
            </a:r>
            <a:r>
              <a:rPr lang="en-GB" baseline="30000" dirty="0">
                <a:solidFill>
                  <a:srgbClr val="58595B"/>
                </a:solidFill>
              </a:rPr>
              <a:t>9</a:t>
            </a:r>
            <a:r>
              <a:rPr lang="en-GB" dirty="0">
                <a:solidFill>
                  <a:srgbClr val="58595B"/>
                </a:solidFill>
              </a:rPr>
              <a:t>  According to the Green Paper, CCIs are important drivers of economic and social innovation in many other sectors, all the while, they can play a major role in equipping European citizens with the creative, entrepreneurial and intercultural skills they need.</a:t>
            </a:r>
            <a:endParaRPr lang="en-IE" dirty="0">
              <a:solidFill>
                <a:srgbClr val="58595B"/>
              </a:solidFill>
            </a:endParaRPr>
          </a:p>
        </p:txBody>
      </p:sp>
      <p:sp>
        <p:nvSpPr>
          <p:cNvPr id="9" name="Text Placeholder 5">
            <a:extLst>
              <a:ext uri="{FF2B5EF4-FFF2-40B4-BE49-F238E27FC236}">
                <a16:creationId xmlns:a16="http://schemas.microsoft.com/office/drawing/2014/main" id="{CE9A6813-9D5B-904C-8033-9A0CB8147033}"/>
              </a:ext>
            </a:extLst>
          </p:cNvPr>
          <p:cNvSpPr txBox="1">
            <a:spLocks/>
          </p:cNvSpPr>
          <p:nvPr/>
        </p:nvSpPr>
        <p:spPr>
          <a:xfrm>
            <a:off x="573870" y="8607870"/>
            <a:ext cx="5496730" cy="184645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baseline="30000" dirty="0"/>
              <a:t>9</a:t>
            </a:r>
            <a:r>
              <a:rPr lang="en-GB" dirty="0"/>
              <a:t> </a:t>
            </a:r>
            <a:r>
              <a:rPr lang="en-GB" sz="1000" dirty="0"/>
              <a:t>European Commission, </a:t>
            </a:r>
            <a:r>
              <a:rPr lang="en-GB" sz="1000" i="1" dirty="0"/>
              <a:t>Green Paper - Unlocking the potential of cultural and creative industries, </a:t>
            </a:r>
            <a:r>
              <a:rPr lang="en-GB" sz="1000" dirty="0"/>
              <a:t>2010 </a:t>
            </a:r>
            <a:r>
              <a:rPr lang="en-GB" sz="1000" b="1" dirty="0">
                <a:solidFill>
                  <a:srgbClr val="E54526"/>
                </a:solidFill>
                <a:hlinkClick r:id="rId3">
                  <a:extLst>
                    <a:ext uri="{A12FA001-AC4F-418D-AE19-62706E023703}">
                      <ahyp:hlinkClr xmlns:ahyp="http://schemas.microsoft.com/office/drawing/2018/hyperlinkcolor" val="tx"/>
                    </a:ext>
                  </a:extLst>
                </a:hlinkClick>
              </a:rPr>
              <a:t>https://op.europa.eu/en/publication-detail/-/publication/1cb6f484-074b-4913-87b3-344ccf020eef/language-en</a:t>
            </a:r>
            <a:r>
              <a:rPr lang="en-GB" sz="1000" dirty="0"/>
              <a:t> </a:t>
            </a:r>
          </a:p>
          <a:p>
            <a:pPr algn="l"/>
            <a:endParaRPr lang="en-GB" sz="1000" baseline="30000" dirty="0"/>
          </a:p>
          <a:p>
            <a:pPr algn="l"/>
            <a:r>
              <a:rPr lang="en-GB" sz="1000" baseline="30000" dirty="0"/>
              <a:t>10</a:t>
            </a:r>
            <a:r>
              <a:rPr lang="en-GB" sz="1000" dirty="0"/>
              <a:t> A New European Agenda for Culture - SWD(2018) 267 final, </a:t>
            </a:r>
            <a:r>
              <a:rPr lang="en-GB" sz="1000" b="1" dirty="0">
                <a:solidFill>
                  <a:srgbClr val="E54526"/>
                </a:solidFill>
                <a:hlinkClick r:id="rId4">
                  <a:extLst>
                    <a:ext uri="{A12FA001-AC4F-418D-AE19-62706E023703}">
                      <ahyp:hlinkClr xmlns:ahyp="http://schemas.microsoft.com/office/drawing/2018/hyperlinkcolor" val="tx"/>
                    </a:ext>
                  </a:extLst>
                </a:hlinkClick>
              </a:rPr>
              <a:t>https://</a:t>
            </a:r>
            <a:r>
              <a:rPr lang="en-GB" sz="1000" b="1" dirty="0" err="1">
                <a:solidFill>
                  <a:srgbClr val="E54526"/>
                </a:solidFill>
                <a:hlinkClick r:id="rId4">
                  <a:extLst>
                    <a:ext uri="{A12FA001-AC4F-418D-AE19-62706E023703}">
                      <ahyp:hlinkClr xmlns:ahyp="http://schemas.microsoft.com/office/drawing/2018/hyperlinkcolor" val="tx"/>
                    </a:ext>
                  </a:extLst>
                </a:hlinkClick>
              </a:rPr>
              <a:t>ec.europa.eu</a:t>
            </a:r>
            <a:r>
              <a:rPr lang="en-GB" sz="1000" b="1" dirty="0">
                <a:solidFill>
                  <a:srgbClr val="E54526"/>
                </a:solidFill>
                <a:hlinkClick r:id="rId4">
                  <a:extLst>
                    <a:ext uri="{A12FA001-AC4F-418D-AE19-62706E023703}">
                      <ahyp:hlinkClr xmlns:ahyp="http://schemas.microsoft.com/office/drawing/2018/hyperlinkcolor" val="tx"/>
                    </a:ext>
                  </a:extLst>
                </a:hlinkClick>
              </a:rPr>
              <a:t>/culture/document/new-european-agenda-culture-swd2018-267-final</a:t>
            </a:r>
            <a:r>
              <a:rPr lang="en-GB" sz="1000" dirty="0"/>
              <a:t> </a:t>
            </a:r>
          </a:p>
          <a:p>
            <a:pPr algn="l"/>
            <a:endParaRPr lang="en-IE" sz="1000" baseline="30000" dirty="0"/>
          </a:p>
          <a:p>
            <a:pPr algn="l"/>
            <a:r>
              <a:rPr lang="en-GB" sz="1000" baseline="30000" dirty="0"/>
              <a:t>11</a:t>
            </a:r>
            <a:r>
              <a:rPr lang="en-GB" sz="1000" dirty="0"/>
              <a:t> European Commission, </a:t>
            </a:r>
            <a:r>
              <a:rPr lang="en-GB" sz="1000" i="1" dirty="0"/>
              <a:t>Strategic framework for the EU's cultural policy, </a:t>
            </a:r>
            <a:r>
              <a:rPr lang="en-GB" sz="1000" b="1" dirty="0">
                <a:solidFill>
                  <a:srgbClr val="E54526"/>
                </a:solidFill>
                <a:hlinkClick r:id="rId5">
                  <a:extLst>
                    <a:ext uri="{A12FA001-AC4F-418D-AE19-62706E023703}">
                      <ahyp:hlinkClr xmlns:ahyp="http://schemas.microsoft.com/office/drawing/2018/hyperlinkcolor" val="tx"/>
                    </a:ext>
                  </a:extLst>
                </a:hlinkClick>
              </a:rPr>
              <a:t>https://</a:t>
            </a:r>
            <a:r>
              <a:rPr lang="en-GB" sz="1000" b="1" dirty="0" err="1">
                <a:solidFill>
                  <a:srgbClr val="E54526"/>
                </a:solidFill>
                <a:hlinkClick r:id="rId5">
                  <a:extLst>
                    <a:ext uri="{A12FA001-AC4F-418D-AE19-62706E023703}">
                      <ahyp:hlinkClr xmlns:ahyp="http://schemas.microsoft.com/office/drawing/2018/hyperlinkcolor" val="tx"/>
                    </a:ext>
                  </a:extLst>
                </a:hlinkClick>
              </a:rPr>
              <a:t>ec.europa.eu</a:t>
            </a:r>
            <a:r>
              <a:rPr lang="en-GB" sz="1000" b="1" dirty="0">
                <a:solidFill>
                  <a:srgbClr val="E54526"/>
                </a:solidFill>
                <a:hlinkClick r:id="rId5">
                  <a:extLst>
                    <a:ext uri="{A12FA001-AC4F-418D-AE19-62706E023703}">
                      <ahyp:hlinkClr xmlns:ahyp="http://schemas.microsoft.com/office/drawing/2018/hyperlinkcolor" val="tx"/>
                    </a:ext>
                  </a:extLst>
                </a:hlinkClick>
              </a:rPr>
              <a:t>/culture/policies/strategic-framework-for-the-</a:t>
            </a:r>
            <a:r>
              <a:rPr lang="en-GB" sz="1000" b="1" dirty="0" err="1">
                <a:solidFill>
                  <a:srgbClr val="E54526"/>
                </a:solidFill>
                <a:hlinkClick r:id="rId5">
                  <a:extLst>
                    <a:ext uri="{A12FA001-AC4F-418D-AE19-62706E023703}">
                      <ahyp:hlinkClr xmlns:ahyp="http://schemas.microsoft.com/office/drawing/2018/hyperlinkcolor" val="tx"/>
                    </a:ext>
                  </a:extLst>
                </a:hlinkClick>
              </a:rPr>
              <a:t>eus</a:t>
            </a:r>
            <a:r>
              <a:rPr lang="en-GB" sz="1000" b="1" dirty="0">
                <a:solidFill>
                  <a:srgbClr val="E54526"/>
                </a:solidFill>
                <a:hlinkClick r:id="rId5">
                  <a:extLst>
                    <a:ext uri="{A12FA001-AC4F-418D-AE19-62706E023703}">
                      <ahyp:hlinkClr xmlns:ahyp="http://schemas.microsoft.com/office/drawing/2018/hyperlinkcolor" val="tx"/>
                    </a:ext>
                  </a:extLst>
                </a:hlinkClick>
              </a:rPr>
              <a:t>-cultural-policy</a:t>
            </a:r>
            <a:r>
              <a:rPr lang="en-GB" sz="1000" dirty="0"/>
              <a:t> </a:t>
            </a:r>
          </a:p>
          <a:p>
            <a:pPr algn="l"/>
            <a:r>
              <a:rPr lang="en-GB" sz="1000" dirty="0"/>
              <a:t> </a:t>
            </a:r>
          </a:p>
          <a:p>
            <a:pPr algn="l"/>
            <a:endParaRPr lang="en-IE" sz="1000" baseline="30000" dirty="0"/>
          </a:p>
        </p:txBody>
      </p:sp>
    </p:spTree>
    <p:extLst>
      <p:ext uri="{BB962C8B-B14F-4D97-AF65-F5344CB8AC3E}">
        <p14:creationId xmlns:p14="http://schemas.microsoft.com/office/powerpoint/2010/main" val="2003693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08A1FA4-61E9-B44C-83C4-A6CE732733C1}"/>
              </a:ext>
            </a:extLst>
          </p:cNvPr>
          <p:cNvSpPr>
            <a:spLocks noGrp="1"/>
          </p:cNvSpPr>
          <p:nvPr>
            <p:ph type="body" sz="quarter" idx="13"/>
          </p:nvPr>
        </p:nvSpPr>
        <p:spPr/>
        <p:txBody>
          <a:bodyPr/>
          <a:lstStyle/>
          <a:p>
            <a:r>
              <a:rPr lang="en-US" dirty="0"/>
              <a:t>03</a:t>
            </a:r>
          </a:p>
        </p:txBody>
      </p:sp>
      <p:sp>
        <p:nvSpPr>
          <p:cNvPr id="18" name="Text Placeholder 17">
            <a:extLst>
              <a:ext uri="{FF2B5EF4-FFF2-40B4-BE49-F238E27FC236}">
                <a16:creationId xmlns:a16="http://schemas.microsoft.com/office/drawing/2014/main" id="{3D13EB9D-DE55-5D4D-BEA7-6A984DDA5380}"/>
              </a:ext>
            </a:extLst>
          </p:cNvPr>
          <p:cNvSpPr>
            <a:spLocks noGrp="1"/>
          </p:cNvSpPr>
          <p:nvPr>
            <p:ph type="body" sz="quarter" idx="14"/>
          </p:nvPr>
        </p:nvSpPr>
        <p:spPr/>
        <p:txBody>
          <a:bodyPr/>
          <a:lstStyle/>
          <a:p>
            <a:r>
              <a:rPr lang="en-US" dirty="0"/>
              <a:t>Methodology</a:t>
            </a:r>
          </a:p>
        </p:txBody>
      </p:sp>
      <p:sp>
        <p:nvSpPr>
          <p:cNvPr id="4" name="Slide Number Placeholder 3">
            <a:extLst>
              <a:ext uri="{FF2B5EF4-FFF2-40B4-BE49-F238E27FC236}">
                <a16:creationId xmlns:a16="http://schemas.microsoft.com/office/drawing/2014/main" id="{3B03FCF6-D666-2F45-BB8F-713050B5E210}"/>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15</a:t>
            </a:fld>
            <a:endParaRPr lang="en-US" dirty="0"/>
          </a:p>
        </p:txBody>
      </p:sp>
    </p:spTree>
    <p:extLst>
      <p:ext uri="{BB962C8B-B14F-4D97-AF65-F5344CB8AC3E}">
        <p14:creationId xmlns:p14="http://schemas.microsoft.com/office/powerpoint/2010/main" val="1315968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DB34B8E3-08AB-6342-8A69-997BAF9A962F}"/>
              </a:ext>
            </a:extLst>
          </p:cNvPr>
          <p:cNvSpPr/>
          <p:nvPr/>
        </p:nvSpPr>
        <p:spPr>
          <a:xfrm>
            <a:off x="6479177" y="6313714"/>
            <a:ext cx="1080497" cy="3796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2" name="Rectangle 5">
            <a:extLst>
              <a:ext uri="{FF2B5EF4-FFF2-40B4-BE49-F238E27FC236}">
                <a16:creationId xmlns:a16="http://schemas.microsoft.com/office/drawing/2014/main" id="{A38252B0-4660-4546-9FBC-E498CFE38B6B}"/>
              </a:ext>
            </a:extLst>
          </p:cNvPr>
          <p:cNvSpPr/>
          <p:nvPr/>
        </p:nvSpPr>
        <p:spPr bwMode="auto">
          <a:xfrm>
            <a:off x="654729" y="3098639"/>
            <a:ext cx="6904946" cy="1563085"/>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3" name="Text Placeholder 2">
            <a:extLst>
              <a:ext uri="{FF2B5EF4-FFF2-40B4-BE49-F238E27FC236}">
                <a16:creationId xmlns:a16="http://schemas.microsoft.com/office/drawing/2014/main" id="{C7A75EF1-9E0D-A945-8D59-937E92AAED08}"/>
              </a:ext>
            </a:extLst>
          </p:cNvPr>
          <p:cNvSpPr txBox="1">
            <a:spLocks/>
          </p:cNvSpPr>
          <p:nvPr/>
        </p:nvSpPr>
        <p:spPr>
          <a:xfrm>
            <a:off x="1915959" y="3093237"/>
            <a:ext cx="4814717" cy="156308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1800" dirty="0">
                <a:solidFill>
                  <a:schemeClr val="bg1"/>
                </a:solidFill>
              </a:rPr>
              <a:t>to explore the concept of cultural social innovation itself, and the EU and national policies that promote it;</a:t>
            </a:r>
          </a:p>
        </p:txBody>
      </p:sp>
      <p:sp>
        <p:nvSpPr>
          <p:cNvPr id="7" name="Text Placeholder 6">
            <a:extLst>
              <a:ext uri="{FF2B5EF4-FFF2-40B4-BE49-F238E27FC236}">
                <a16:creationId xmlns:a16="http://schemas.microsoft.com/office/drawing/2014/main" id="{CD9DE90D-9062-7741-9204-E4B22CD39976}"/>
              </a:ext>
            </a:extLst>
          </p:cNvPr>
          <p:cNvSpPr>
            <a:spLocks noGrp="1"/>
          </p:cNvSpPr>
          <p:nvPr>
            <p:ph type="body" sz="quarter" idx="32"/>
          </p:nvPr>
        </p:nvSpPr>
        <p:spPr>
          <a:xfrm>
            <a:off x="489986" y="1864992"/>
            <a:ext cx="6529939" cy="1188451"/>
          </a:xfrm>
        </p:spPr>
        <p:txBody>
          <a:bodyPr numCol="1"/>
          <a:lstStyle/>
          <a:p>
            <a:r>
              <a:rPr lang="en-GB" dirty="0"/>
              <a:t>As stated in the introductory remarks, the main goal of the CSI EU project is to introduce cultural social innovation into the education of young people and adults, in order to develop their transversal, digital and employability skills, and hence, to become confident cultural social innovators, and design innovative (digital) solutions to challenges posed by the COVID-19 pandemic. In order to achieve this goal, and for preparing this Guide, we deemed useful and necessary: </a:t>
            </a:r>
            <a:endParaRPr lang="en-RU" dirty="0"/>
          </a:p>
          <a:p>
            <a:endParaRPr lang="en-RU" dirty="0"/>
          </a:p>
        </p:txBody>
      </p:sp>
      <p:sp>
        <p:nvSpPr>
          <p:cNvPr id="5" name="Slide Number Placeholder 4">
            <a:extLst>
              <a:ext uri="{FF2B5EF4-FFF2-40B4-BE49-F238E27FC236}">
                <a16:creationId xmlns:a16="http://schemas.microsoft.com/office/drawing/2014/main" id="{1ABDA88B-5609-D844-8F5F-E775137EEE9E}"/>
              </a:ext>
            </a:extLst>
          </p:cNvPr>
          <p:cNvSpPr>
            <a:spLocks noGrp="1"/>
          </p:cNvSpPr>
          <p:nvPr>
            <p:ph type="sldNum" sz="quarter" idx="4"/>
          </p:nvPr>
        </p:nvSpPr>
        <p:spPr/>
        <p:txBody>
          <a:bodyPr/>
          <a:lstStyle/>
          <a:p>
            <a:fld id="{CB2079F2-58AF-ED44-82D7-E04B2F6FD686}" type="slidenum">
              <a:rPr lang="en-US" smtClean="0"/>
              <a:pPr/>
              <a:t>16</a:t>
            </a:fld>
            <a:endParaRPr lang="en-US" dirty="0"/>
          </a:p>
        </p:txBody>
      </p:sp>
      <p:sp>
        <p:nvSpPr>
          <p:cNvPr id="8" name="Text Placeholder 16">
            <a:extLst>
              <a:ext uri="{FF2B5EF4-FFF2-40B4-BE49-F238E27FC236}">
                <a16:creationId xmlns:a16="http://schemas.microsoft.com/office/drawing/2014/main" id="{082BF5A9-4ECF-B246-807C-B10927AEC391}"/>
              </a:ext>
            </a:extLst>
          </p:cNvPr>
          <p:cNvSpPr>
            <a:spLocks noGrp="1"/>
          </p:cNvSpPr>
          <p:nvPr>
            <p:ph type="body" sz="quarter" idx="30"/>
          </p:nvPr>
        </p:nvSpPr>
        <p:spPr>
          <a:xfrm>
            <a:off x="2215299" y="1060905"/>
            <a:ext cx="3564855" cy="764293"/>
          </a:xfrm>
        </p:spPr>
        <p:txBody>
          <a:bodyPr/>
          <a:lstStyle/>
          <a:p>
            <a:r>
              <a:rPr lang="en-GB" dirty="0"/>
              <a:t>METHODOLOGY</a:t>
            </a:r>
          </a:p>
        </p:txBody>
      </p:sp>
      <p:sp>
        <p:nvSpPr>
          <p:cNvPr id="9" name="Freeform 8">
            <a:extLst>
              <a:ext uri="{FF2B5EF4-FFF2-40B4-BE49-F238E27FC236}">
                <a16:creationId xmlns:a16="http://schemas.microsoft.com/office/drawing/2014/main" id="{61FB62BA-7A45-244C-B341-2E9640C2B59D}"/>
              </a:ext>
            </a:extLst>
          </p:cNvPr>
          <p:cNvSpPr/>
          <p:nvPr/>
        </p:nvSpPr>
        <p:spPr>
          <a:xfrm>
            <a:off x="-20046" y="1296758"/>
            <a:ext cx="2196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3389CA"/>
          </a:solidFill>
          <a:ln w="3060" cap="flat">
            <a:noFill/>
            <a:prstDash val="solid"/>
            <a:miter/>
          </a:ln>
        </p:spPr>
        <p:txBody>
          <a:bodyPr rtlCol="0" anchor="ctr"/>
          <a:lstStyle/>
          <a:p>
            <a:endParaRPr lang="en-US"/>
          </a:p>
        </p:txBody>
      </p:sp>
      <p:sp>
        <p:nvSpPr>
          <p:cNvPr id="10" name="Text Placeholder 32">
            <a:extLst>
              <a:ext uri="{FF2B5EF4-FFF2-40B4-BE49-F238E27FC236}">
                <a16:creationId xmlns:a16="http://schemas.microsoft.com/office/drawing/2014/main" id="{205608ED-D5B1-C94D-8A84-60089B27ACE7}"/>
              </a:ext>
            </a:extLst>
          </p:cNvPr>
          <p:cNvSpPr txBox="1">
            <a:spLocks/>
          </p:cNvSpPr>
          <p:nvPr/>
        </p:nvSpPr>
        <p:spPr>
          <a:xfrm>
            <a:off x="436744" y="268069"/>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6500" dirty="0">
                <a:solidFill>
                  <a:srgbClr val="E54526"/>
                </a:solidFill>
              </a:rPr>
              <a:t>03</a:t>
            </a:r>
            <a:endParaRPr lang="en-US" sz="6500" dirty="0">
              <a:solidFill>
                <a:srgbClr val="E54526"/>
              </a:solidFill>
            </a:endParaRPr>
          </a:p>
        </p:txBody>
      </p:sp>
      <p:sp>
        <p:nvSpPr>
          <p:cNvPr id="11" name="Text Placeholder 5">
            <a:extLst>
              <a:ext uri="{FF2B5EF4-FFF2-40B4-BE49-F238E27FC236}">
                <a16:creationId xmlns:a16="http://schemas.microsoft.com/office/drawing/2014/main" id="{52377493-DE4C-E144-8CB6-DFCFB3762024}"/>
              </a:ext>
            </a:extLst>
          </p:cNvPr>
          <p:cNvSpPr txBox="1">
            <a:spLocks/>
          </p:cNvSpPr>
          <p:nvPr/>
        </p:nvSpPr>
        <p:spPr>
          <a:xfrm>
            <a:off x="503238" y="3406387"/>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56" name="Rectangle 5">
            <a:extLst>
              <a:ext uri="{FF2B5EF4-FFF2-40B4-BE49-F238E27FC236}">
                <a16:creationId xmlns:a16="http://schemas.microsoft.com/office/drawing/2014/main" id="{4A4EF5A7-30EA-894C-B21C-4D641A72F7BA}"/>
              </a:ext>
            </a:extLst>
          </p:cNvPr>
          <p:cNvSpPr/>
          <p:nvPr/>
        </p:nvSpPr>
        <p:spPr bwMode="auto">
          <a:xfrm>
            <a:off x="654729" y="4887682"/>
            <a:ext cx="6904946" cy="1563085"/>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57" name="Text Placeholder 2">
            <a:extLst>
              <a:ext uri="{FF2B5EF4-FFF2-40B4-BE49-F238E27FC236}">
                <a16:creationId xmlns:a16="http://schemas.microsoft.com/office/drawing/2014/main" id="{0DF3FD82-C25E-244D-BFD2-A7158ABF8F40}"/>
              </a:ext>
            </a:extLst>
          </p:cNvPr>
          <p:cNvSpPr txBox="1">
            <a:spLocks/>
          </p:cNvSpPr>
          <p:nvPr/>
        </p:nvSpPr>
        <p:spPr>
          <a:xfrm>
            <a:off x="1915959" y="4887682"/>
            <a:ext cx="4814717" cy="156308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1800" dirty="0">
                <a:solidFill>
                  <a:schemeClr val="bg1"/>
                </a:solidFill>
              </a:rPr>
              <a:t>to map exemplary projects and initiatives of cultural social innovation; and </a:t>
            </a:r>
          </a:p>
        </p:txBody>
      </p:sp>
      <p:sp>
        <p:nvSpPr>
          <p:cNvPr id="58" name="Text Placeholder 5">
            <a:extLst>
              <a:ext uri="{FF2B5EF4-FFF2-40B4-BE49-F238E27FC236}">
                <a16:creationId xmlns:a16="http://schemas.microsoft.com/office/drawing/2014/main" id="{C844A5F0-A6A7-5246-8ADB-1927AB58C8E6}"/>
              </a:ext>
            </a:extLst>
          </p:cNvPr>
          <p:cNvSpPr txBox="1">
            <a:spLocks/>
          </p:cNvSpPr>
          <p:nvPr/>
        </p:nvSpPr>
        <p:spPr>
          <a:xfrm>
            <a:off x="503238" y="5195430"/>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59" name="Rectangle 5">
            <a:extLst>
              <a:ext uri="{FF2B5EF4-FFF2-40B4-BE49-F238E27FC236}">
                <a16:creationId xmlns:a16="http://schemas.microsoft.com/office/drawing/2014/main" id="{2C6F8364-AB43-BD4C-B593-5A554F83B15D}"/>
              </a:ext>
            </a:extLst>
          </p:cNvPr>
          <p:cNvSpPr/>
          <p:nvPr/>
        </p:nvSpPr>
        <p:spPr bwMode="auto">
          <a:xfrm>
            <a:off x="641477" y="6689978"/>
            <a:ext cx="6904946" cy="1563085"/>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60" name="Text Placeholder 2">
            <a:extLst>
              <a:ext uri="{FF2B5EF4-FFF2-40B4-BE49-F238E27FC236}">
                <a16:creationId xmlns:a16="http://schemas.microsoft.com/office/drawing/2014/main" id="{5910C1EB-D0DE-8C49-B597-D36D9CAF4CE3}"/>
              </a:ext>
            </a:extLst>
          </p:cNvPr>
          <p:cNvSpPr txBox="1">
            <a:spLocks/>
          </p:cNvSpPr>
          <p:nvPr/>
        </p:nvSpPr>
        <p:spPr>
          <a:xfrm>
            <a:off x="1902707" y="6689978"/>
            <a:ext cx="4814717" cy="156308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1800" dirty="0">
                <a:solidFill>
                  <a:schemeClr val="bg1"/>
                </a:solidFill>
              </a:rPr>
              <a:t>to identify the skills needed in culture-based social innovation processes</a:t>
            </a:r>
          </a:p>
        </p:txBody>
      </p:sp>
      <p:sp>
        <p:nvSpPr>
          <p:cNvPr id="61" name="Text Placeholder 5">
            <a:extLst>
              <a:ext uri="{FF2B5EF4-FFF2-40B4-BE49-F238E27FC236}">
                <a16:creationId xmlns:a16="http://schemas.microsoft.com/office/drawing/2014/main" id="{0747BBC8-CCB5-4D40-BFA0-92DB93189186}"/>
              </a:ext>
            </a:extLst>
          </p:cNvPr>
          <p:cNvSpPr txBox="1">
            <a:spLocks/>
          </p:cNvSpPr>
          <p:nvPr/>
        </p:nvSpPr>
        <p:spPr>
          <a:xfrm>
            <a:off x="489986" y="6997726"/>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grpSp>
        <p:nvGrpSpPr>
          <p:cNvPr id="16" name="Graphic 3">
            <a:extLst>
              <a:ext uri="{FF2B5EF4-FFF2-40B4-BE49-F238E27FC236}">
                <a16:creationId xmlns:a16="http://schemas.microsoft.com/office/drawing/2014/main" id="{EE3F81B7-8EC8-6D43-97A4-B117C2104456}"/>
              </a:ext>
            </a:extLst>
          </p:cNvPr>
          <p:cNvGrpSpPr/>
          <p:nvPr/>
        </p:nvGrpSpPr>
        <p:grpSpPr>
          <a:xfrm>
            <a:off x="707414" y="5263748"/>
            <a:ext cx="746365" cy="759613"/>
            <a:chOff x="8424689" y="1951807"/>
            <a:chExt cx="1086136" cy="1105415"/>
          </a:xfrm>
          <a:solidFill>
            <a:schemeClr val="bg1"/>
          </a:solidFill>
        </p:grpSpPr>
        <p:grpSp>
          <p:nvGrpSpPr>
            <p:cNvPr id="17" name="Graphic 3">
              <a:extLst>
                <a:ext uri="{FF2B5EF4-FFF2-40B4-BE49-F238E27FC236}">
                  <a16:creationId xmlns:a16="http://schemas.microsoft.com/office/drawing/2014/main" id="{7F090217-5673-264A-AC54-F7E71DE80205}"/>
                </a:ext>
              </a:extLst>
            </p:cNvPr>
            <p:cNvGrpSpPr/>
            <p:nvPr/>
          </p:nvGrpSpPr>
          <p:grpSpPr>
            <a:xfrm>
              <a:off x="8424689" y="1951807"/>
              <a:ext cx="1086136" cy="1105415"/>
              <a:chOff x="8424689" y="1951807"/>
              <a:chExt cx="1086136" cy="1105415"/>
            </a:xfrm>
            <a:grpFill/>
          </p:grpSpPr>
          <p:sp>
            <p:nvSpPr>
              <p:cNvPr id="24" name="Freeform 23">
                <a:extLst>
                  <a:ext uri="{FF2B5EF4-FFF2-40B4-BE49-F238E27FC236}">
                    <a16:creationId xmlns:a16="http://schemas.microsoft.com/office/drawing/2014/main" id="{C8BBE63E-9E4C-744D-A64D-8BFF99146425}"/>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A19D91D-B0A0-0340-9F7F-995C4DD941B4}"/>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F0BA9FB-DAB0-BE40-9A23-8064D7E0B0C3}"/>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D8A5D9C-3BB9-734C-88C6-28959804C36C}"/>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18856A1-B82C-D043-8167-C8C4C0A762FF}"/>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D2A33CF-A8EA-2846-B59E-1EF39E38AD2A}"/>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5FAA132-BB77-494C-95E6-C66A96BFF472}"/>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48D5D55-709B-D047-9D57-2083A91D56A8}"/>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A8AA2E9-137A-E845-A9E1-245E20E22E53}"/>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8E905F7-466E-A345-993A-54BA0AD183AA}"/>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63FA272-F183-EA44-BAEB-5AA84C1F820B}"/>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14C6849-CCB6-BE45-AAA1-63931F95770F}"/>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5DD1594-7D75-E042-9890-9A3B17B23B55}"/>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9703D94-305F-6E45-B663-00A1720F5840}"/>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DB49395-A15E-6C47-8DCD-5B27032F9469}"/>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DA35365-ED60-1146-8A64-C6CD00620189}"/>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16FCF10-F393-D54C-96A2-16BBEFEB8D51}"/>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E0A34C2-14CE-884D-8B00-0057BF41B7DF}"/>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43D0C35-D2CC-A44C-9F70-A116D99AE0D0}"/>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A5E01D2-DB11-7B49-876C-22FD94D27ACA}"/>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E14B4A6-99DA-DF4E-9F7F-323EA5AC1F05}"/>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DC449BB6-E0AC-7E42-AC6F-C1B63254EDB2}"/>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C5B3C74-3611-414C-BA84-801F475C9D85}"/>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FC381BF-017E-0F49-B2C9-7F8B591965EF}"/>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E142E71-5B98-074E-B48D-92837F52353E}"/>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5ACC13C-E2BB-EA47-9DC4-87C9CAA2D6E8}"/>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317CF58-CBF4-4140-94B2-70B3DAF29723}"/>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ECDF91A-EBB9-6B43-94AF-F52A28DAAF0F}"/>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7487F6E-A227-5748-9D45-F8E85C650277}"/>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969CEFE-07ED-E745-AEF7-8C46DE7FAD07}"/>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A2B514A-4EA6-3A45-89D7-A5BD5CA507E2}"/>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18" name="Graphic 3">
              <a:extLst>
                <a:ext uri="{FF2B5EF4-FFF2-40B4-BE49-F238E27FC236}">
                  <a16:creationId xmlns:a16="http://schemas.microsoft.com/office/drawing/2014/main" id="{308DA714-EE48-4443-BB3B-74C38985CF32}"/>
                </a:ext>
              </a:extLst>
            </p:cNvPr>
            <p:cNvGrpSpPr/>
            <p:nvPr/>
          </p:nvGrpSpPr>
          <p:grpSpPr>
            <a:xfrm>
              <a:off x="8623774" y="2128475"/>
              <a:ext cx="506941" cy="300655"/>
              <a:chOff x="8623774" y="2128475"/>
              <a:chExt cx="506941" cy="300655"/>
            </a:xfrm>
            <a:grpFill/>
          </p:grpSpPr>
          <p:grpSp>
            <p:nvGrpSpPr>
              <p:cNvPr id="19" name="Graphic 3">
                <a:extLst>
                  <a:ext uri="{FF2B5EF4-FFF2-40B4-BE49-F238E27FC236}">
                    <a16:creationId xmlns:a16="http://schemas.microsoft.com/office/drawing/2014/main" id="{AA2888DC-7C40-7743-96AE-3357717080DB}"/>
                  </a:ext>
                </a:extLst>
              </p:cNvPr>
              <p:cNvGrpSpPr/>
              <p:nvPr/>
            </p:nvGrpSpPr>
            <p:grpSpPr>
              <a:xfrm>
                <a:off x="8623774" y="2128475"/>
                <a:ext cx="506941" cy="221114"/>
                <a:chOff x="8623774" y="2128475"/>
                <a:chExt cx="506941" cy="221114"/>
              </a:xfrm>
              <a:grpFill/>
            </p:grpSpPr>
            <p:sp>
              <p:nvSpPr>
                <p:cNvPr id="22" name="Freeform 21">
                  <a:extLst>
                    <a:ext uri="{FF2B5EF4-FFF2-40B4-BE49-F238E27FC236}">
                      <a16:creationId xmlns:a16="http://schemas.microsoft.com/office/drawing/2014/main" id="{26958FA5-E57B-4048-9630-672D7163B8A9}"/>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E5E5B68-4DDC-E943-9E75-E25C70B16198}"/>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grpFill/>
                <a:ln w="27426"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E114B433-8183-3B4E-B2F6-FAD213D70D45}"/>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grp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AE76B7A-3A41-A44E-B594-0A8A5E50037A}"/>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grpFill/>
              <a:ln w="27426" cap="flat">
                <a:noFill/>
                <a:prstDash val="solid"/>
                <a:miter/>
              </a:ln>
            </p:spPr>
            <p:txBody>
              <a:bodyPr rtlCol="0" anchor="ctr"/>
              <a:lstStyle/>
              <a:p>
                <a:endParaRPr lang="en-US"/>
              </a:p>
            </p:txBody>
          </p:sp>
        </p:grpSp>
      </p:grpSp>
      <p:grpSp>
        <p:nvGrpSpPr>
          <p:cNvPr id="62" name="Graphic 3">
            <a:extLst>
              <a:ext uri="{FF2B5EF4-FFF2-40B4-BE49-F238E27FC236}">
                <a16:creationId xmlns:a16="http://schemas.microsoft.com/office/drawing/2014/main" id="{39189F27-C120-5544-9BB7-1BDA4C8208BF}"/>
              </a:ext>
            </a:extLst>
          </p:cNvPr>
          <p:cNvGrpSpPr/>
          <p:nvPr/>
        </p:nvGrpSpPr>
        <p:grpSpPr>
          <a:xfrm>
            <a:off x="833121" y="3508940"/>
            <a:ext cx="622836" cy="682282"/>
            <a:chOff x="662657" y="410457"/>
            <a:chExt cx="888845" cy="973680"/>
          </a:xfrm>
          <a:solidFill>
            <a:schemeClr val="bg1"/>
          </a:solidFill>
        </p:grpSpPr>
        <p:sp>
          <p:nvSpPr>
            <p:cNvPr id="63" name="Freeform 62">
              <a:extLst>
                <a:ext uri="{FF2B5EF4-FFF2-40B4-BE49-F238E27FC236}">
                  <a16:creationId xmlns:a16="http://schemas.microsoft.com/office/drawing/2014/main" id="{B77693A0-A958-E04F-8B9C-A43189B09B22}"/>
                </a:ext>
              </a:extLst>
            </p:cNvPr>
            <p:cNvSpPr/>
            <p:nvPr/>
          </p:nvSpPr>
          <p:spPr>
            <a:xfrm>
              <a:off x="857393" y="410457"/>
              <a:ext cx="486688" cy="485468"/>
            </a:xfrm>
            <a:custGeom>
              <a:avLst/>
              <a:gdLst>
                <a:gd name="connsiteX0" fmla="*/ 485470 w 486688"/>
                <a:gd name="connsiteY0" fmla="*/ 104225 h 485468"/>
                <a:gd name="connsiteX1" fmla="*/ 419644 w 486688"/>
                <a:gd name="connsiteY1" fmla="*/ 8228 h 485468"/>
                <a:gd name="connsiteX2" fmla="*/ 405930 w 486688"/>
                <a:gd name="connsiteY2" fmla="*/ 0 h 485468"/>
                <a:gd name="connsiteX3" fmla="*/ 82283 w 486688"/>
                <a:gd name="connsiteY3" fmla="*/ 0 h 485468"/>
                <a:gd name="connsiteX4" fmla="*/ 68569 w 486688"/>
                <a:gd name="connsiteY4" fmla="*/ 8228 h 485468"/>
                <a:gd name="connsiteX5" fmla="*/ 2743 w 486688"/>
                <a:gd name="connsiteY5" fmla="*/ 104225 h 485468"/>
                <a:gd name="connsiteX6" fmla="*/ 0 w 486688"/>
                <a:gd name="connsiteY6" fmla="*/ 112453 h 485468"/>
                <a:gd name="connsiteX7" fmla="*/ 0 w 486688"/>
                <a:gd name="connsiteY7" fmla="*/ 436099 h 485468"/>
                <a:gd name="connsiteX8" fmla="*/ 49370 w 486688"/>
                <a:gd name="connsiteY8" fmla="*/ 485469 h 485468"/>
                <a:gd name="connsiteX9" fmla="*/ 436100 w 486688"/>
                <a:gd name="connsiteY9" fmla="*/ 485469 h 485468"/>
                <a:gd name="connsiteX10" fmla="*/ 485470 w 486688"/>
                <a:gd name="connsiteY10" fmla="*/ 436099 h 485468"/>
                <a:gd name="connsiteX11" fmla="*/ 485470 w 486688"/>
                <a:gd name="connsiteY11" fmla="*/ 112453 h 485468"/>
                <a:gd name="connsiteX12" fmla="*/ 485470 w 486688"/>
                <a:gd name="connsiteY12" fmla="*/ 104225 h 485468"/>
                <a:gd name="connsiteX13" fmla="*/ 485470 w 486688"/>
                <a:gd name="connsiteY13" fmla="*/ 104225 h 485468"/>
                <a:gd name="connsiteX14" fmla="*/ 93254 w 486688"/>
                <a:gd name="connsiteY14" fmla="*/ 32913 h 485468"/>
                <a:gd name="connsiteX15" fmla="*/ 397701 w 486688"/>
                <a:gd name="connsiteY15" fmla="*/ 32913 h 485468"/>
                <a:gd name="connsiteX16" fmla="*/ 441586 w 486688"/>
                <a:gd name="connsiteY16" fmla="*/ 98739 h 485468"/>
                <a:gd name="connsiteX17" fmla="*/ 49370 w 486688"/>
                <a:gd name="connsiteY17" fmla="*/ 98739 h 485468"/>
                <a:gd name="connsiteX18" fmla="*/ 93254 w 486688"/>
                <a:gd name="connsiteY18" fmla="*/ 32913 h 485468"/>
                <a:gd name="connsiteX19" fmla="*/ 277020 w 486688"/>
                <a:gd name="connsiteY19" fmla="*/ 128910 h 485468"/>
                <a:gd name="connsiteX20" fmla="*/ 277020 w 486688"/>
                <a:gd name="connsiteY20" fmla="*/ 244106 h 485468"/>
                <a:gd name="connsiteX21" fmla="*/ 252335 w 486688"/>
                <a:gd name="connsiteY21" fmla="*/ 227649 h 485468"/>
                <a:gd name="connsiteX22" fmla="*/ 235878 w 486688"/>
                <a:gd name="connsiteY22" fmla="*/ 227649 h 485468"/>
                <a:gd name="connsiteX23" fmla="*/ 211193 w 486688"/>
                <a:gd name="connsiteY23" fmla="*/ 244106 h 485468"/>
                <a:gd name="connsiteX24" fmla="*/ 211193 w 486688"/>
                <a:gd name="connsiteY24" fmla="*/ 128910 h 485468"/>
                <a:gd name="connsiteX25" fmla="*/ 277020 w 486688"/>
                <a:gd name="connsiteY25" fmla="*/ 128910 h 485468"/>
                <a:gd name="connsiteX26" fmla="*/ 35656 w 486688"/>
                <a:gd name="connsiteY26" fmla="*/ 128910 h 485468"/>
                <a:gd name="connsiteX27" fmla="*/ 181023 w 486688"/>
                <a:gd name="connsiteY27" fmla="*/ 128910 h 485468"/>
                <a:gd name="connsiteX28" fmla="*/ 181023 w 486688"/>
                <a:gd name="connsiteY28" fmla="*/ 194736 h 485468"/>
                <a:gd name="connsiteX29" fmla="*/ 35656 w 486688"/>
                <a:gd name="connsiteY29" fmla="*/ 194736 h 485468"/>
                <a:gd name="connsiteX30" fmla="*/ 35656 w 486688"/>
                <a:gd name="connsiteY30" fmla="*/ 128910 h 485468"/>
                <a:gd name="connsiteX31" fmla="*/ 455300 w 486688"/>
                <a:gd name="connsiteY31" fmla="*/ 436099 h 485468"/>
                <a:gd name="connsiteX32" fmla="*/ 438843 w 486688"/>
                <a:gd name="connsiteY32" fmla="*/ 452556 h 485468"/>
                <a:gd name="connsiteX33" fmla="*/ 52113 w 486688"/>
                <a:gd name="connsiteY33" fmla="*/ 452556 h 485468"/>
                <a:gd name="connsiteX34" fmla="*/ 35656 w 486688"/>
                <a:gd name="connsiteY34" fmla="*/ 436099 h 485468"/>
                <a:gd name="connsiteX35" fmla="*/ 35656 w 486688"/>
                <a:gd name="connsiteY35" fmla="*/ 224906 h 485468"/>
                <a:gd name="connsiteX36" fmla="*/ 181023 w 486688"/>
                <a:gd name="connsiteY36" fmla="*/ 224906 h 485468"/>
                <a:gd name="connsiteX37" fmla="*/ 181023 w 486688"/>
                <a:gd name="connsiteY37" fmla="*/ 274276 h 485468"/>
                <a:gd name="connsiteX38" fmla="*/ 189251 w 486688"/>
                <a:gd name="connsiteY38" fmla="*/ 287990 h 485468"/>
                <a:gd name="connsiteX39" fmla="*/ 205708 w 486688"/>
                <a:gd name="connsiteY39" fmla="*/ 287990 h 485468"/>
                <a:gd name="connsiteX40" fmla="*/ 244106 w 486688"/>
                <a:gd name="connsiteY40" fmla="*/ 260562 h 485468"/>
                <a:gd name="connsiteX41" fmla="*/ 282505 w 486688"/>
                <a:gd name="connsiteY41" fmla="*/ 287990 h 485468"/>
                <a:gd name="connsiteX42" fmla="*/ 298962 w 486688"/>
                <a:gd name="connsiteY42" fmla="*/ 287990 h 485468"/>
                <a:gd name="connsiteX43" fmla="*/ 307190 w 486688"/>
                <a:gd name="connsiteY43" fmla="*/ 274276 h 485468"/>
                <a:gd name="connsiteX44" fmla="*/ 307190 w 486688"/>
                <a:gd name="connsiteY44" fmla="*/ 224906 h 485468"/>
                <a:gd name="connsiteX45" fmla="*/ 452557 w 486688"/>
                <a:gd name="connsiteY45" fmla="*/ 224906 h 485468"/>
                <a:gd name="connsiteX46" fmla="*/ 452557 w 486688"/>
                <a:gd name="connsiteY46" fmla="*/ 436099 h 485468"/>
                <a:gd name="connsiteX47" fmla="*/ 455300 w 486688"/>
                <a:gd name="connsiteY47" fmla="*/ 194736 h 485468"/>
                <a:gd name="connsiteX48" fmla="*/ 309933 w 486688"/>
                <a:gd name="connsiteY48" fmla="*/ 194736 h 485468"/>
                <a:gd name="connsiteX49" fmla="*/ 309933 w 486688"/>
                <a:gd name="connsiteY49" fmla="*/ 128910 h 485468"/>
                <a:gd name="connsiteX50" fmla="*/ 455300 w 486688"/>
                <a:gd name="connsiteY50" fmla="*/ 128910 h 485468"/>
                <a:gd name="connsiteX51" fmla="*/ 455300 w 486688"/>
                <a:gd name="connsiteY51" fmla="*/ 194736 h 48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688" h="485468">
                  <a:moveTo>
                    <a:pt x="485470" y="104225"/>
                  </a:moveTo>
                  <a:lnTo>
                    <a:pt x="419644" y="8228"/>
                  </a:lnTo>
                  <a:cubicBezTo>
                    <a:pt x="416901" y="2743"/>
                    <a:pt x="411415" y="0"/>
                    <a:pt x="405930" y="0"/>
                  </a:cubicBezTo>
                  <a:lnTo>
                    <a:pt x="82283" y="0"/>
                  </a:lnTo>
                  <a:cubicBezTo>
                    <a:pt x="76798" y="0"/>
                    <a:pt x="71312" y="2743"/>
                    <a:pt x="68569" y="8228"/>
                  </a:cubicBezTo>
                  <a:lnTo>
                    <a:pt x="2743" y="104225"/>
                  </a:lnTo>
                  <a:cubicBezTo>
                    <a:pt x="0" y="106968"/>
                    <a:pt x="0" y="109710"/>
                    <a:pt x="0" y="112453"/>
                  </a:cubicBezTo>
                  <a:lnTo>
                    <a:pt x="0" y="436099"/>
                  </a:lnTo>
                  <a:cubicBezTo>
                    <a:pt x="0" y="463527"/>
                    <a:pt x="21942" y="485469"/>
                    <a:pt x="49370" y="485469"/>
                  </a:cubicBezTo>
                  <a:lnTo>
                    <a:pt x="436100" y="485469"/>
                  </a:lnTo>
                  <a:cubicBezTo>
                    <a:pt x="463528" y="485469"/>
                    <a:pt x="485470" y="463527"/>
                    <a:pt x="485470" y="436099"/>
                  </a:cubicBezTo>
                  <a:lnTo>
                    <a:pt x="485470" y="112453"/>
                  </a:lnTo>
                  <a:cubicBezTo>
                    <a:pt x="488213" y="109710"/>
                    <a:pt x="485470" y="106968"/>
                    <a:pt x="485470" y="104225"/>
                  </a:cubicBezTo>
                  <a:lnTo>
                    <a:pt x="485470" y="104225"/>
                  </a:lnTo>
                  <a:close/>
                  <a:moveTo>
                    <a:pt x="93254" y="32913"/>
                  </a:moveTo>
                  <a:lnTo>
                    <a:pt x="397701" y="32913"/>
                  </a:lnTo>
                  <a:lnTo>
                    <a:pt x="441586" y="98739"/>
                  </a:lnTo>
                  <a:lnTo>
                    <a:pt x="49370" y="98739"/>
                  </a:lnTo>
                  <a:lnTo>
                    <a:pt x="93254" y="32913"/>
                  </a:lnTo>
                  <a:close/>
                  <a:moveTo>
                    <a:pt x="277020" y="128910"/>
                  </a:moveTo>
                  <a:lnTo>
                    <a:pt x="277020" y="244106"/>
                  </a:lnTo>
                  <a:lnTo>
                    <a:pt x="252335" y="227649"/>
                  </a:lnTo>
                  <a:cubicBezTo>
                    <a:pt x="246849" y="224906"/>
                    <a:pt x="238621" y="224906"/>
                    <a:pt x="235878" y="227649"/>
                  </a:cubicBezTo>
                  <a:lnTo>
                    <a:pt x="211193" y="244106"/>
                  </a:lnTo>
                  <a:lnTo>
                    <a:pt x="211193" y="128910"/>
                  </a:lnTo>
                  <a:lnTo>
                    <a:pt x="277020" y="128910"/>
                  </a:lnTo>
                  <a:close/>
                  <a:moveTo>
                    <a:pt x="35656" y="128910"/>
                  </a:moveTo>
                  <a:lnTo>
                    <a:pt x="181023" y="128910"/>
                  </a:lnTo>
                  <a:lnTo>
                    <a:pt x="181023" y="194736"/>
                  </a:lnTo>
                  <a:lnTo>
                    <a:pt x="35656" y="194736"/>
                  </a:lnTo>
                  <a:lnTo>
                    <a:pt x="35656" y="128910"/>
                  </a:lnTo>
                  <a:close/>
                  <a:moveTo>
                    <a:pt x="455300" y="436099"/>
                  </a:moveTo>
                  <a:cubicBezTo>
                    <a:pt x="455300" y="444327"/>
                    <a:pt x="447071" y="452556"/>
                    <a:pt x="438843" y="452556"/>
                  </a:cubicBezTo>
                  <a:lnTo>
                    <a:pt x="52113" y="452556"/>
                  </a:lnTo>
                  <a:cubicBezTo>
                    <a:pt x="43884" y="452556"/>
                    <a:pt x="35656" y="444327"/>
                    <a:pt x="35656" y="436099"/>
                  </a:cubicBezTo>
                  <a:lnTo>
                    <a:pt x="35656" y="224906"/>
                  </a:lnTo>
                  <a:lnTo>
                    <a:pt x="181023" y="224906"/>
                  </a:lnTo>
                  <a:lnTo>
                    <a:pt x="181023" y="274276"/>
                  </a:lnTo>
                  <a:cubicBezTo>
                    <a:pt x="181023" y="279762"/>
                    <a:pt x="183766" y="285247"/>
                    <a:pt x="189251" y="287990"/>
                  </a:cubicBezTo>
                  <a:cubicBezTo>
                    <a:pt x="194737" y="290733"/>
                    <a:pt x="200222" y="290733"/>
                    <a:pt x="205708" y="287990"/>
                  </a:cubicBezTo>
                  <a:lnTo>
                    <a:pt x="244106" y="260562"/>
                  </a:lnTo>
                  <a:lnTo>
                    <a:pt x="282505" y="287990"/>
                  </a:lnTo>
                  <a:cubicBezTo>
                    <a:pt x="287991" y="290733"/>
                    <a:pt x="293476" y="290733"/>
                    <a:pt x="298962" y="287990"/>
                  </a:cubicBezTo>
                  <a:cubicBezTo>
                    <a:pt x="304447" y="285247"/>
                    <a:pt x="307190" y="279762"/>
                    <a:pt x="307190" y="274276"/>
                  </a:cubicBezTo>
                  <a:lnTo>
                    <a:pt x="307190" y="224906"/>
                  </a:lnTo>
                  <a:lnTo>
                    <a:pt x="452557" y="224906"/>
                  </a:lnTo>
                  <a:lnTo>
                    <a:pt x="452557" y="436099"/>
                  </a:lnTo>
                  <a:close/>
                  <a:moveTo>
                    <a:pt x="455300" y="194736"/>
                  </a:moveTo>
                  <a:lnTo>
                    <a:pt x="309933" y="194736"/>
                  </a:lnTo>
                  <a:lnTo>
                    <a:pt x="309933" y="128910"/>
                  </a:lnTo>
                  <a:lnTo>
                    <a:pt x="455300" y="128910"/>
                  </a:lnTo>
                  <a:lnTo>
                    <a:pt x="455300" y="194736"/>
                  </a:lnTo>
                  <a:close/>
                </a:path>
              </a:pathLst>
            </a:custGeom>
            <a:grpFill/>
            <a:ln w="27426" cap="flat">
              <a:noFill/>
              <a:prstDash val="solid"/>
              <a:miter/>
            </a:ln>
          </p:spPr>
          <p:txBody>
            <a:bodyPr rtlCol="0" anchor="ctr"/>
            <a:lstStyle/>
            <a:p>
              <a:endParaRPr lang="en-US"/>
            </a:p>
          </p:txBody>
        </p:sp>
        <p:grpSp>
          <p:nvGrpSpPr>
            <p:cNvPr id="64" name="Graphic 3">
              <a:extLst>
                <a:ext uri="{FF2B5EF4-FFF2-40B4-BE49-F238E27FC236}">
                  <a16:creationId xmlns:a16="http://schemas.microsoft.com/office/drawing/2014/main" id="{F500B236-C5C1-5D41-B066-69AF7D41A82E}"/>
                </a:ext>
              </a:extLst>
            </p:cNvPr>
            <p:cNvGrpSpPr/>
            <p:nvPr/>
          </p:nvGrpSpPr>
          <p:grpSpPr>
            <a:xfrm>
              <a:off x="662657" y="443370"/>
              <a:ext cx="888845" cy="940767"/>
              <a:chOff x="662657" y="443370"/>
              <a:chExt cx="888845" cy="940767"/>
            </a:xfrm>
            <a:grpFill/>
          </p:grpSpPr>
          <p:sp>
            <p:nvSpPr>
              <p:cNvPr id="65" name="Freeform 64">
                <a:extLst>
                  <a:ext uri="{FF2B5EF4-FFF2-40B4-BE49-F238E27FC236}">
                    <a16:creationId xmlns:a16="http://schemas.microsoft.com/office/drawing/2014/main" id="{7E2F2950-4D7D-0949-BADC-E7F303FEF29C}"/>
                  </a:ext>
                </a:extLst>
              </p:cNvPr>
              <p:cNvSpPr/>
              <p:nvPr/>
            </p:nvSpPr>
            <p:spPr>
              <a:xfrm>
                <a:off x="989988" y="960381"/>
                <a:ext cx="227844" cy="305817"/>
              </a:xfrm>
              <a:custGeom>
                <a:avLst/>
                <a:gdLst>
                  <a:gd name="connsiteX0" fmla="*/ 122483 w 227844"/>
                  <a:gd name="connsiteY0" fmla="*/ 4114 h 305817"/>
                  <a:gd name="connsiteX1" fmla="*/ 100541 w 227844"/>
                  <a:gd name="connsiteY1" fmla="*/ 4114 h 305817"/>
                  <a:gd name="connsiteX2" fmla="*/ 4544 w 227844"/>
                  <a:gd name="connsiteY2" fmla="*/ 100111 h 305817"/>
                  <a:gd name="connsiteX3" fmla="*/ 1802 w 227844"/>
                  <a:gd name="connsiteY3" fmla="*/ 116568 h 305817"/>
                  <a:gd name="connsiteX4" fmla="*/ 15515 w 227844"/>
                  <a:gd name="connsiteY4" fmla="*/ 127538 h 305817"/>
                  <a:gd name="connsiteX5" fmla="*/ 48429 w 227844"/>
                  <a:gd name="connsiteY5" fmla="*/ 127538 h 305817"/>
                  <a:gd name="connsiteX6" fmla="*/ 48429 w 227844"/>
                  <a:gd name="connsiteY6" fmla="*/ 239992 h 305817"/>
                  <a:gd name="connsiteX7" fmla="*/ 81342 w 227844"/>
                  <a:gd name="connsiteY7" fmla="*/ 239992 h 305817"/>
                  <a:gd name="connsiteX8" fmla="*/ 81342 w 227844"/>
                  <a:gd name="connsiteY8" fmla="*/ 111082 h 305817"/>
                  <a:gd name="connsiteX9" fmla="*/ 64885 w 227844"/>
                  <a:gd name="connsiteY9" fmla="*/ 94625 h 305817"/>
                  <a:gd name="connsiteX10" fmla="*/ 56657 w 227844"/>
                  <a:gd name="connsiteY10" fmla="*/ 94625 h 305817"/>
                  <a:gd name="connsiteX11" fmla="*/ 114255 w 227844"/>
                  <a:gd name="connsiteY11" fmla="*/ 37027 h 305817"/>
                  <a:gd name="connsiteX12" fmla="*/ 171853 w 227844"/>
                  <a:gd name="connsiteY12" fmla="*/ 94625 h 305817"/>
                  <a:gd name="connsiteX13" fmla="*/ 163625 w 227844"/>
                  <a:gd name="connsiteY13" fmla="*/ 94625 h 305817"/>
                  <a:gd name="connsiteX14" fmla="*/ 147168 w 227844"/>
                  <a:gd name="connsiteY14" fmla="*/ 111082 h 305817"/>
                  <a:gd name="connsiteX15" fmla="*/ 147168 w 227844"/>
                  <a:gd name="connsiteY15" fmla="*/ 305818 h 305817"/>
                  <a:gd name="connsiteX16" fmla="*/ 180081 w 227844"/>
                  <a:gd name="connsiteY16" fmla="*/ 305818 h 305817"/>
                  <a:gd name="connsiteX17" fmla="*/ 180081 w 227844"/>
                  <a:gd name="connsiteY17" fmla="*/ 127538 h 305817"/>
                  <a:gd name="connsiteX18" fmla="*/ 212995 w 227844"/>
                  <a:gd name="connsiteY18" fmla="*/ 127538 h 305817"/>
                  <a:gd name="connsiteX19" fmla="*/ 226709 w 227844"/>
                  <a:gd name="connsiteY19" fmla="*/ 116568 h 305817"/>
                  <a:gd name="connsiteX20" fmla="*/ 223966 w 227844"/>
                  <a:gd name="connsiteY20" fmla="*/ 100111 h 305817"/>
                  <a:gd name="connsiteX21" fmla="*/ 122483 w 227844"/>
                  <a:gd name="connsiteY21" fmla="*/ 4114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844" h="305817">
                    <a:moveTo>
                      <a:pt x="122483" y="4114"/>
                    </a:moveTo>
                    <a:cubicBezTo>
                      <a:pt x="116998" y="-1371"/>
                      <a:pt x="106027" y="-1371"/>
                      <a:pt x="100541" y="4114"/>
                    </a:cubicBezTo>
                    <a:lnTo>
                      <a:pt x="4544" y="100111"/>
                    </a:lnTo>
                    <a:cubicBezTo>
                      <a:pt x="-941" y="105596"/>
                      <a:pt x="-941" y="111082"/>
                      <a:pt x="1802" y="116568"/>
                    </a:cubicBezTo>
                    <a:cubicBezTo>
                      <a:pt x="4544" y="122053"/>
                      <a:pt x="10030" y="127538"/>
                      <a:pt x="15515" y="127538"/>
                    </a:cubicBezTo>
                    <a:lnTo>
                      <a:pt x="48429" y="127538"/>
                    </a:lnTo>
                    <a:lnTo>
                      <a:pt x="48429" y="239992"/>
                    </a:lnTo>
                    <a:lnTo>
                      <a:pt x="81342" y="239992"/>
                    </a:lnTo>
                    <a:lnTo>
                      <a:pt x="81342" y="111082"/>
                    </a:lnTo>
                    <a:cubicBezTo>
                      <a:pt x="81342" y="102854"/>
                      <a:pt x="73113" y="94625"/>
                      <a:pt x="64885" y="94625"/>
                    </a:cubicBezTo>
                    <a:lnTo>
                      <a:pt x="56657" y="94625"/>
                    </a:lnTo>
                    <a:lnTo>
                      <a:pt x="114255" y="37027"/>
                    </a:lnTo>
                    <a:lnTo>
                      <a:pt x="171853" y="94625"/>
                    </a:lnTo>
                    <a:lnTo>
                      <a:pt x="163625" y="94625"/>
                    </a:lnTo>
                    <a:cubicBezTo>
                      <a:pt x="155397" y="94625"/>
                      <a:pt x="147168" y="102854"/>
                      <a:pt x="147168" y="111082"/>
                    </a:cubicBezTo>
                    <a:lnTo>
                      <a:pt x="147168" y="305818"/>
                    </a:lnTo>
                    <a:lnTo>
                      <a:pt x="180081" y="305818"/>
                    </a:lnTo>
                    <a:lnTo>
                      <a:pt x="180081" y="127538"/>
                    </a:lnTo>
                    <a:lnTo>
                      <a:pt x="212995" y="127538"/>
                    </a:lnTo>
                    <a:cubicBezTo>
                      <a:pt x="218480" y="127538"/>
                      <a:pt x="226709" y="124796"/>
                      <a:pt x="226709" y="116568"/>
                    </a:cubicBezTo>
                    <a:cubicBezTo>
                      <a:pt x="229451" y="111082"/>
                      <a:pt x="226709" y="102854"/>
                      <a:pt x="223966" y="100111"/>
                    </a:cubicBezTo>
                    <a:lnTo>
                      <a:pt x="122483" y="4114"/>
                    </a:lnTo>
                    <a:close/>
                  </a:path>
                </a:pathLst>
              </a:custGeom>
              <a:grpFill/>
              <a:ln w="274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67F0A0F-8D54-EF44-AFD5-50C2F3B0E7AC}"/>
                  </a:ext>
                </a:extLst>
              </p:cNvPr>
              <p:cNvSpPr/>
              <p:nvPr/>
            </p:nvSpPr>
            <p:spPr>
              <a:xfrm>
                <a:off x="1408690" y="443370"/>
                <a:ext cx="32913" cy="95996"/>
              </a:xfrm>
              <a:custGeom>
                <a:avLst/>
                <a:gdLst>
                  <a:gd name="connsiteX0" fmla="*/ 0 w 32913"/>
                  <a:gd name="connsiteY0" fmla="*/ 0 h 95996"/>
                  <a:gd name="connsiteX1" fmla="*/ 32913 w 32913"/>
                  <a:gd name="connsiteY1" fmla="*/ 0 h 95996"/>
                  <a:gd name="connsiteX2" fmla="*/ 32913 w 32913"/>
                  <a:gd name="connsiteY2" fmla="*/ 95997 h 95996"/>
                  <a:gd name="connsiteX3" fmla="*/ 0 w 32913"/>
                  <a:gd name="connsiteY3" fmla="*/ 95997 h 95996"/>
                </a:gdLst>
                <a:ahLst/>
                <a:cxnLst>
                  <a:cxn ang="0">
                    <a:pos x="connsiteX0" y="connsiteY0"/>
                  </a:cxn>
                  <a:cxn ang="0">
                    <a:pos x="connsiteX1" y="connsiteY1"/>
                  </a:cxn>
                  <a:cxn ang="0">
                    <a:pos x="connsiteX2" y="connsiteY2"/>
                  </a:cxn>
                  <a:cxn ang="0">
                    <a:pos x="connsiteX3" y="connsiteY3"/>
                  </a:cxn>
                </a:cxnLst>
                <a:rect l="l" t="t" r="r" b="b"/>
                <a:pathLst>
                  <a:path w="32913" h="95996">
                    <a:moveTo>
                      <a:pt x="0" y="0"/>
                    </a:moveTo>
                    <a:lnTo>
                      <a:pt x="32913" y="0"/>
                    </a:lnTo>
                    <a:lnTo>
                      <a:pt x="32913" y="95997"/>
                    </a:lnTo>
                    <a:lnTo>
                      <a:pt x="0" y="95997"/>
                    </a:lnTo>
                    <a:close/>
                  </a:path>
                </a:pathLst>
              </a:custGeom>
              <a:grpFill/>
              <a:ln w="274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7B5E9A8D-567D-EB47-B8BA-9AAA97C20BE9}"/>
                  </a:ext>
                </a:extLst>
              </p:cNvPr>
              <p:cNvSpPr/>
              <p:nvPr/>
            </p:nvSpPr>
            <p:spPr>
              <a:xfrm>
                <a:off x="1408690" y="572280"/>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76BD199-8DCA-A444-A139-98BF973DEA9F}"/>
                  </a:ext>
                </a:extLst>
              </p:cNvPr>
              <p:cNvSpPr/>
              <p:nvPr/>
            </p:nvSpPr>
            <p:spPr>
              <a:xfrm>
                <a:off x="1507429" y="492740"/>
                <a:ext cx="32913" cy="65826"/>
              </a:xfrm>
              <a:custGeom>
                <a:avLst/>
                <a:gdLst>
                  <a:gd name="connsiteX0" fmla="*/ 0 w 32913"/>
                  <a:gd name="connsiteY0" fmla="*/ 0 h 65826"/>
                  <a:gd name="connsiteX1" fmla="*/ 32913 w 32913"/>
                  <a:gd name="connsiteY1" fmla="*/ 0 h 65826"/>
                  <a:gd name="connsiteX2" fmla="*/ 32913 w 32913"/>
                  <a:gd name="connsiteY2" fmla="*/ 65826 h 65826"/>
                  <a:gd name="connsiteX3" fmla="*/ 0 w 32913"/>
                  <a:gd name="connsiteY3" fmla="*/ 65826 h 65826"/>
                </a:gdLst>
                <a:ahLst/>
                <a:cxnLst>
                  <a:cxn ang="0">
                    <a:pos x="connsiteX0" y="connsiteY0"/>
                  </a:cxn>
                  <a:cxn ang="0">
                    <a:pos x="connsiteX1" y="connsiteY1"/>
                  </a:cxn>
                  <a:cxn ang="0">
                    <a:pos x="connsiteX2" y="connsiteY2"/>
                  </a:cxn>
                  <a:cxn ang="0">
                    <a:pos x="connsiteX3" y="connsiteY3"/>
                  </a:cxn>
                </a:cxnLst>
                <a:rect l="l" t="t" r="r" b="b"/>
                <a:pathLst>
                  <a:path w="32913" h="65826">
                    <a:moveTo>
                      <a:pt x="0" y="0"/>
                    </a:moveTo>
                    <a:lnTo>
                      <a:pt x="32913" y="0"/>
                    </a:lnTo>
                    <a:lnTo>
                      <a:pt x="32913" y="65826"/>
                    </a:lnTo>
                    <a:lnTo>
                      <a:pt x="0" y="65826"/>
                    </a:lnTo>
                    <a:close/>
                  </a:path>
                </a:pathLst>
              </a:custGeom>
              <a:grpFill/>
              <a:ln w="27426"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9203A399-F476-604D-81D8-88EE3659865A}"/>
                  </a:ext>
                </a:extLst>
              </p:cNvPr>
              <p:cNvSpPr/>
              <p:nvPr/>
            </p:nvSpPr>
            <p:spPr>
              <a:xfrm>
                <a:off x="1507429" y="588737"/>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C202B25-3C01-B74D-9F3F-7813F14DBD94}"/>
                  </a:ext>
                </a:extLst>
              </p:cNvPr>
              <p:cNvSpPr/>
              <p:nvPr/>
            </p:nvSpPr>
            <p:spPr>
              <a:xfrm>
                <a:off x="764139" y="443370"/>
                <a:ext cx="32913" cy="95996"/>
              </a:xfrm>
              <a:custGeom>
                <a:avLst/>
                <a:gdLst>
                  <a:gd name="connsiteX0" fmla="*/ 0 w 32913"/>
                  <a:gd name="connsiteY0" fmla="*/ 0 h 95996"/>
                  <a:gd name="connsiteX1" fmla="*/ 32913 w 32913"/>
                  <a:gd name="connsiteY1" fmla="*/ 0 h 95996"/>
                  <a:gd name="connsiteX2" fmla="*/ 32913 w 32913"/>
                  <a:gd name="connsiteY2" fmla="*/ 95997 h 95996"/>
                  <a:gd name="connsiteX3" fmla="*/ 0 w 32913"/>
                  <a:gd name="connsiteY3" fmla="*/ 95997 h 95996"/>
                </a:gdLst>
                <a:ahLst/>
                <a:cxnLst>
                  <a:cxn ang="0">
                    <a:pos x="connsiteX0" y="connsiteY0"/>
                  </a:cxn>
                  <a:cxn ang="0">
                    <a:pos x="connsiteX1" y="connsiteY1"/>
                  </a:cxn>
                  <a:cxn ang="0">
                    <a:pos x="connsiteX2" y="connsiteY2"/>
                  </a:cxn>
                  <a:cxn ang="0">
                    <a:pos x="connsiteX3" y="connsiteY3"/>
                  </a:cxn>
                </a:cxnLst>
                <a:rect l="l" t="t" r="r" b="b"/>
                <a:pathLst>
                  <a:path w="32913" h="95996">
                    <a:moveTo>
                      <a:pt x="0" y="0"/>
                    </a:moveTo>
                    <a:lnTo>
                      <a:pt x="32913" y="0"/>
                    </a:lnTo>
                    <a:lnTo>
                      <a:pt x="32913" y="95997"/>
                    </a:lnTo>
                    <a:lnTo>
                      <a:pt x="0" y="95997"/>
                    </a:lnTo>
                    <a:close/>
                  </a:path>
                </a:pathLst>
              </a:custGeom>
              <a:grpFill/>
              <a:ln w="27426"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AB153BE2-C5BC-074D-A49D-82FE1C006C3A}"/>
                  </a:ext>
                </a:extLst>
              </p:cNvPr>
              <p:cNvSpPr/>
              <p:nvPr/>
            </p:nvSpPr>
            <p:spPr>
              <a:xfrm>
                <a:off x="764139" y="572280"/>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98D155D-C5D5-E449-9400-F9A797AE024F}"/>
                  </a:ext>
                </a:extLst>
              </p:cNvPr>
              <p:cNvSpPr/>
              <p:nvPr/>
            </p:nvSpPr>
            <p:spPr>
              <a:xfrm>
                <a:off x="665400" y="492740"/>
                <a:ext cx="32913" cy="65826"/>
              </a:xfrm>
              <a:custGeom>
                <a:avLst/>
                <a:gdLst>
                  <a:gd name="connsiteX0" fmla="*/ 0 w 32913"/>
                  <a:gd name="connsiteY0" fmla="*/ 0 h 65826"/>
                  <a:gd name="connsiteX1" fmla="*/ 32913 w 32913"/>
                  <a:gd name="connsiteY1" fmla="*/ 0 h 65826"/>
                  <a:gd name="connsiteX2" fmla="*/ 32913 w 32913"/>
                  <a:gd name="connsiteY2" fmla="*/ 65826 h 65826"/>
                  <a:gd name="connsiteX3" fmla="*/ 0 w 32913"/>
                  <a:gd name="connsiteY3" fmla="*/ 65826 h 65826"/>
                </a:gdLst>
                <a:ahLst/>
                <a:cxnLst>
                  <a:cxn ang="0">
                    <a:pos x="connsiteX0" y="connsiteY0"/>
                  </a:cxn>
                  <a:cxn ang="0">
                    <a:pos x="connsiteX1" y="connsiteY1"/>
                  </a:cxn>
                  <a:cxn ang="0">
                    <a:pos x="connsiteX2" y="connsiteY2"/>
                  </a:cxn>
                  <a:cxn ang="0">
                    <a:pos x="connsiteX3" y="connsiteY3"/>
                  </a:cxn>
                </a:cxnLst>
                <a:rect l="l" t="t" r="r" b="b"/>
                <a:pathLst>
                  <a:path w="32913" h="65826">
                    <a:moveTo>
                      <a:pt x="0" y="0"/>
                    </a:moveTo>
                    <a:lnTo>
                      <a:pt x="32913" y="0"/>
                    </a:lnTo>
                    <a:lnTo>
                      <a:pt x="32913" y="65826"/>
                    </a:lnTo>
                    <a:lnTo>
                      <a:pt x="0" y="65826"/>
                    </a:lnTo>
                    <a:close/>
                  </a:path>
                </a:pathLst>
              </a:custGeom>
              <a:grpFill/>
              <a:ln w="27426"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AFBB9CD-D099-9740-B98E-606DA198F376}"/>
                  </a:ext>
                </a:extLst>
              </p:cNvPr>
              <p:cNvSpPr/>
              <p:nvPr/>
            </p:nvSpPr>
            <p:spPr>
              <a:xfrm>
                <a:off x="665400" y="588737"/>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grpSp>
            <p:nvGrpSpPr>
              <p:cNvPr id="74" name="Graphic 3">
                <a:extLst>
                  <a:ext uri="{FF2B5EF4-FFF2-40B4-BE49-F238E27FC236}">
                    <a16:creationId xmlns:a16="http://schemas.microsoft.com/office/drawing/2014/main" id="{F2F9D54E-8A63-7B46-AAF5-8B9981B8C88C}"/>
                  </a:ext>
                </a:extLst>
              </p:cNvPr>
              <p:cNvGrpSpPr/>
              <p:nvPr/>
            </p:nvGrpSpPr>
            <p:grpSpPr>
              <a:xfrm>
                <a:off x="662657" y="668277"/>
                <a:ext cx="888845" cy="715860"/>
                <a:chOff x="662657" y="668277"/>
                <a:chExt cx="888845" cy="715860"/>
              </a:xfrm>
              <a:grpFill/>
            </p:grpSpPr>
            <p:sp>
              <p:nvSpPr>
                <p:cNvPr id="76" name="Freeform 75">
                  <a:extLst>
                    <a:ext uri="{FF2B5EF4-FFF2-40B4-BE49-F238E27FC236}">
                      <a16:creationId xmlns:a16="http://schemas.microsoft.com/office/drawing/2014/main" id="{475AE596-280D-3B49-B216-3654341A77FD}"/>
                    </a:ext>
                  </a:extLst>
                </p:cNvPr>
                <p:cNvSpPr/>
                <p:nvPr/>
              </p:nvSpPr>
              <p:spPr>
                <a:xfrm>
                  <a:off x="1296236" y="1282656"/>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5685AC8-9AB3-1E44-9324-77674D81E58A}"/>
                    </a:ext>
                  </a:extLst>
                </p:cNvPr>
                <p:cNvSpPr/>
                <p:nvPr/>
              </p:nvSpPr>
              <p:spPr>
                <a:xfrm>
                  <a:off x="1230410" y="668277"/>
                  <a:ext cx="321092" cy="710375"/>
                </a:xfrm>
                <a:custGeom>
                  <a:avLst/>
                  <a:gdLst>
                    <a:gd name="connsiteX0" fmla="*/ 260563 w 321092"/>
                    <a:gd name="connsiteY0" fmla="*/ 0 h 710375"/>
                    <a:gd name="connsiteX1" fmla="*/ 194736 w 321092"/>
                    <a:gd name="connsiteY1" fmla="*/ 65826 h 710375"/>
                    <a:gd name="connsiteX2" fmla="*/ 194736 w 321092"/>
                    <a:gd name="connsiteY2" fmla="*/ 202964 h 710375"/>
                    <a:gd name="connsiteX3" fmla="*/ 186508 w 321092"/>
                    <a:gd name="connsiteY3" fmla="*/ 202964 h 710375"/>
                    <a:gd name="connsiteX4" fmla="*/ 148109 w 321092"/>
                    <a:gd name="connsiteY4" fmla="*/ 233135 h 710375"/>
                    <a:gd name="connsiteX5" fmla="*/ 35656 w 321092"/>
                    <a:gd name="connsiteY5" fmla="*/ 427871 h 710375"/>
                    <a:gd name="connsiteX6" fmla="*/ 32913 w 321092"/>
                    <a:gd name="connsiteY6" fmla="*/ 436099 h 710375"/>
                    <a:gd name="connsiteX7" fmla="*/ 32913 w 321092"/>
                    <a:gd name="connsiteY7" fmla="*/ 548552 h 710375"/>
                    <a:gd name="connsiteX8" fmla="*/ 16457 w 321092"/>
                    <a:gd name="connsiteY8" fmla="*/ 548552 h 710375"/>
                    <a:gd name="connsiteX9" fmla="*/ 0 w 321092"/>
                    <a:gd name="connsiteY9" fmla="*/ 565009 h 710375"/>
                    <a:gd name="connsiteX10" fmla="*/ 0 w 321092"/>
                    <a:gd name="connsiteY10" fmla="*/ 693919 h 710375"/>
                    <a:gd name="connsiteX11" fmla="*/ 16457 w 321092"/>
                    <a:gd name="connsiteY11" fmla="*/ 710375 h 710375"/>
                    <a:gd name="connsiteX12" fmla="*/ 274277 w 321092"/>
                    <a:gd name="connsiteY12" fmla="*/ 710375 h 710375"/>
                    <a:gd name="connsiteX13" fmla="*/ 290733 w 321092"/>
                    <a:gd name="connsiteY13" fmla="*/ 693919 h 710375"/>
                    <a:gd name="connsiteX14" fmla="*/ 290733 w 321092"/>
                    <a:gd name="connsiteY14" fmla="*/ 565009 h 710375"/>
                    <a:gd name="connsiteX15" fmla="*/ 274277 w 321092"/>
                    <a:gd name="connsiteY15" fmla="*/ 548552 h 710375"/>
                    <a:gd name="connsiteX16" fmla="*/ 257820 w 321092"/>
                    <a:gd name="connsiteY16" fmla="*/ 548552 h 710375"/>
                    <a:gd name="connsiteX17" fmla="*/ 257820 w 321092"/>
                    <a:gd name="connsiteY17" fmla="*/ 537581 h 710375"/>
                    <a:gd name="connsiteX18" fmla="*/ 318161 w 321092"/>
                    <a:gd name="connsiteY18" fmla="*/ 460784 h 710375"/>
                    <a:gd name="connsiteX19" fmla="*/ 320904 w 321092"/>
                    <a:gd name="connsiteY19" fmla="*/ 449813 h 710375"/>
                    <a:gd name="connsiteX20" fmla="*/ 320904 w 321092"/>
                    <a:gd name="connsiteY20" fmla="*/ 65826 h 710375"/>
                    <a:gd name="connsiteX21" fmla="*/ 260563 w 321092"/>
                    <a:gd name="connsiteY21" fmla="*/ 0 h 710375"/>
                    <a:gd name="connsiteX22" fmla="*/ 260563 w 321092"/>
                    <a:gd name="connsiteY22" fmla="*/ 0 h 710375"/>
                    <a:gd name="connsiteX23" fmla="*/ 260563 w 321092"/>
                    <a:gd name="connsiteY23" fmla="*/ 680205 h 710375"/>
                    <a:gd name="connsiteX24" fmla="*/ 35656 w 321092"/>
                    <a:gd name="connsiteY24" fmla="*/ 680205 h 710375"/>
                    <a:gd name="connsiteX25" fmla="*/ 35656 w 321092"/>
                    <a:gd name="connsiteY25" fmla="*/ 584208 h 710375"/>
                    <a:gd name="connsiteX26" fmla="*/ 260563 w 321092"/>
                    <a:gd name="connsiteY26" fmla="*/ 584208 h 710375"/>
                    <a:gd name="connsiteX27" fmla="*/ 260563 w 321092"/>
                    <a:gd name="connsiteY27" fmla="*/ 680205 h 710375"/>
                    <a:gd name="connsiteX28" fmla="*/ 290733 w 321092"/>
                    <a:gd name="connsiteY28" fmla="*/ 447070 h 710375"/>
                    <a:gd name="connsiteX29" fmla="*/ 230392 w 321092"/>
                    <a:gd name="connsiteY29" fmla="*/ 523868 h 710375"/>
                    <a:gd name="connsiteX30" fmla="*/ 227650 w 321092"/>
                    <a:gd name="connsiteY30" fmla="*/ 534839 h 710375"/>
                    <a:gd name="connsiteX31" fmla="*/ 227650 w 321092"/>
                    <a:gd name="connsiteY31" fmla="*/ 551295 h 710375"/>
                    <a:gd name="connsiteX32" fmla="*/ 65826 w 321092"/>
                    <a:gd name="connsiteY32" fmla="*/ 551295 h 710375"/>
                    <a:gd name="connsiteX33" fmla="*/ 65826 w 321092"/>
                    <a:gd name="connsiteY33" fmla="*/ 441585 h 710375"/>
                    <a:gd name="connsiteX34" fmla="*/ 175537 w 321092"/>
                    <a:gd name="connsiteY34" fmla="*/ 249591 h 710375"/>
                    <a:gd name="connsiteX35" fmla="*/ 194736 w 321092"/>
                    <a:gd name="connsiteY35" fmla="*/ 233135 h 710375"/>
                    <a:gd name="connsiteX36" fmla="*/ 219421 w 321092"/>
                    <a:gd name="connsiteY36" fmla="*/ 235878 h 710375"/>
                    <a:gd name="connsiteX37" fmla="*/ 235878 w 321092"/>
                    <a:gd name="connsiteY37" fmla="*/ 255077 h 710375"/>
                    <a:gd name="connsiteX38" fmla="*/ 230392 w 321092"/>
                    <a:gd name="connsiteY38" fmla="*/ 279762 h 710375"/>
                    <a:gd name="connsiteX39" fmla="*/ 150852 w 321092"/>
                    <a:gd name="connsiteY39" fmla="*/ 419643 h 710375"/>
                    <a:gd name="connsiteX40" fmla="*/ 178280 w 321092"/>
                    <a:gd name="connsiteY40" fmla="*/ 436099 h 710375"/>
                    <a:gd name="connsiteX41" fmla="*/ 257820 w 321092"/>
                    <a:gd name="connsiteY41" fmla="*/ 296218 h 710375"/>
                    <a:gd name="connsiteX42" fmla="*/ 233135 w 321092"/>
                    <a:gd name="connsiteY42" fmla="*/ 208450 h 710375"/>
                    <a:gd name="connsiteX43" fmla="*/ 222164 w 321092"/>
                    <a:gd name="connsiteY43" fmla="*/ 202964 h 710375"/>
                    <a:gd name="connsiteX44" fmla="*/ 222164 w 321092"/>
                    <a:gd name="connsiteY44" fmla="*/ 63083 h 710375"/>
                    <a:gd name="connsiteX45" fmla="*/ 255077 w 321092"/>
                    <a:gd name="connsiteY45" fmla="*/ 30170 h 710375"/>
                    <a:gd name="connsiteX46" fmla="*/ 287991 w 321092"/>
                    <a:gd name="connsiteY46" fmla="*/ 63083 h 710375"/>
                    <a:gd name="connsiteX47" fmla="*/ 287991 w 321092"/>
                    <a:gd name="connsiteY47" fmla="*/ 447070 h 71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1092" h="710375">
                      <a:moveTo>
                        <a:pt x="260563" y="0"/>
                      </a:moveTo>
                      <a:cubicBezTo>
                        <a:pt x="224907" y="0"/>
                        <a:pt x="194736" y="30170"/>
                        <a:pt x="194736" y="65826"/>
                      </a:cubicBezTo>
                      <a:lnTo>
                        <a:pt x="194736" y="202964"/>
                      </a:lnTo>
                      <a:cubicBezTo>
                        <a:pt x="191994" y="202964"/>
                        <a:pt x="189251" y="202964"/>
                        <a:pt x="186508" y="202964"/>
                      </a:cubicBezTo>
                      <a:cubicBezTo>
                        <a:pt x="170051" y="208450"/>
                        <a:pt x="156338" y="219421"/>
                        <a:pt x="148109" y="233135"/>
                      </a:cubicBezTo>
                      <a:lnTo>
                        <a:pt x="35656" y="427871"/>
                      </a:lnTo>
                      <a:cubicBezTo>
                        <a:pt x="35656" y="430614"/>
                        <a:pt x="32913" y="433356"/>
                        <a:pt x="32913" y="436099"/>
                      </a:cubicBezTo>
                      <a:lnTo>
                        <a:pt x="32913" y="548552"/>
                      </a:lnTo>
                      <a:lnTo>
                        <a:pt x="16457" y="548552"/>
                      </a:lnTo>
                      <a:cubicBezTo>
                        <a:pt x="8228" y="548552"/>
                        <a:pt x="0" y="556781"/>
                        <a:pt x="0" y="565009"/>
                      </a:cubicBezTo>
                      <a:lnTo>
                        <a:pt x="0" y="693919"/>
                      </a:lnTo>
                      <a:cubicBezTo>
                        <a:pt x="0" y="702147"/>
                        <a:pt x="8228" y="710375"/>
                        <a:pt x="16457" y="710375"/>
                      </a:cubicBezTo>
                      <a:lnTo>
                        <a:pt x="274277" y="710375"/>
                      </a:lnTo>
                      <a:cubicBezTo>
                        <a:pt x="282505" y="710375"/>
                        <a:pt x="290733" y="702147"/>
                        <a:pt x="290733" y="693919"/>
                      </a:cubicBezTo>
                      <a:lnTo>
                        <a:pt x="290733" y="565009"/>
                      </a:lnTo>
                      <a:cubicBezTo>
                        <a:pt x="290733" y="556781"/>
                        <a:pt x="282505" y="548552"/>
                        <a:pt x="274277" y="548552"/>
                      </a:cubicBezTo>
                      <a:lnTo>
                        <a:pt x="257820" y="548552"/>
                      </a:lnTo>
                      <a:lnTo>
                        <a:pt x="257820" y="537581"/>
                      </a:lnTo>
                      <a:lnTo>
                        <a:pt x="318161" y="460784"/>
                      </a:lnTo>
                      <a:cubicBezTo>
                        <a:pt x="320904" y="458041"/>
                        <a:pt x="320904" y="455298"/>
                        <a:pt x="320904" y="449813"/>
                      </a:cubicBezTo>
                      <a:lnTo>
                        <a:pt x="320904" y="65826"/>
                      </a:lnTo>
                      <a:cubicBezTo>
                        <a:pt x="323647" y="30170"/>
                        <a:pt x="296219" y="0"/>
                        <a:pt x="260563" y="0"/>
                      </a:cubicBezTo>
                      <a:lnTo>
                        <a:pt x="260563" y="0"/>
                      </a:lnTo>
                      <a:close/>
                      <a:moveTo>
                        <a:pt x="260563" y="680205"/>
                      </a:moveTo>
                      <a:lnTo>
                        <a:pt x="35656" y="680205"/>
                      </a:lnTo>
                      <a:lnTo>
                        <a:pt x="35656" y="584208"/>
                      </a:lnTo>
                      <a:lnTo>
                        <a:pt x="260563" y="584208"/>
                      </a:lnTo>
                      <a:lnTo>
                        <a:pt x="260563" y="680205"/>
                      </a:lnTo>
                      <a:close/>
                      <a:moveTo>
                        <a:pt x="290733" y="447070"/>
                      </a:moveTo>
                      <a:lnTo>
                        <a:pt x="230392" y="523868"/>
                      </a:lnTo>
                      <a:cubicBezTo>
                        <a:pt x="227650" y="526610"/>
                        <a:pt x="227650" y="529353"/>
                        <a:pt x="227650" y="534839"/>
                      </a:cubicBezTo>
                      <a:lnTo>
                        <a:pt x="227650" y="551295"/>
                      </a:lnTo>
                      <a:lnTo>
                        <a:pt x="65826" y="551295"/>
                      </a:lnTo>
                      <a:lnTo>
                        <a:pt x="65826" y="441585"/>
                      </a:lnTo>
                      <a:lnTo>
                        <a:pt x="175537" y="249591"/>
                      </a:lnTo>
                      <a:cubicBezTo>
                        <a:pt x="178280" y="241363"/>
                        <a:pt x="186508" y="235878"/>
                        <a:pt x="194736" y="233135"/>
                      </a:cubicBezTo>
                      <a:cubicBezTo>
                        <a:pt x="202965" y="230392"/>
                        <a:pt x="211193" y="233135"/>
                        <a:pt x="219421" y="235878"/>
                      </a:cubicBezTo>
                      <a:cubicBezTo>
                        <a:pt x="227650" y="241363"/>
                        <a:pt x="233135" y="246849"/>
                        <a:pt x="235878" y="255077"/>
                      </a:cubicBezTo>
                      <a:cubicBezTo>
                        <a:pt x="238621" y="263305"/>
                        <a:pt x="235878" y="271534"/>
                        <a:pt x="230392" y="279762"/>
                      </a:cubicBezTo>
                      <a:lnTo>
                        <a:pt x="150852" y="419643"/>
                      </a:lnTo>
                      <a:lnTo>
                        <a:pt x="178280" y="436099"/>
                      </a:lnTo>
                      <a:lnTo>
                        <a:pt x="257820" y="296218"/>
                      </a:lnTo>
                      <a:cubicBezTo>
                        <a:pt x="277019" y="266048"/>
                        <a:pt x="266048" y="224906"/>
                        <a:pt x="233135" y="208450"/>
                      </a:cubicBezTo>
                      <a:cubicBezTo>
                        <a:pt x="230392" y="205707"/>
                        <a:pt x="227650" y="205707"/>
                        <a:pt x="222164" y="202964"/>
                      </a:cubicBezTo>
                      <a:lnTo>
                        <a:pt x="222164" y="63083"/>
                      </a:lnTo>
                      <a:cubicBezTo>
                        <a:pt x="222164" y="43884"/>
                        <a:pt x="235878" y="30170"/>
                        <a:pt x="255077" y="30170"/>
                      </a:cubicBezTo>
                      <a:cubicBezTo>
                        <a:pt x="274277" y="30170"/>
                        <a:pt x="287991" y="43884"/>
                        <a:pt x="287991" y="63083"/>
                      </a:cubicBezTo>
                      <a:lnTo>
                        <a:pt x="287991" y="447070"/>
                      </a:lnTo>
                      <a:close/>
                    </a:path>
                  </a:pathLst>
                </a:custGeom>
                <a:grpFill/>
                <a:ln w="27426"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DE3AAB08-6A23-2549-86C5-0F4EEEE852B4}"/>
                    </a:ext>
                  </a:extLst>
                </p:cNvPr>
                <p:cNvSpPr/>
                <p:nvPr/>
              </p:nvSpPr>
              <p:spPr>
                <a:xfrm>
                  <a:off x="662657" y="671020"/>
                  <a:ext cx="322680" cy="713118"/>
                </a:xfrm>
                <a:custGeom>
                  <a:avLst/>
                  <a:gdLst>
                    <a:gd name="connsiteX0" fmla="*/ 309933 w 322680"/>
                    <a:gd name="connsiteY0" fmla="*/ 548552 h 713118"/>
                    <a:gd name="connsiteX1" fmla="*/ 293476 w 322680"/>
                    <a:gd name="connsiteY1" fmla="*/ 548552 h 713118"/>
                    <a:gd name="connsiteX2" fmla="*/ 293476 w 322680"/>
                    <a:gd name="connsiteY2" fmla="*/ 436099 h 713118"/>
                    <a:gd name="connsiteX3" fmla="*/ 290733 w 322680"/>
                    <a:gd name="connsiteY3" fmla="*/ 427871 h 713118"/>
                    <a:gd name="connsiteX4" fmla="*/ 178280 w 322680"/>
                    <a:gd name="connsiteY4" fmla="*/ 233135 h 713118"/>
                    <a:gd name="connsiteX5" fmla="*/ 131653 w 322680"/>
                    <a:gd name="connsiteY5" fmla="*/ 202964 h 713118"/>
                    <a:gd name="connsiteX6" fmla="*/ 131653 w 322680"/>
                    <a:gd name="connsiteY6" fmla="*/ 65826 h 713118"/>
                    <a:gd name="connsiteX7" fmla="*/ 65826 w 322680"/>
                    <a:gd name="connsiteY7" fmla="*/ 0 h 713118"/>
                    <a:gd name="connsiteX8" fmla="*/ 0 w 322680"/>
                    <a:gd name="connsiteY8" fmla="*/ 65826 h 713118"/>
                    <a:gd name="connsiteX9" fmla="*/ 0 w 322680"/>
                    <a:gd name="connsiteY9" fmla="*/ 452556 h 713118"/>
                    <a:gd name="connsiteX10" fmla="*/ 2743 w 322680"/>
                    <a:gd name="connsiteY10" fmla="*/ 463527 h 713118"/>
                    <a:gd name="connsiteX11" fmla="*/ 63084 w 322680"/>
                    <a:gd name="connsiteY11" fmla="*/ 540324 h 713118"/>
                    <a:gd name="connsiteX12" fmla="*/ 63084 w 322680"/>
                    <a:gd name="connsiteY12" fmla="*/ 551295 h 713118"/>
                    <a:gd name="connsiteX13" fmla="*/ 46627 w 322680"/>
                    <a:gd name="connsiteY13" fmla="*/ 551295 h 713118"/>
                    <a:gd name="connsiteX14" fmla="*/ 30170 w 322680"/>
                    <a:gd name="connsiteY14" fmla="*/ 567752 h 713118"/>
                    <a:gd name="connsiteX15" fmla="*/ 30170 w 322680"/>
                    <a:gd name="connsiteY15" fmla="*/ 696662 h 713118"/>
                    <a:gd name="connsiteX16" fmla="*/ 46627 w 322680"/>
                    <a:gd name="connsiteY16" fmla="*/ 713118 h 713118"/>
                    <a:gd name="connsiteX17" fmla="*/ 304447 w 322680"/>
                    <a:gd name="connsiteY17" fmla="*/ 713118 h 713118"/>
                    <a:gd name="connsiteX18" fmla="*/ 320904 w 322680"/>
                    <a:gd name="connsiteY18" fmla="*/ 696662 h 713118"/>
                    <a:gd name="connsiteX19" fmla="*/ 320904 w 322680"/>
                    <a:gd name="connsiteY19" fmla="*/ 567752 h 713118"/>
                    <a:gd name="connsiteX20" fmla="*/ 309933 w 322680"/>
                    <a:gd name="connsiteY20" fmla="*/ 548552 h 713118"/>
                    <a:gd name="connsiteX21" fmla="*/ 309933 w 322680"/>
                    <a:gd name="connsiteY21" fmla="*/ 548552 h 713118"/>
                    <a:gd name="connsiteX22" fmla="*/ 35656 w 322680"/>
                    <a:gd name="connsiteY22" fmla="*/ 444327 h 713118"/>
                    <a:gd name="connsiteX23" fmla="*/ 35656 w 322680"/>
                    <a:gd name="connsiteY23" fmla="*/ 63084 h 713118"/>
                    <a:gd name="connsiteX24" fmla="*/ 68569 w 322680"/>
                    <a:gd name="connsiteY24" fmla="*/ 30170 h 713118"/>
                    <a:gd name="connsiteX25" fmla="*/ 101483 w 322680"/>
                    <a:gd name="connsiteY25" fmla="*/ 63084 h 713118"/>
                    <a:gd name="connsiteX26" fmla="*/ 101483 w 322680"/>
                    <a:gd name="connsiteY26" fmla="*/ 202964 h 713118"/>
                    <a:gd name="connsiteX27" fmla="*/ 90511 w 322680"/>
                    <a:gd name="connsiteY27" fmla="*/ 208450 h 713118"/>
                    <a:gd name="connsiteX28" fmla="*/ 60341 w 322680"/>
                    <a:gd name="connsiteY28" fmla="*/ 246849 h 713118"/>
                    <a:gd name="connsiteX29" fmla="*/ 65826 w 322680"/>
                    <a:gd name="connsiteY29" fmla="*/ 296218 h 713118"/>
                    <a:gd name="connsiteX30" fmla="*/ 145367 w 322680"/>
                    <a:gd name="connsiteY30" fmla="*/ 436099 h 713118"/>
                    <a:gd name="connsiteX31" fmla="*/ 172794 w 322680"/>
                    <a:gd name="connsiteY31" fmla="*/ 419643 h 713118"/>
                    <a:gd name="connsiteX32" fmla="*/ 93254 w 322680"/>
                    <a:gd name="connsiteY32" fmla="*/ 279762 h 713118"/>
                    <a:gd name="connsiteX33" fmla="*/ 87769 w 322680"/>
                    <a:gd name="connsiteY33" fmla="*/ 255077 h 713118"/>
                    <a:gd name="connsiteX34" fmla="*/ 104225 w 322680"/>
                    <a:gd name="connsiteY34" fmla="*/ 235878 h 713118"/>
                    <a:gd name="connsiteX35" fmla="*/ 128910 w 322680"/>
                    <a:gd name="connsiteY35" fmla="*/ 233135 h 713118"/>
                    <a:gd name="connsiteX36" fmla="*/ 148109 w 322680"/>
                    <a:gd name="connsiteY36" fmla="*/ 249591 h 713118"/>
                    <a:gd name="connsiteX37" fmla="*/ 257820 w 322680"/>
                    <a:gd name="connsiteY37" fmla="*/ 441585 h 713118"/>
                    <a:gd name="connsiteX38" fmla="*/ 257820 w 322680"/>
                    <a:gd name="connsiteY38" fmla="*/ 551295 h 713118"/>
                    <a:gd name="connsiteX39" fmla="*/ 95997 w 322680"/>
                    <a:gd name="connsiteY39" fmla="*/ 551295 h 713118"/>
                    <a:gd name="connsiteX40" fmla="*/ 95997 w 322680"/>
                    <a:gd name="connsiteY40" fmla="*/ 534839 h 713118"/>
                    <a:gd name="connsiteX41" fmla="*/ 93254 w 322680"/>
                    <a:gd name="connsiteY41" fmla="*/ 523868 h 713118"/>
                    <a:gd name="connsiteX42" fmla="*/ 35656 w 322680"/>
                    <a:gd name="connsiteY42" fmla="*/ 444327 h 713118"/>
                    <a:gd name="connsiteX43" fmla="*/ 293476 w 322680"/>
                    <a:gd name="connsiteY43" fmla="*/ 677462 h 713118"/>
                    <a:gd name="connsiteX44" fmla="*/ 68569 w 322680"/>
                    <a:gd name="connsiteY44" fmla="*/ 677462 h 713118"/>
                    <a:gd name="connsiteX45" fmla="*/ 68569 w 322680"/>
                    <a:gd name="connsiteY45" fmla="*/ 581466 h 713118"/>
                    <a:gd name="connsiteX46" fmla="*/ 293476 w 322680"/>
                    <a:gd name="connsiteY46" fmla="*/ 581466 h 713118"/>
                    <a:gd name="connsiteX47" fmla="*/ 293476 w 322680"/>
                    <a:gd name="connsiteY47" fmla="*/ 677462 h 71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2680" h="713118">
                      <a:moveTo>
                        <a:pt x="309933" y="548552"/>
                      </a:moveTo>
                      <a:lnTo>
                        <a:pt x="293476" y="548552"/>
                      </a:lnTo>
                      <a:lnTo>
                        <a:pt x="293476" y="436099"/>
                      </a:lnTo>
                      <a:cubicBezTo>
                        <a:pt x="293476" y="433357"/>
                        <a:pt x="293476" y="430614"/>
                        <a:pt x="290733" y="427871"/>
                      </a:cubicBezTo>
                      <a:lnTo>
                        <a:pt x="178280" y="233135"/>
                      </a:lnTo>
                      <a:cubicBezTo>
                        <a:pt x="167309" y="216678"/>
                        <a:pt x="150852" y="205707"/>
                        <a:pt x="131653" y="202964"/>
                      </a:cubicBezTo>
                      <a:lnTo>
                        <a:pt x="131653" y="65826"/>
                      </a:lnTo>
                      <a:cubicBezTo>
                        <a:pt x="131653" y="30170"/>
                        <a:pt x="101483" y="0"/>
                        <a:pt x="65826" y="0"/>
                      </a:cubicBezTo>
                      <a:cubicBezTo>
                        <a:pt x="30170" y="0"/>
                        <a:pt x="0" y="30170"/>
                        <a:pt x="0" y="65826"/>
                      </a:cubicBezTo>
                      <a:lnTo>
                        <a:pt x="0" y="452556"/>
                      </a:lnTo>
                      <a:cubicBezTo>
                        <a:pt x="0" y="455298"/>
                        <a:pt x="0" y="460784"/>
                        <a:pt x="2743" y="463527"/>
                      </a:cubicBezTo>
                      <a:lnTo>
                        <a:pt x="63084" y="540324"/>
                      </a:lnTo>
                      <a:lnTo>
                        <a:pt x="63084" y="551295"/>
                      </a:lnTo>
                      <a:lnTo>
                        <a:pt x="46627" y="551295"/>
                      </a:lnTo>
                      <a:cubicBezTo>
                        <a:pt x="38399" y="551295"/>
                        <a:pt x="30170" y="559524"/>
                        <a:pt x="30170" y="567752"/>
                      </a:cubicBezTo>
                      <a:lnTo>
                        <a:pt x="30170" y="696662"/>
                      </a:lnTo>
                      <a:cubicBezTo>
                        <a:pt x="30170" y="704890"/>
                        <a:pt x="38399" y="713118"/>
                        <a:pt x="46627" y="713118"/>
                      </a:cubicBezTo>
                      <a:lnTo>
                        <a:pt x="304447" y="713118"/>
                      </a:lnTo>
                      <a:cubicBezTo>
                        <a:pt x="312676" y="713118"/>
                        <a:pt x="320904" y="704890"/>
                        <a:pt x="320904" y="696662"/>
                      </a:cubicBezTo>
                      <a:lnTo>
                        <a:pt x="320904" y="567752"/>
                      </a:lnTo>
                      <a:cubicBezTo>
                        <a:pt x="326389" y="554038"/>
                        <a:pt x="318161" y="548552"/>
                        <a:pt x="309933" y="548552"/>
                      </a:cubicBezTo>
                      <a:lnTo>
                        <a:pt x="309933" y="548552"/>
                      </a:lnTo>
                      <a:close/>
                      <a:moveTo>
                        <a:pt x="35656" y="444327"/>
                      </a:moveTo>
                      <a:lnTo>
                        <a:pt x="35656" y="63084"/>
                      </a:lnTo>
                      <a:cubicBezTo>
                        <a:pt x="35656" y="43884"/>
                        <a:pt x="49370" y="30170"/>
                        <a:pt x="68569" y="30170"/>
                      </a:cubicBezTo>
                      <a:cubicBezTo>
                        <a:pt x="87769" y="30170"/>
                        <a:pt x="101483" y="43884"/>
                        <a:pt x="101483" y="63084"/>
                      </a:cubicBezTo>
                      <a:lnTo>
                        <a:pt x="101483" y="202964"/>
                      </a:lnTo>
                      <a:cubicBezTo>
                        <a:pt x="98740" y="202964"/>
                        <a:pt x="95997" y="205707"/>
                        <a:pt x="90511" y="208450"/>
                      </a:cubicBezTo>
                      <a:cubicBezTo>
                        <a:pt x="76798" y="216678"/>
                        <a:pt x="65826" y="230392"/>
                        <a:pt x="60341" y="246849"/>
                      </a:cubicBezTo>
                      <a:cubicBezTo>
                        <a:pt x="54855" y="263305"/>
                        <a:pt x="57598" y="279762"/>
                        <a:pt x="65826" y="296218"/>
                      </a:cubicBezTo>
                      <a:lnTo>
                        <a:pt x="145367" y="436099"/>
                      </a:lnTo>
                      <a:lnTo>
                        <a:pt x="172794" y="419643"/>
                      </a:lnTo>
                      <a:lnTo>
                        <a:pt x="93254" y="279762"/>
                      </a:lnTo>
                      <a:cubicBezTo>
                        <a:pt x="87769" y="271534"/>
                        <a:pt x="87769" y="263305"/>
                        <a:pt x="87769" y="255077"/>
                      </a:cubicBezTo>
                      <a:cubicBezTo>
                        <a:pt x="90511" y="246849"/>
                        <a:pt x="95997" y="238620"/>
                        <a:pt x="104225" y="235878"/>
                      </a:cubicBezTo>
                      <a:cubicBezTo>
                        <a:pt x="112453" y="233135"/>
                        <a:pt x="120682" y="230392"/>
                        <a:pt x="128910" y="233135"/>
                      </a:cubicBezTo>
                      <a:cubicBezTo>
                        <a:pt x="137138" y="235878"/>
                        <a:pt x="145367" y="241363"/>
                        <a:pt x="148109" y="249591"/>
                      </a:cubicBezTo>
                      <a:lnTo>
                        <a:pt x="257820" y="441585"/>
                      </a:lnTo>
                      <a:lnTo>
                        <a:pt x="257820" y="551295"/>
                      </a:lnTo>
                      <a:lnTo>
                        <a:pt x="95997" y="551295"/>
                      </a:lnTo>
                      <a:lnTo>
                        <a:pt x="95997" y="534839"/>
                      </a:lnTo>
                      <a:cubicBezTo>
                        <a:pt x="95997" y="532096"/>
                        <a:pt x="95997" y="526610"/>
                        <a:pt x="93254" y="523868"/>
                      </a:cubicBezTo>
                      <a:lnTo>
                        <a:pt x="35656" y="444327"/>
                      </a:lnTo>
                      <a:close/>
                      <a:moveTo>
                        <a:pt x="293476" y="677462"/>
                      </a:moveTo>
                      <a:lnTo>
                        <a:pt x="68569" y="677462"/>
                      </a:lnTo>
                      <a:lnTo>
                        <a:pt x="68569" y="581466"/>
                      </a:lnTo>
                      <a:lnTo>
                        <a:pt x="293476" y="581466"/>
                      </a:lnTo>
                      <a:lnTo>
                        <a:pt x="293476" y="677462"/>
                      </a:lnTo>
                      <a:close/>
                    </a:path>
                  </a:pathLst>
                </a:custGeom>
                <a:grpFill/>
                <a:ln w="27426" cap="flat">
                  <a:noFill/>
                  <a:prstDash val="solid"/>
                  <a:miter/>
                </a:ln>
              </p:spPr>
              <p:txBody>
                <a:bodyPr rtlCol="0" anchor="ctr"/>
                <a:lstStyle/>
                <a:p>
                  <a:endParaRPr lang="en-US"/>
                </a:p>
              </p:txBody>
            </p:sp>
          </p:grpSp>
          <p:sp>
            <p:nvSpPr>
              <p:cNvPr id="75" name="Freeform 74">
                <a:extLst>
                  <a:ext uri="{FF2B5EF4-FFF2-40B4-BE49-F238E27FC236}">
                    <a16:creationId xmlns:a16="http://schemas.microsoft.com/office/drawing/2014/main" id="{BA6477CB-0AE2-4243-B0CD-D5AB2701EA8B}"/>
                  </a:ext>
                </a:extLst>
              </p:cNvPr>
              <p:cNvSpPr/>
              <p:nvPr/>
            </p:nvSpPr>
            <p:spPr>
              <a:xfrm>
                <a:off x="893050" y="1282656"/>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grpSp>
      </p:grpSp>
      <p:grpSp>
        <p:nvGrpSpPr>
          <p:cNvPr id="81" name="Graphic 3">
            <a:extLst>
              <a:ext uri="{FF2B5EF4-FFF2-40B4-BE49-F238E27FC236}">
                <a16:creationId xmlns:a16="http://schemas.microsoft.com/office/drawing/2014/main" id="{14C3D02A-3C0E-9247-A0DC-BAB15E1A775E}"/>
              </a:ext>
            </a:extLst>
          </p:cNvPr>
          <p:cNvGrpSpPr/>
          <p:nvPr/>
        </p:nvGrpSpPr>
        <p:grpSpPr>
          <a:xfrm>
            <a:off x="769506" y="7097807"/>
            <a:ext cx="741273" cy="718866"/>
            <a:chOff x="4616150" y="2004440"/>
            <a:chExt cx="1088878" cy="1055963"/>
          </a:xfrm>
          <a:solidFill>
            <a:schemeClr val="bg1"/>
          </a:solidFill>
        </p:grpSpPr>
        <p:sp>
          <p:nvSpPr>
            <p:cNvPr id="82" name="Freeform 81">
              <a:extLst>
                <a:ext uri="{FF2B5EF4-FFF2-40B4-BE49-F238E27FC236}">
                  <a16:creationId xmlns:a16="http://schemas.microsoft.com/office/drawing/2014/main" id="{4FBFDB7E-10BC-704C-ADF5-184EE98CA909}"/>
                </a:ext>
              </a:extLst>
            </p:cNvPr>
            <p:cNvSpPr/>
            <p:nvPr/>
          </p:nvSpPr>
          <p:spPr>
            <a:xfrm>
              <a:off x="4616150" y="2004440"/>
              <a:ext cx="1088878" cy="1055963"/>
            </a:xfrm>
            <a:custGeom>
              <a:avLst/>
              <a:gdLst>
                <a:gd name="connsiteX0" fmla="*/ 1066937 w 1088878"/>
                <a:gd name="connsiteY0" fmla="*/ 880427 h 1055963"/>
                <a:gd name="connsiteX1" fmla="*/ 1044995 w 1088878"/>
                <a:gd name="connsiteY1" fmla="*/ 874941 h 1055963"/>
                <a:gd name="connsiteX2" fmla="*/ 1039510 w 1088878"/>
                <a:gd name="connsiteY2" fmla="*/ 896884 h 1055963"/>
                <a:gd name="connsiteX3" fmla="*/ 1055965 w 1088878"/>
                <a:gd name="connsiteY3" fmla="*/ 957224 h 1055963"/>
                <a:gd name="connsiteX4" fmla="*/ 1055965 w 1088878"/>
                <a:gd name="connsiteY4" fmla="*/ 998366 h 1055963"/>
                <a:gd name="connsiteX5" fmla="*/ 1034024 w 1088878"/>
                <a:gd name="connsiteY5" fmla="*/ 1020308 h 1055963"/>
                <a:gd name="connsiteX6" fmla="*/ 1009338 w 1088878"/>
                <a:gd name="connsiteY6" fmla="*/ 1020308 h 1055963"/>
                <a:gd name="connsiteX7" fmla="*/ 1009338 w 1088878"/>
                <a:gd name="connsiteY7" fmla="*/ 970938 h 1055963"/>
                <a:gd name="connsiteX8" fmla="*/ 992882 w 1088878"/>
                <a:gd name="connsiteY8" fmla="*/ 954481 h 1055963"/>
                <a:gd name="connsiteX9" fmla="*/ 976426 w 1088878"/>
                <a:gd name="connsiteY9" fmla="*/ 970938 h 1055963"/>
                <a:gd name="connsiteX10" fmla="*/ 976426 w 1088878"/>
                <a:gd name="connsiteY10" fmla="*/ 1020308 h 1055963"/>
                <a:gd name="connsiteX11" fmla="*/ 814602 w 1088878"/>
                <a:gd name="connsiteY11" fmla="*/ 1020308 h 1055963"/>
                <a:gd name="connsiteX12" fmla="*/ 814602 w 1088878"/>
                <a:gd name="connsiteY12" fmla="*/ 970938 h 1055963"/>
                <a:gd name="connsiteX13" fmla="*/ 798146 w 1088878"/>
                <a:gd name="connsiteY13" fmla="*/ 954481 h 1055963"/>
                <a:gd name="connsiteX14" fmla="*/ 781689 w 1088878"/>
                <a:gd name="connsiteY14" fmla="*/ 970938 h 1055963"/>
                <a:gd name="connsiteX15" fmla="*/ 781689 w 1088878"/>
                <a:gd name="connsiteY15" fmla="*/ 1020308 h 1055963"/>
                <a:gd name="connsiteX16" fmla="*/ 757005 w 1088878"/>
                <a:gd name="connsiteY16" fmla="*/ 1020308 h 1055963"/>
                <a:gd name="connsiteX17" fmla="*/ 735061 w 1088878"/>
                <a:gd name="connsiteY17" fmla="*/ 998366 h 1055963"/>
                <a:gd name="connsiteX18" fmla="*/ 735061 w 1088878"/>
                <a:gd name="connsiteY18" fmla="*/ 957224 h 1055963"/>
                <a:gd name="connsiteX19" fmla="*/ 850258 w 1088878"/>
                <a:gd name="connsiteY19" fmla="*/ 842028 h 1055963"/>
                <a:gd name="connsiteX20" fmla="*/ 938027 w 1088878"/>
                <a:gd name="connsiteY20" fmla="*/ 842028 h 1055963"/>
                <a:gd name="connsiteX21" fmla="*/ 987396 w 1088878"/>
                <a:gd name="connsiteY21" fmla="*/ 852999 h 1055963"/>
                <a:gd name="connsiteX22" fmla="*/ 1009338 w 1088878"/>
                <a:gd name="connsiteY22" fmla="*/ 844771 h 1055963"/>
                <a:gd name="connsiteX23" fmla="*/ 1001110 w 1088878"/>
                <a:gd name="connsiteY23" fmla="*/ 822829 h 1055963"/>
                <a:gd name="connsiteX24" fmla="*/ 968197 w 1088878"/>
                <a:gd name="connsiteY24" fmla="*/ 811858 h 1055963"/>
                <a:gd name="connsiteX25" fmla="*/ 1003854 w 1088878"/>
                <a:gd name="connsiteY25" fmla="*/ 729575 h 1055963"/>
                <a:gd name="connsiteX26" fmla="*/ 891399 w 1088878"/>
                <a:gd name="connsiteY26" fmla="*/ 617122 h 1055963"/>
                <a:gd name="connsiteX27" fmla="*/ 778947 w 1088878"/>
                <a:gd name="connsiteY27" fmla="*/ 729575 h 1055963"/>
                <a:gd name="connsiteX28" fmla="*/ 814602 w 1088878"/>
                <a:gd name="connsiteY28" fmla="*/ 811858 h 1055963"/>
                <a:gd name="connsiteX29" fmla="*/ 798146 w 1088878"/>
                <a:gd name="connsiteY29" fmla="*/ 817343 h 1055963"/>
                <a:gd name="connsiteX30" fmla="*/ 685692 w 1088878"/>
                <a:gd name="connsiteY30" fmla="*/ 751517 h 1055963"/>
                <a:gd name="connsiteX31" fmla="*/ 691178 w 1088878"/>
                <a:gd name="connsiteY31" fmla="*/ 735060 h 1055963"/>
                <a:gd name="connsiteX32" fmla="*/ 729577 w 1088878"/>
                <a:gd name="connsiteY32" fmla="*/ 693919 h 1055963"/>
                <a:gd name="connsiteX33" fmla="*/ 729577 w 1088878"/>
                <a:gd name="connsiteY33" fmla="*/ 674720 h 1055963"/>
                <a:gd name="connsiteX34" fmla="*/ 691178 w 1088878"/>
                <a:gd name="connsiteY34" fmla="*/ 633578 h 1055963"/>
                <a:gd name="connsiteX35" fmla="*/ 682950 w 1088878"/>
                <a:gd name="connsiteY35" fmla="*/ 614379 h 1055963"/>
                <a:gd name="connsiteX36" fmla="*/ 680206 w 1088878"/>
                <a:gd name="connsiteY36" fmla="*/ 556781 h 1055963"/>
                <a:gd name="connsiteX37" fmla="*/ 666492 w 1088878"/>
                <a:gd name="connsiteY37" fmla="*/ 543067 h 1055963"/>
                <a:gd name="connsiteX38" fmla="*/ 608895 w 1088878"/>
                <a:gd name="connsiteY38" fmla="*/ 540325 h 1055963"/>
                <a:gd name="connsiteX39" fmla="*/ 589695 w 1088878"/>
                <a:gd name="connsiteY39" fmla="*/ 532096 h 1055963"/>
                <a:gd name="connsiteX40" fmla="*/ 554039 w 1088878"/>
                <a:gd name="connsiteY40" fmla="*/ 493697 h 1055963"/>
                <a:gd name="connsiteX41" fmla="*/ 554039 w 1088878"/>
                <a:gd name="connsiteY41" fmla="*/ 436099 h 1055963"/>
                <a:gd name="connsiteX42" fmla="*/ 677464 w 1088878"/>
                <a:gd name="connsiteY42" fmla="*/ 436099 h 1055963"/>
                <a:gd name="connsiteX43" fmla="*/ 732319 w 1088878"/>
                <a:gd name="connsiteY43" fmla="*/ 381244 h 1055963"/>
                <a:gd name="connsiteX44" fmla="*/ 732319 w 1088878"/>
                <a:gd name="connsiteY44" fmla="*/ 340103 h 1055963"/>
                <a:gd name="connsiteX45" fmla="*/ 617123 w 1088878"/>
                <a:gd name="connsiteY45" fmla="*/ 194736 h 1055963"/>
                <a:gd name="connsiteX46" fmla="*/ 652778 w 1088878"/>
                <a:gd name="connsiteY46" fmla="*/ 112453 h 1055963"/>
                <a:gd name="connsiteX47" fmla="*/ 540326 w 1088878"/>
                <a:gd name="connsiteY47" fmla="*/ 0 h 1055963"/>
                <a:gd name="connsiteX48" fmla="*/ 427873 w 1088878"/>
                <a:gd name="connsiteY48" fmla="*/ 112453 h 1055963"/>
                <a:gd name="connsiteX49" fmla="*/ 463528 w 1088878"/>
                <a:gd name="connsiteY49" fmla="*/ 194736 h 1055963"/>
                <a:gd name="connsiteX50" fmla="*/ 427873 w 1088878"/>
                <a:gd name="connsiteY50" fmla="*/ 208450 h 1055963"/>
                <a:gd name="connsiteX51" fmla="*/ 419643 w 1088878"/>
                <a:gd name="connsiteY51" fmla="*/ 230392 h 1055963"/>
                <a:gd name="connsiteX52" fmla="*/ 441587 w 1088878"/>
                <a:gd name="connsiteY52" fmla="*/ 238621 h 1055963"/>
                <a:gd name="connsiteX53" fmla="*/ 493698 w 1088878"/>
                <a:gd name="connsiteY53" fmla="*/ 224907 h 1055963"/>
                <a:gd name="connsiteX54" fmla="*/ 581467 w 1088878"/>
                <a:gd name="connsiteY54" fmla="*/ 224907 h 1055963"/>
                <a:gd name="connsiteX55" fmla="*/ 696664 w 1088878"/>
                <a:gd name="connsiteY55" fmla="*/ 340103 h 1055963"/>
                <a:gd name="connsiteX56" fmla="*/ 696664 w 1088878"/>
                <a:gd name="connsiteY56" fmla="*/ 381244 h 1055963"/>
                <a:gd name="connsiteX57" fmla="*/ 674722 w 1088878"/>
                <a:gd name="connsiteY57" fmla="*/ 403186 h 1055963"/>
                <a:gd name="connsiteX58" fmla="*/ 650036 w 1088878"/>
                <a:gd name="connsiteY58" fmla="*/ 403186 h 1055963"/>
                <a:gd name="connsiteX59" fmla="*/ 650036 w 1088878"/>
                <a:gd name="connsiteY59" fmla="*/ 353817 h 1055963"/>
                <a:gd name="connsiteX60" fmla="*/ 633580 w 1088878"/>
                <a:gd name="connsiteY60" fmla="*/ 337360 h 1055963"/>
                <a:gd name="connsiteX61" fmla="*/ 617123 w 1088878"/>
                <a:gd name="connsiteY61" fmla="*/ 353817 h 1055963"/>
                <a:gd name="connsiteX62" fmla="*/ 617123 w 1088878"/>
                <a:gd name="connsiteY62" fmla="*/ 403186 h 1055963"/>
                <a:gd name="connsiteX63" fmla="*/ 455300 w 1088878"/>
                <a:gd name="connsiteY63" fmla="*/ 403186 h 1055963"/>
                <a:gd name="connsiteX64" fmla="*/ 455300 w 1088878"/>
                <a:gd name="connsiteY64" fmla="*/ 353817 h 1055963"/>
                <a:gd name="connsiteX65" fmla="*/ 438843 w 1088878"/>
                <a:gd name="connsiteY65" fmla="*/ 337360 h 1055963"/>
                <a:gd name="connsiteX66" fmla="*/ 422387 w 1088878"/>
                <a:gd name="connsiteY66" fmla="*/ 353817 h 1055963"/>
                <a:gd name="connsiteX67" fmla="*/ 422387 w 1088878"/>
                <a:gd name="connsiteY67" fmla="*/ 403186 h 1055963"/>
                <a:gd name="connsiteX68" fmla="*/ 403187 w 1088878"/>
                <a:gd name="connsiteY68" fmla="*/ 403186 h 1055963"/>
                <a:gd name="connsiteX69" fmla="*/ 381245 w 1088878"/>
                <a:gd name="connsiteY69" fmla="*/ 381244 h 1055963"/>
                <a:gd name="connsiteX70" fmla="*/ 381245 w 1088878"/>
                <a:gd name="connsiteY70" fmla="*/ 340103 h 1055963"/>
                <a:gd name="connsiteX71" fmla="*/ 397701 w 1088878"/>
                <a:gd name="connsiteY71" fmla="*/ 282505 h 1055963"/>
                <a:gd name="connsiteX72" fmla="*/ 392215 w 1088878"/>
                <a:gd name="connsiteY72" fmla="*/ 260562 h 1055963"/>
                <a:gd name="connsiteX73" fmla="*/ 370274 w 1088878"/>
                <a:gd name="connsiteY73" fmla="*/ 266048 h 1055963"/>
                <a:gd name="connsiteX74" fmla="*/ 351074 w 1088878"/>
                <a:gd name="connsiteY74" fmla="*/ 340103 h 1055963"/>
                <a:gd name="connsiteX75" fmla="*/ 351074 w 1088878"/>
                <a:gd name="connsiteY75" fmla="*/ 381244 h 1055963"/>
                <a:gd name="connsiteX76" fmla="*/ 405929 w 1088878"/>
                <a:gd name="connsiteY76" fmla="*/ 436099 h 1055963"/>
                <a:gd name="connsiteX77" fmla="*/ 529354 w 1088878"/>
                <a:gd name="connsiteY77" fmla="*/ 436099 h 1055963"/>
                <a:gd name="connsiteX78" fmla="*/ 529354 w 1088878"/>
                <a:gd name="connsiteY78" fmla="*/ 493697 h 1055963"/>
                <a:gd name="connsiteX79" fmla="*/ 493698 w 1088878"/>
                <a:gd name="connsiteY79" fmla="*/ 532096 h 1055963"/>
                <a:gd name="connsiteX80" fmla="*/ 474498 w 1088878"/>
                <a:gd name="connsiteY80" fmla="*/ 540325 h 1055963"/>
                <a:gd name="connsiteX81" fmla="*/ 416901 w 1088878"/>
                <a:gd name="connsiteY81" fmla="*/ 543067 h 1055963"/>
                <a:gd name="connsiteX82" fmla="*/ 403187 w 1088878"/>
                <a:gd name="connsiteY82" fmla="*/ 556781 h 1055963"/>
                <a:gd name="connsiteX83" fmla="*/ 400445 w 1088878"/>
                <a:gd name="connsiteY83" fmla="*/ 614379 h 1055963"/>
                <a:gd name="connsiteX84" fmla="*/ 392215 w 1088878"/>
                <a:gd name="connsiteY84" fmla="*/ 633578 h 1055963"/>
                <a:gd name="connsiteX85" fmla="*/ 353818 w 1088878"/>
                <a:gd name="connsiteY85" fmla="*/ 674720 h 1055963"/>
                <a:gd name="connsiteX86" fmla="*/ 353818 w 1088878"/>
                <a:gd name="connsiteY86" fmla="*/ 696662 h 1055963"/>
                <a:gd name="connsiteX87" fmla="*/ 392215 w 1088878"/>
                <a:gd name="connsiteY87" fmla="*/ 737803 h 1055963"/>
                <a:gd name="connsiteX88" fmla="*/ 397701 w 1088878"/>
                <a:gd name="connsiteY88" fmla="*/ 754260 h 1055963"/>
                <a:gd name="connsiteX89" fmla="*/ 285248 w 1088878"/>
                <a:gd name="connsiteY89" fmla="*/ 820086 h 1055963"/>
                <a:gd name="connsiteX90" fmla="*/ 268791 w 1088878"/>
                <a:gd name="connsiteY90" fmla="*/ 814601 h 1055963"/>
                <a:gd name="connsiteX91" fmla="*/ 304448 w 1088878"/>
                <a:gd name="connsiteY91" fmla="*/ 732318 h 1055963"/>
                <a:gd name="connsiteX92" fmla="*/ 191994 w 1088878"/>
                <a:gd name="connsiteY92" fmla="*/ 619864 h 1055963"/>
                <a:gd name="connsiteX93" fmla="*/ 79541 w 1088878"/>
                <a:gd name="connsiteY93" fmla="*/ 732318 h 1055963"/>
                <a:gd name="connsiteX94" fmla="*/ 115197 w 1088878"/>
                <a:gd name="connsiteY94" fmla="*/ 814601 h 1055963"/>
                <a:gd name="connsiteX95" fmla="*/ 0 w 1088878"/>
                <a:gd name="connsiteY95" fmla="*/ 959967 h 1055963"/>
                <a:gd name="connsiteX96" fmla="*/ 0 w 1088878"/>
                <a:gd name="connsiteY96" fmla="*/ 1001108 h 1055963"/>
                <a:gd name="connsiteX97" fmla="*/ 54855 w 1088878"/>
                <a:gd name="connsiteY97" fmla="*/ 1055964 h 1055963"/>
                <a:gd name="connsiteX98" fmla="*/ 331876 w 1088878"/>
                <a:gd name="connsiteY98" fmla="*/ 1055964 h 1055963"/>
                <a:gd name="connsiteX99" fmla="*/ 386731 w 1088878"/>
                <a:gd name="connsiteY99" fmla="*/ 1001108 h 1055963"/>
                <a:gd name="connsiteX100" fmla="*/ 386731 w 1088878"/>
                <a:gd name="connsiteY100" fmla="*/ 959967 h 1055963"/>
                <a:gd name="connsiteX101" fmla="*/ 320904 w 1088878"/>
                <a:gd name="connsiteY101" fmla="*/ 836542 h 1055963"/>
                <a:gd name="connsiteX102" fmla="*/ 392215 w 1088878"/>
                <a:gd name="connsiteY102" fmla="*/ 795401 h 1055963"/>
                <a:gd name="connsiteX103" fmla="*/ 403187 w 1088878"/>
                <a:gd name="connsiteY103" fmla="*/ 817343 h 1055963"/>
                <a:gd name="connsiteX104" fmla="*/ 416901 w 1088878"/>
                <a:gd name="connsiteY104" fmla="*/ 831057 h 1055963"/>
                <a:gd name="connsiteX105" fmla="*/ 474498 w 1088878"/>
                <a:gd name="connsiteY105" fmla="*/ 833800 h 1055963"/>
                <a:gd name="connsiteX106" fmla="*/ 493698 w 1088878"/>
                <a:gd name="connsiteY106" fmla="*/ 842028 h 1055963"/>
                <a:gd name="connsiteX107" fmla="*/ 534840 w 1088878"/>
                <a:gd name="connsiteY107" fmla="*/ 880427 h 1055963"/>
                <a:gd name="connsiteX108" fmla="*/ 554039 w 1088878"/>
                <a:gd name="connsiteY108" fmla="*/ 880427 h 1055963"/>
                <a:gd name="connsiteX109" fmla="*/ 595181 w 1088878"/>
                <a:gd name="connsiteY109" fmla="*/ 842028 h 1055963"/>
                <a:gd name="connsiteX110" fmla="*/ 614381 w 1088878"/>
                <a:gd name="connsiteY110" fmla="*/ 833800 h 1055963"/>
                <a:gd name="connsiteX111" fmla="*/ 671978 w 1088878"/>
                <a:gd name="connsiteY111" fmla="*/ 831057 h 1055963"/>
                <a:gd name="connsiteX112" fmla="*/ 685692 w 1088878"/>
                <a:gd name="connsiteY112" fmla="*/ 817343 h 1055963"/>
                <a:gd name="connsiteX113" fmla="*/ 696664 w 1088878"/>
                <a:gd name="connsiteY113" fmla="*/ 795401 h 1055963"/>
                <a:gd name="connsiteX114" fmla="*/ 767975 w 1088878"/>
                <a:gd name="connsiteY114" fmla="*/ 836542 h 1055963"/>
                <a:gd name="connsiteX115" fmla="*/ 702149 w 1088878"/>
                <a:gd name="connsiteY115" fmla="*/ 959967 h 1055963"/>
                <a:gd name="connsiteX116" fmla="*/ 702149 w 1088878"/>
                <a:gd name="connsiteY116" fmla="*/ 1001108 h 1055963"/>
                <a:gd name="connsiteX117" fmla="*/ 757005 w 1088878"/>
                <a:gd name="connsiteY117" fmla="*/ 1055964 h 1055963"/>
                <a:gd name="connsiteX118" fmla="*/ 1034024 w 1088878"/>
                <a:gd name="connsiteY118" fmla="*/ 1055964 h 1055963"/>
                <a:gd name="connsiteX119" fmla="*/ 1088879 w 1088878"/>
                <a:gd name="connsiteY119" fmla="*/ 1001108 h 1055963"/>
                <a:gd name="connsiteX120" fmla="*/ 1088879 w 1088878"/>
                <a:gd name="connsiteY120" fmla="*/ 959967 h 1055963"/>
                <a:gd name="connsiteX121" fmla="*/ 1066937 w 1088878"/>
                <a:gd name="connsiteY121" fmla="*/ 880427 h 1055963"/>
                <a:gd name="connsiteX122" fmla="*/ 1066937 w 1088878"/>
                <a:gd name="connsiteY122" fmla="*/ 880427 h 1055963"/>
                <a:gd name="connsiteX123" fmla="*/ 463528 w 1088878"/>
                <a:gd name="connsiteY123" fmla="*/ 112453 h 1055963"/>
                <a:gd name="connsiteX124" fmla="*/ 543068 w 1088878"/>
                <a:gd name="connsiteY124" fmla="*/ 32913 h 1055963"/>
                <a:gd name="connsiteX125" fmla="*/ 622609 w 1088878"/>
                <a:gd name="connsiteY125" fmla="*/ 112453 h 1055963"/>
                <a:gd name="connsiteX126" fmla="*/ 559525 w 1088878"/>
                <a:gd name="connsiteY126" fmla="*/ 189251 h 1055963"/>
                <a:gd name="connsiteX127" fmla="*/ 529354 w 1088878"/>
                <a:gd name="connsiteY127" fmla="*/ 189251 h 1055963"/>
                <a:gd name="connsiteX128" fmla="*/ 463528 w 1088878"/>
                <a:gd name="connsiteY128" fmla="*/ 112453 h 1055963"/>
                <a:gd name="connsiteX129" fmla="*/ 463528 w 1088878"/>
                <a:gd name="connsiteY129" fmla="*/ 112453 h 1055963"/>
                <a:gd name="connsiteX130" fmla="*/ 106969 w 1088878"/>
                <a:gd name="connsiteY130" fmla="*/ 732318 h 1055963"/>
                <a:gd name="connsiteX131" fmla="*/ 186508 w 1088878"/>
                <a:gd name="connsiteY131" fmla="*/ 652778 h 1055963"/>
                <a:gd name="connsiteX132" fmla="*/ 266049 w 1088878"/>
                <a:gd name="connsiteY132" fmla="*/ 732318 h 1055963"/>
                <a:gd name="connsiteX133" fmla="*/ 202965 w 1088878"/>
                <a:gd name="connsiteY133" fmla="*/ 809115 h 1055963"/>
                <a:gd name="connsiteX134" fmla="*/ 172794 w 1088878"/>
                <a:gd name="connsiteY134" fmla="*/ 809115 h 1055963"/>
                <a:gd name="connsiteX135" fmla="*/ 106969 w 1088878"/>
                <a:gd name="connsiteY135" fmla="*/ 732318 h 1055963"/>
                <a:gd name="connsiteX136" fmla="*/ 106969 w 1088878"/>
                <a:gd name="connsiteY136" fmla="*/ 732318 h 1055963"/>
                <a:gd name="connsiteX137" fmla="*/ 345590 w 1088878"/>
                <a:gd name="connsiteY137" fmla="*/ 957224 h 1055963"/>
                <a:gd name="connsiteX138" fmla="*/ 345590 w 1088878"/>
                <a:gd name="connsiteY138" fmla="*/ 998366 h 1055963"/>
                <a:gd name="connsiteX139" fmla="*/ 323646 w 1088878"/>
                <a:gd name="connsiteY139" fmla="*/ 1020308 h 1055963"/>
                <a:gd name="connsiteX140" fmla="*/ 298962 w 1088878"/>
                <a:gd name="connsiteY140" fmla="*/ 1020308 h 1055963"/>
                <a:gd name="connsiteX141" fmla="*/ 298962 w 1088878"/>
                <a:gd name="connsiteY141" fmla="*/ 970938 h 1055963"/>
                <a:gd name="connsiteX142" fmla="*/ 282505 w 1088878"/>
                <a:gd name="connsiteY142" fmla="*/ 954481 h 1055963"/>
                <a:gd name="connsiteX143" fmla="*/ 266049 w 1088878"/>
                <a:gd name="connsiteY143" fmla="*/ 970938 h 1055963"/>
                <a:gd name="connsiteX144" fmla="*/ 266049 w 1088878"/>
                <a:gd name="connsiteY144" fmla="*/ 1020308 h 1055963"/>
                <a:gd name="connsiteX145" fmla="*/ 104225 w 1088878"/>
                <a:gd name="connsiteY145" fmla="*/ 1020308 h 1055963"/>
                <a:gd name="connsiteX146" fmla="*/ 104225 w 1088878"/>
                <a:gd name="connsiteY146" fmla="*/ 970938 h 1055963"/>
                <a:gd name="connsiteX147" fmla="*/ 87769 w 1088878"/>
                <a:gd name="connsiteY147" fmla="*/ 954481 h 1055963"/>
                <a:gd name="connsiteX148" fmla="*/ 71313 w 1088878"/>
                <a:gd name="connsiteY148" fmla="*/ 970938 h 1055963"/>
                <a:gd name="connsiteX149" fmla="*/ 71313 w 1088878"/>
                <a:gd name="connsiteY149" fmla="*/ 1020308 h 1055963"/>
                <a:gd name="connsiteX150" fmla="*/ 46627 w 1088878"/>
                <a:gd name="connsiteY150" fmla="*/ 1020308 h 1055963"/>
                <a:gd name="connsiteX151" fmla="*/ 24686 w 1088878"/>
                <a:gd name="connsiteY151" fmla="*/ 998366 h 1055963"/>
                <a:gd name="connsiteX152" fmla="*/ 24686 w 1088878"/>
                <a:gd name="connsiteY152" fmla="*/ 957224 h 1055963"/>
                <a:gd name="connsiteX153" fmla="*/ 139882 w 1088878"/>
                <a:gd name="connsiteY153" fmla="*/ 842028 h 1055963"/>
                <a:gd name="connsiteX154" fmla="*/ 227649 w 1088878"/>
                <a:gd name="connsiteY154" fmla="*/ 842028 h 1055963"/>
                <a:gd name="connsiteX155" fmla="*/ 345590 w 1088878"/>
                <a:gd name="connsiteY155" fmla="*/ 957224 h 1055963"/>
                <a:gd name="connsiteX156" fmla="*/ 345590 w 1088878"/>
                <a:gd name="connsiteY156" fmla="*/ 957224 h 1055963"/>
                <a:gd name="connsiteX157" fmla="*/ 663750 w 1088878"/>
                <a:gd name="connsiteY157" fmla="*/ 792659 h 1055963"/>
                <a:gd name="connsiteX158" fmla="*/ 650036 w 1088878"/>
                <a:gd name="connsiteY158" fmla="*/ 806372 h 1055963"/>
                <a:gd name="connsiteX159" fmla="*/ 636322 w 1088878"/>
                <a:gd name="connsiteY159" fmla="*/ 806372 h 1055963"/>
                <a:gd name="connsiteX160" fmla="*/ 636322 w 1088878"/>
                <a:gd name="connsiteY160" fmla="*/ 806372 h 1055963"/>
                <a:gd name="connsiteX161" fmla="*/ 603409 w 1088878"/>
                <a:gd name="connsiteY161" fmla="*/ 800887 h 1055963"/>
                <a:gd name="connsiteX162" fmla="*/ 581467 w 1088878"/>
                <a:gd name="connsiteY162" fmla="*/ 809115 h 1055963"/>
                <a:gd name="connsiteX163" fmla="*/ 562267 w 1088878"/>
                <a:gd name="connsiteY163" fmla="*/ 833800 h 1055963"/>
                <a:gd name="connsiteX164" fmla="*/ 562267 w 1088878"/>
                <a:gd name="connsiteY164" fmla="*/ 833800 h 1055963"/>
                <a:gd name="connsiteX165" fmla="*/ 551297 w 1088878"/>
                <a:gd name="connsiteY165" fmla="*/ 844771 h 1055963"/>
                <a:gd name="connsiteX166" fmla="*/ 532098 w 1088878"/>
                <a:gd name="connsiteY166" fmla="*/ 844771 h 1055963"/>
                <a:gd name="connsiteX167" fmla="*/ 521126 w 1088878"/>
                <a:gd name="connsiteY167" fmla="*/ 833800 h 1055963"/>
                <a:gd name="connsiteX168" fmla="*/ 501926 w 1088878"/>
                <a:gd name="connsiteY168" fmla="*/ 809115 h 1055963"/>
                <a:gd name="connsiteX169" fmla="*/ 479984 w 1088878"/>
                <a:gd name="connsiteY169" fmla="*/ 800887 h 1055963"/>
                <a:gd name="connsiteX170" fmla="*/ 466270 w 1088878"/>
                <a:gd name="connsiteY170" fmla="*/ 798144 h 1055963"/>
                <a:gd name="connsiteX171" fmla="*/ 447071 w 1088878"/>
                <a:gd name="connsiteY171" fmla="*/ 806372 h 1055963"/>
                <a:gd name="connsiteX172" fmla="*/ 447071 w 1088878"/>
                <a:gd name="connsiteY172" fmla="*/ 806372 h 1055963"/>
                <a:gd name="connsiteX173" fmla="*/ 433357 w 1088878"/>
                <a:gd name="connsiteY173" fmla="*/ 806372 h 1055963"/>
                <a:gd name="connsiteX174" fmla="*/ 419643 w 1088878"/>
                <a:gd name="connsiteY174" fmla="*/ 792659 h 1055963"/>
                <a:gd name="connsiteX175" fmla="*/ 419643 w 1088878"/>
                <a:gd name="connsiteY175" fmla="*/ 778945 h 1055963"/>
                <a:gd name="connsiteX176" fmla="*/ 419643 w 1088878"/>
                <a:gd name="connsiteY176" fmla="*/ 778945 h 1055963"/>
                <a:gd name="connsiteX177" fmla="*/ 419643 w 1088878"/>
                <a:gd name="connsiteY177" fmla="*/ 778945 h 1055963"/>
                <a:gd name="connsiteX178" fmla="*/ 425129 w 1088878"/>
                <a:gd name="connsiteY178" fmla="*/ 746032 h 1055963"/>
                <a:gd name="connsiteX179" fmla="*/ 416901 w 1088878"/>
                <a:gd name="connsiteY179" fmla="*/ 724089 h 1055963"/>
                <a:gd name="connsiteX180" fmla="*/ 392215 w 1088878"/>
                <a:gd name="connsiteY180" fmla="*/ 704890 h 1055963"/>
                <a:gd name="connsiteX181" fmla="*/ 392215 w 1088878"/>
                <a:gd name="connsiteY181" fmla="*/ 704890 h 1055963"/>
                <a:gd name="connsiteX182" fmla="*/ 381245 w 1088878"/>
                <a:gd name="connsiteY182" fmla="*/ 693919 h 1055963"/>
                <a:gd name="connsiteX183" fmla="*/ 381245 w 1088878"/>
                <a:gd name="connsiteY183" fmla="*/ 671977 h 1055963"/>
                <a:gd name="connsiteX184" fmla="*/ 392215 w 1088878"/>
                <a:gd name="connsiteY184" fmla="*/ 661006 h 1055963"/>
                <a:gd name="connsiteX185" fmla="*/ 392215 w 1088878"/>
                <a:gd name="connsiteY185" fmla="*/ 661006 h 1055963"/>
                <a:gd name="connsiteX186" fmla="*/ 416901 w 1088878"/>
                <a:gd name="connsiteY186" fmla="*/ 641807 h 1055963"/>
                <a:gd name="connsiteX187" fmla="*/ 425129 w 1088878"/>
                <a:gd name="connsiteY187" fmla="*/ 619864 h 1055963"/>
                <a:gd name="connsiteX188" fmla="*/ 419643 w 1088878"/>
                <a:gd name="connsiteY188" fmla="*/ 586951 h 1055963"/>
                <a:gd name="connsiteX189" fmla="*/ 419643 w 1088878"/>
                <a:gd name="connsiteY189" fmla="*/ 586951 h 1055963"/>
                <a:gd name="connsiteX190" fmla="*/ 419643 w 1088878"/>
                <a:gd name="connsiteY190" fmla="*/ 586951 h 1055963"/>
                <a:gd name="connsiteX191" fmla="*/ 419643 w 1088878"/>
                <a:gd name="connsiteY191" fmla="*/ 573238 h 1055963"/>
                <a:gd name="connsiteX192" fmla="*/ 433357 w 1088878"/>
                <a:gd name="connsiteY192" fmla="*/ 559524 h 1055963"/>
                <a:gd name="connsiteX193" fmla="*/ 447071 w 1088878"/>
                <a:gd name="connsiteY193" fmla="*/ 559524 h 1055963"/>
                <a:gd name="connsiteX194" fmla="*/ 447071 w 1088878"/>
                <a:gd name="connsiteY194" fmla="*/ 559524 h 1055963"/>
                <a:gd name="connsiteX195" fmla="*/ 479984 w 1088878"/>
                <a:gd name="connsiteY195" fmla="*/ 565009 h 1055963"/>
                <a:gd name="connsiteX196" fmla="*/ 501926 w 1088878"/>
                <a:gd name="connsiteY196" fmla="*/ 556781 h 1055963"/>
                <a:gd name="connsiteX197" fmla="*/ 521126 w 1088878"/>
                <a:gd name="connsiteY197" fmla="*/ 532096 h 1055963"/>
                <a:gd name="connsiteX198" fmla="*/ 521126 w 1088878"/>
                <a:gd name="connsiteY198" fmla="*/ 532096 h 1055963"/>
                <a:gd name="connsiteX199" fmla="*/ 532098 w 1088878"/>
                <a:gd name="connsiteY199" fmla="*/ 521125 h 1055963"/>
                <a:gd name="connsiteX200" fmla="*/ 551297 w 1088878"/>
                <a:gd name="connsiteY200" fmla="*/ 521125 h 1055963"/>
                <a:gd name="connsiteX201" fmla="*/ 562267 w 1088878"/>
                <a:gd name="connsiteY201" fmla="*/ 532096 h 1055963"/>
                <a:gd name="connsiteX202" fmla="*/ 562267 w 1088878"/>
                <a:gd name="connsiteY202" fmla="*/ 532096 h 1055963"/>
                <a:gd name="connsiteX203" fmla="*/ 581467 w 1088878"/>
                <a:gd name="connsiteY203" fmla="*/ 556781 h 1055963"/>
                <a:gd name="connsiteX204" fmla="*/ 603409 w 1088878"/>
                <a:gd name="connsiteY204" fmla="*/ 565009 h 1055963"/>
                <a:gd name="connsiteX205" fmla="*/ 636322 w 1088878"/>
                <a:gd name="connsiteY205" fmla="*/ 559524 h 1055963"/>
                <a:gd name="connsiteX206" fmla="*/ 636322 w 1088878"/>
                <a:gd name="connsiteY206" fmla="*/ 559524 h 1055963"/>
                <a:gd name="connsiteX207" fmla="*/ 650036 w 1088878"/>
                <a:gd name="connsiteY207" fmla="*/ 559524 h 1055963"/>
                <a:gd name="connsiteX208" fmla="*/ 663750 w 1088878"/>
                <a:gd name="connsiteY208" fmla="*/ 573238 h 1055963"/>
                <a:gd name="connsiteX209" fmla="*/ 663750 w 1088878"/>
                <a:gd name="connsiteY209" fmla="*/ 586951 h 1055963"/>
                <a:gd name="connsiteX210" fmla="*/ 663750 w 1088878"/>
                <a:gd name="connsiteY210" fmla="*/ 586951 h 1055963"/>
                <a:gd name="connsiteX211" fmla="*/ 658264 w 1088878"/>
                <a:gd name="connsiteY211" fmla="*/ 619864 h 1055963"/>
                <a:gd name="connsiteX212" fmla="*/ 666492 w 1088878"/>
                <a:gd name="connsiteY212" fmla="*/ 641807 h 1055963"/>
                <a:gd name="connsiteX213" fmla="*/ 691178 w 1088878"/>
                <a:gd name="connsiteY213" fmla="*/ 661006 h 1055963"/>
                <a:gd name="connsiteX214" fmla="*/ 691178 w 1088878"/>
                <a:gd name="connsiteY214" fmla="*/ 661006 h 1055963"/>
                <a:gd name="connsiteX215" fmla="*/ 702149 w 1088878"/>
                <a:gd name="connsiteY215" fmla="*/ 671977 h 1055963"/>
                <a:gd name="connsiteX216" fmla="*/ 702149 w 1088878"/>
                <a:gd name="connsiteY216" fmla="*/ 691176 h 1055963"/>
                <a:gd name="connsiteX217" fmla="*/ 691178 w 1088878"/>
                <a:gd name="connsiteY217" fmla="*/ 702147 h 1055963"/>
                <a:gd name="connsiteX218" fmla="*/ 691178 w 1088878"/>
                <a:gd name="connsiteY218" fmla="*/ 702147 h 1055963"/>
                <a:gd name="connsiteX219" fmla="*/ 666492 w 1088878"/>
                <a:gd name="connsiteY219" fmla="*/ 721347 h 1055963"/>
                <a:gd name="connsiteX220" fmla="*/ 658264 w 1088878"/>
                <a:gd name="connsiteY220" fmla="*/ 743289 h 1055963"/>
                <a:gd name="connsiteX221" fmla="*/ 663750 w 1088878"/>
                <a:gd name="connsiteY221" fmla="*/ 776202 h 1055963"/>
                <a:gd name="connsiteX222" fmla="*/ 663750 w 1088878"/>
                <a:gd name="connsiteY222" fmla="*/ 776202 h 1055963"/>
                <a:gd name="connsiteX223" fmla="*/ 663750 w 1088878"/>
                <a:gd name="connsiteY223" fmla="*/ 792659 h 1055963"/>
                <a:gd name="connsiteX224" fmla="*/ 663750 w 1088878"/>
                <a:gd name="connsiteY224" fmla="*/ 792659 h 1055963"/>
                <a:gd name="connsiteX225" fmla="*/ 817344 w 1088878"/>
                <a:gd name="connsiteY225" fmla="*/ 732318 h 1055963"/>
                <a:gd name="connsiteX226" fmla="*/ 896885 w 1088878"/>
                <a:gd name="connsiteY226" fmla="*/ 652778 h 1055963"/>
                <a:gd name="connsiteX227" fmla="*/ 976426 w 1088878"/>
                <a:gd name="connsiteY227" fmla="*/ 732318 h 1055963"/>
                <a:gd name="connsiteX228" fmla="*/ 913341 w 1088878"/>
                <a:gd name="connsiteY228" fmla="*/ 809115 h 1055963"/>
                <a:gd name="connsiteX229" fmla="*/ 883171 w 1088878"/>
                <a:gd name="connsiteY229" fmla="*/ 809115 h 1055963"/>
                <a:gd name="connsiteX230" fmla="*/ 817344 w 1088878"/>
                <a:gd name="connsiteY230" fmla="*/ 732318 h 1055963"/>
                <a:gd name="connsiteX231" fmla="*/ 817344 w 1088878"/>
                <a:gd name="connsiteY231" fmla="*/ 732318 h 105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088878" h="1055963">
                  <a:moveTo>
                    <a:pt x="1066937" y="880427"/>
                  </a:moveTo>
                  <a:cubicBezTo>
                    <a:pt x="1061451" y="872198"/>
                    <a:pt x="1053223" y="869456"/>
                    <a:pt x="1044995" y="874941"/>
                  </a:cubicBezTo>
                  <a:cubicBezTo>
                    <a:pt x="1036766" y="880427"/>
                    <a:pt x="1034024" y="888655"/>
                    <a:pt x="1039510" y="896884"/>
                  </a:cubicBezTo>
                  <a:cubicBezTo>
                    <a:pt x="1050480" y="916083"/>
                    <a:pt x="1055965" y="935282"/>
                    <a:pt x="1055965" y="957224"/>
                  </a:cubicBezTo>
                  <a:lnTo>
                    <a:pt x="1055965" y="998366"/>
                  </a:lnTo>
                  <a:cubicBezTo>
                    <a:pt x="1055965" y="1009337"/>
                    <a:pt x="1044995" y="1020308"/>
                    <a:pt x="1034024" y="1020308"/>
                  </a:cubicBezTo>
                  <a:lnTo>
                    <a:pt x="1009338" y="1020308"/>
                  </a:lnTo>
                  <a:lnTo>
                    <a:pt x="1009338" y="970938"/>
                  </a:lnTo>
                  <a:cubicBezTo>
                    <a:pt x="1009338" y="962710"/>
                    <a:pt x="1001110" y="954481"/>
                    <a:pt x="992882" y="954481"/>
                  </a:cubicBezTo>
                  <a:cubicBezTo>
                    <a:pt x="984654" y="954481"/>
                    <a:pt x="976426" y="962710"/>
                    <a:pt x="976426" y="970938"/>
                  </a:cubicBezTo>
                  <a:lnTo>
                    <a:pt x="976426" y="1020308"/>
                  </a:lnTo>
                  <a:lnTo>
                    <a:pt x="814602" y="1020308"/>
                  </a:lnTo>
                  <a:lnTo>
                    <a:pt x="814602" y="970938"/>
                  </a:lnTo>
                  <a:cubicBezTo>
                    <a:pt x="814602" y="962710"/>
                    <a:pt x="806374" y="954481"/>
                    <a:pt x="798146" y="954481"/>
                  </a:cubicBezTo>
                  <a:cubicBezTo>
                    <a:pt x="789917" y="954481"/>
                    <a:pt x="781689" y="962710"/>
                    <a:pt x="781689" y="970938"/>
                  </a:cubicBezTo>
                  <a:lnTo>
                    <a:pt x="781689" y="1020308"/>
                  </a:lnTo>
                  <a:lnTo>
                    <a:pt x="757005" y="1020308"/>
                  </a:lnTo>
                  <a:cubicBezTo>
                    <a:pt x="746033" y="1020308"/>
                    <a:pt x="735061" y="1009337"/>
                    <a:pt x="735061" y="998366"/>
                  </a:cubicBezTo>
                  <a:lnTo>
                    <a:pt x="735061" y="957224"/>
                  </a:lnTo>
                  <a:cubicBezTo>
                    <a:pt x="735061" y="894141"/>
                    <a:pt x="787175" y="842028"/>
                    <a:pt x="850258" y="842028"/>
                  </a:cubicBezTo>
                  <a:lnTo>
                    <a:pt x="938027" y="842028"/>
                  </a:lnTo>
                  <a:cubicBezTo>
                    <a:pt x="954483" y="842028"/>
                    <a:pt x="973682" y="844771"/>
                    <a:pt x="987396" y="852999"/>
                  </a:cubicBezTo>
                  <a:cubicBezTo>
                    <a:pt x="995624" y="855742"/>
                    <a:pt x="1003854" y="852999"/>
                    <a:pt x="1009338" y="844771"/>
                  </a:cubicBezTo>
                  <a:cubicBezTo>
                    <a:pt x="1012082" y="836542"/>
                    <a:pt x="1009338" y="828315"/>
                    <a:pt x="1001110" y="822829"/>
                  </a:cubicBezTo>
                  <a:cubicBezTo>
                    <a:pt x="990140" y="817343"/>
                    <a:pt x="979168" y="814601"/>
                    <a:pt x="968197" y="811858"/>
                  </a:cubicBezTo>
                  <a:cubicBezTo>
                    <a:pt x="990140" y="792659"/>
                    <a:pt x="1003854" y="762488"/>
                    <a:pt x="1003854" y="729575"/>
                  </a:cubicBezTo>
                  <a:cubicBezTo>
                    <a:pt x="1003854" y="669234"/>
                    <a:pt x="954483" y="617122"/>
                    <a:pt x="891399" y="617122"/>
                  </a:cubicBezTo>
                  <a:cubicBezTo>
                    <a:pt x="831058" y="617122"/>
                    <a:pt x="778947" y="666491"/>
                    <a:pt x="778947" y="729575"/>
                  </a:cubicBezTo>
                  <a:cubicBezTo>
                    <a:pt x="778947" y="762488"/>
                    <a:pt x="792660" y="789916"/>
                    <a:pt x="814602" y="811858"/>
                  </a:cubicBezTo>
                  <a:cubicBezTo>
                    <a:pt x="809116" y="811858"/>
                    <a:pt x="803631" y="814601"/>
                    <a:pt x="798146" y="817343"/>
                  </a:cubicBezTo>
                  <a:lnTo>
                    <a:pt x="685692" y="751517"/>
                  </a:lnTo>
                  <a:cubicBezTo>
                    <a:pt x="688436" y="746032"/>
                    <a:pt x="691178" y="740546"/>
                    <a:pt x="691178" y="735060"/>
                  </a:cubicBezTo>
                  <a:cubicBezTo>
                    <a:pt x="713120" y="732318"/>
                    <a:pt x="729577" y="715861"/>
                    <a:pt x="729577" y="693919"/>
                  </a:cubicBezTo>
                  <a:lnTo>
                    <a:pt x="729577" y="674720"/>
                  </a:lnTo>
                  <a:cubicBezTo>
                    <a:pt x="729577" y="652778"/>
                    <a:pt x="713120" y="633578"/>
                    <a:pt x="691178" y="633578"/>
                  </a:cubicBezTo>
                  <a:cubicBezTo>
                    <a:pt x="688436" y="625350"/>
                    <a:pt x="685692" y="619864"/>
                    <a:pt x="682950" y="614379"/>
                  </a:cubicBezTo>
                  <a:cubicBezTo>
                    <a:pt x="696664" y="597922"/>
                    <a:pt x="696664" y="573238"/>
                    <a:pt x="680206" y="556781"/>
                  </a:cubicBezTo>
                  <a:lnTo>
                    <a:pt x="666492" y="543067"/>
                  </a:lnTo>
                  <a:cubicBezTo>
                    <a:pt x="650036" y="526611"/>
                    <a:pt x="625351" y="526611"/>
                    <a:pt x="608895" y="540325"/>
                  </a:cubicBezTo>
                  <a:cubicBezTo>
                    <a:pt x="603409" y="537582"/>
                    <a:pt x="595181" y="534839"/>
                    <a:pt x="589695" y="532096"/>
                  </a:cubicBezTo>
                  <a:cubicBezTo>
                    <a:pt x="586953" y="512897"/>
                    <a:pt x="573239" y="496440"/>
                    <a:pt x="554039" y="493697"/>
                  </a:cubicBezTo>
                  <a:lnTo>
                    <a:pt x="554039" y="436099"/>
                  </a:lnTo>
                  <a:lnTo>
                    <a:pt x="677464" y="436099"/>
                  </a:lnTo>
                  <a:cubicBezTo>
                    <a:pt x="707634" y="436099"/>
                    <a:pt x="732319" y="411414"/>
                    <a:pt x="732319" y="381244"/>
                  </a:cubicBezTo>
                  <a:lnTo>
                    <a:pt x="732319" y="340103"/>
                  </a:lnTo>
                  <a:cubicBezTo>
                    <a:pt x="732319" y="268791"/>
                    <a:pt x="682950" y="211193"/>
                    <a:pt x="617123" y="194736"/>
                  </a:cubicBezTo>
                  <a:cubicBezTo>
                    <a:pt x="639064" y="175537"/>
                    <a:pt x="652778" y="145366"/>
                    <a:pt x="652778" y="112453"/>
                  </a:cubicBezTo>
                  <a:cubicBezTo>
                    <a:pt x="652778" y="52113"/>
                    <a:pt x="603409" y="0"/>
                    <a:pt x="540326" y="0"/>
                  </a:cubicBezTo>
                  <a:cubicBezTo>
                    <a:pt x="479984" y="0"/>
                    <a:pt x="427873" y="49370"/>
                    <a:pt x="427873" y="112453"/>
                  </a:cubicBezTo>
                  <a:cubicBezTo>
                    <a:pt x="427873" y="145366"/>
                    <a:pt x="441587" y="172794"/>
                    <a:pt x="463528" y="194736"/>
                  </a:cubicBezTo>
                  <a:cubicBezTo>
                    <a:pt x="449815" y="197479"/>
                    <a:pt x="438843" y="202965"/>
                    <a:pt x="427873" y="208450"/>
                  </a:cubicBezTo>
                  <a:cubicBezTo>
                    <a:pt x="419643" y="211193"/>
                    <a:pt x="416901" y="222164"/>
                    <a:pt x="419643" y="230392"/>
                  </a:cubicBezTo>
                  <a:cubicBezTo>
                    <a:pt x="422387" y="238621"/>
                    <a:pt x="433357" y="241363"/>
                    <a:pt x="441587" y="238621"/>
                  </a:cubicBezTo>
                  <a:cubicBezTo>
                    <a:pt x="458042" y="230392"/>
                    <a:pt x="477242" y="224907"/>
                    <a:pt x="493698" y="224907"/>
                  </a:cubicBezTo>
                  <a:lnTo>
                    <a:pt x="581467" y="224907"/>
                  </a:lnTo>
                  <a:cubicBezTo>
                    <a:pt x="644550" y="224907"/>
                    <a:pt x="696664" y="277019"/>
                    <a:pt x="696664" y="340103"/>
                  </a:cubicBezTo>
                  <a:lnTo>
                    <a:pt x="696664" y="381244"/>
                  </a:lnTo>
                  <a:cubicBezTo>
                    <a:pt x="696664" y="392215"/>
                    <a:pt x="685692" y="403186"/>
                    <a:pt x="674722" y="403186"/>
                  </a:cubicBezTo>
                  <a:lnTo>
                    <a:pt x="650036" y="403186"/>
                  </a:lnTo>
                  <a:lnTo>
                    <a:pt x="650036" y="353817"/>
                  </a:lnTo>
                  <a:cubicBezTo>
                    <a:pt x="650036" y="345588"/>
                    <a:pt x="641808" y="337360"/>
                    <a:pt x="633580" y="337360"/>
                  </a:cubicBezTo>
                  <a:cubicBezTo>
                    <a:pt x="625351" y="337360"/>
                    <a:pt x="617123" y="345588"/>
                    <a:pt x="617123" y="353817"/>
                  </a:cubicBezTo>
                  <a:lnTo>
                    <a:pt x="617123" y="403186"/>
                  </a:lnTo>
                  <a:lnTo>
                    <a:pt x="455300" y="403186"/>
                  </a:lnTo>
                  <a:lnTo>
                    <a:pt x="455300" y="353817"/>
                  </a:lnTo>
                  <a:cubicBezTo>
                    <a:pt x="455300" y="345588"/>
                    <a:pt x="447071" y="337360"/>
                    <a:pt x="438843" y="337360"/>
                  </a:cubicBezTo>
                  <a:cubicBezTo>
                    <a:pt x="430615" y="337360"/>
                    <a:pt x="422387" y="345588"/>
                    <a:pt x="422387" y="353817"/>
                  </a:cubicBezTo>
                  <a:lnTo>
                    <a:pt x="422387" y="403186"/>
                  </a:lnTo>
                  <a:lnTo>
                    <a:pt x="403187" y="403186"/>
                  </a:lnTo>
                  <a:cubicBezTo>
                    <a:pt x="392215" y="403186"/>
                    <a:pt x="381245" y="392215"/>
                    <a:pt x="381245" y="381244"/>
                  </a:cubicBezTo>
                  <a:lnTo>
                    <a:pt x="381245" y="340103"/>
                  </a:lnTo>
                  <a:cubicBezTo>
                    <a:pt x="381245" y="320904"/>
                    <a:pt x="386731" y="298961"/>
                    <a:pt x="397701" y="282505"/>
                  </a:cubicBezTo>
                  <a:cubicBezTo>
                    <a:pt x="403187" y="274276"/>
                    <a:pt x="400445" y="266048"/>
                    <a:pt x="392215" y="260562"/>
                  </a:cubicBezTo>
                  <a:cubicBezTo>
                    <a:pt x="383987" y="255077"/>
                    <a:pt x="375759" y="257820"/>
                    <a:pt x="370274" y="266048"/>
                  </a:cubicBezTo>
                  <a:cubicBezTo>
                    <a:pt x="356560" y="287990"/>
                    <a:pt x="351074" y="312675"/>
                    <a:pt x="351074" y="340103"/>
                  </a:cubicBezTo>
                  <a:lnTo>
                    <a:pt x="351074" y="381244"/>
                  </a:lnTo>
                  <a:cubicBezTo>
                    <a:pt x="351074" y="411414"/>
                    <a:pt x="375759" y="436099"/>
                    <a:pt x="405929" y="436099"/>
                  </a:cubicBezTo>
                  <a:lnTo>
                    <a:pt x="529354" y="436099"/>
                  </a:lnTo>
                  <a:lnTo>
                    <a:pt x="529354" y="493697"/>
                  </a:lnTo>
                  <a:cubicBezTo>
                    <a:pt x="510156" y="496440"/>
                    <a:pt x="493698" y="512897"/>
                    <a:pt x="493698" y="532096"/>
                  </a:cubicBezTo>
                  <a:cubicBezTo>
                    <a:pt x="485470" y="534839"/>
                    <a:pt x="479984" y="537582"/>
                    <a:pt x="474498" y="540325"/>
                  </a:cubicBezTo>
                  <a:cubicBezTo>
                    <a:pt x="458042" y="526611"/>
                    <a:pt x="433357" y="526611"/>
                    <a:pt x="416901" y="543067"/>
                  </a:cubicBezTo>
                  <a:lnTo>
                    <a:pt x="403187" y="556781"/>
                  </a:lnTo>
                  <a:cubicBezTo>
                    <a:pt x="386731" y="573238"/>
                    <a:pt x="386731" y="597922"/>
                    <a:pt x="400445" y="614379"/>
                  </a:cubicBezTo>
                  <a:cubicBezTo>
                    <a:pt x="397701" y="619864"/>
                    <a:pt x="394959" y="628093"/>
                    <a:pt x="392215" y="633578"/>
                  </a:cubicBezTo>
                  <a:cubicBezTo>
                    <a:pt x="370274" y="636321"/>
                    <a:pt x="353818" y="652778"/>
                    <a:pt x="353818" y="674720"/>
                  </a:cubicBezTo>
                  <a:lnTo>
                    <a:pt x="353818" y="696662"/>
                  </a:lnTo>
                  <a:cubicBezTo>
                    <a:pt x="353818" y="718604"/>
                    <a:pt x="370274" y="737803"/>
                    <a:pt x="392215" y="737803"/>
                  </a:cubicBezTo>
                  <a:cubicBezTo>
                    <a:pt x="394959" y="743289"/>
                    <a:pt x="394959" y="748774"/>
                    <a:pt x="397701" y="754260"/>
                  </a:cubicBezTo>
                  <a:lnTo>
                    <a:pt x="285248" y="820086"/>
                  </a:lnTo>
                  <a:cubicBezTo>
                    <a:pt x="279763" y="817343"/>
                    <a:pt x="274277" y="817343"/>
                    <a:pt x="268791" y="814601"/>
                  </a:cubicBezTo>
                  <a:cubicBezTo>
                    <a:pt x="290734" y="795401"/>
                    <a:pt x="304448" y="765231"/>
                    <a:pt x="304448" y="732318"/>
                  </a:cubicBezTo>
                  <a:cubicBezTo>
                    <a:pt x="304448" y="671977"/>
                    <a:pt x="255077" y="619864"/>
                    <a:pt x="191994" y="619864"/>
                  </a:cubicBezTo>
                  <a:cubicBezTo>
                    <a:pt x="131653" y="619864"/>
                    <a:pt x="79541" y="669234"/>
                    <a:pt x="79541" y="732318"/>
                  </a:cubicBezTo>
                  <a:cubicBezTo>
                    <a:pt x="79541" y="765231"/>
                    <a:pt x="93255" y="792659"/>
                    <a:pt x="115197" y="814601"/>
                  </a:cubicBezTo>
                  <a:cubicBezTo>
                    <a:pt x="49369" y="828315"/>
                    <a:pt x="0" y="888655"/>
                    <a:pt x="0" y="959967"/>
                  </a:cubicBezTo>
                  <a:lnTo>
                    <a:pt x="0" y="1001108"/>
                  </a:lnTo>
                  <a:cubicBezTo>
                    <a:pt x="0" y="1031279"/>
                    <a:pt x="24686" y="1055964"/>
                    <a:pt x="54855" y="1055964"/>
                  </a:cubicBezTo>
                  <a:lnTo>
                    <a:pt x="331876" y="1055964"/>
                  </a:lnTo>
                  <a:cubicBezTo>
                    <a:pt x="362046" y="1055964"/>
                    <a:pt x="386731" y="1031279"/>
                    <a:pt x="386731" y="1001108"/>
                  </a:cubicBezTo>
                  <a:lnTo>
                    <a:pt x="386731" y="959967"/>
                  </a:lnTo>
                  <a:cubicBezTo>
                    <a:pt x="386731" y="910597"/>
                    <a:pt x="362046" y="863970"/>
                    <a:pt x="320904" y="836542"/>
                  </a:cubicBezTo>
                  <a:lnTo>
                    <a:pt x="392215" y="795401"/>
                  </a:lnTo>
                  <a:cubicBezTo>
                    <a:pt x="394959" y="803629"/>
                    <a:pt x="397701" y="811858"/>
                    <a:pt x="403187" y="817343"/>
                  </a:cubicBezTo>
                  <a:lnTo>
                    <a:pt x="416901" y="831057"/>
                  </a:lnTo>
                  <a:cubicBezTo>
                    <a:pt x="433357" y="847514"/>
                    <a:pt x="458042" y="847514"/>
                    <a:pt x="474498" y="833800"/>
                  </a:cubicBezTo>
                  <a:cubicBezTo>
                    <a:pt x="479984" y="836542"/>
                    <a:pt x="488212" y="839285"/>
                    <a:pt x="493698" y="842028"/>
                  </a:cubicBezTo>
                  <a:cubicBezTo>
                    <a:pt x="496442" y="863970"/>
                    <a:pt x="512898" y="880427"/>
                    <a:pt x="534840" y="880427"/>
                  </a:cubicBezTo>
                  <a:lnTo>
                    <a:pt x="554039" y="880427"/>
                  </a:lnTo>
                  <a:cubicBezTo>
                    <a:pt x="575981" y="880427"/>
                    <a:pt x="595181" y="863970"/>
                    <a:pt x="595181" y="842028"/>
                  </a:cubicBezTo>
                  <a:cubicBezTo>
                    <a:pt x="603409" y="839285"/>
                    <a:pt x="608895" y="836542"/>
                    <a:pt x="614381" y="833800"/>
                  </a:cubicBezTo>
                  <a:cubicBezTo>
                    <a:pt x="630837" y="847514"/>
                    <a:pt x="655522" y="847514"/>
                    <a:pt x="671978" y="831057"/>
                  </a:cubicBezTo>
                  <a:lnTo>
                    <a:pt x="685692" y="817343"/>
                  </a:lnTo>
                  <a:cubicBezTo>
                    <a:pt x="691178" y="811858"/>
                    <a:pt x="696664" y="803629"/>
                    <a:pt x="696664" y="795401"/>
                  </a:cubicBezTo>
                  <a:lnTo>
                    <a:pt x="767975" y="836542"/>
                  </a:lnTo>
                  <a:cubicBezTo>
                    <a:pt x="729577" y="863970"/>
                    <a:pt x="702149" y="907854"/>
                    <a:pt x="702149" y="959967"/>
                  </a:cubicBezTo>
                  <a:lnTo>
                    <a:pt x="702149" y="1001108"/>
                  </a:lnTo>
                  <a:cubicBezTo>
                    <a:pt x="702149" y="1031279"/>
                    <a:pt x="726833" y="1055964"/>
                    <a:pt x="757005" y="1055964"/>
                  </a:cubicBezTo>
                  <a:lnTo>
                    <a:pt x="1034024" y="1055964"/>
                  </a:lnTo>
                  <a:cubicBezTo>
                    <a:pt x="1064193" y="1055964"/>
                    <a:pt x="1088879" y="1031279"/>
                    <a:pt x="1088879" y="1001108"/>
                  </a:cubicBezTo>
                  <a:lnTo>
                    <a:pt x="1088879" y="959967"/>
                  </a:lnTo>
                  <a:cubicBezTo>
                    <a:pt x="1088879" y="929797"/>
                    <a:pt x="1080651" y="905112"/>
                    <a:pt x="1066937" y="880427"/>
                  </a:cubicBezTo>
                  <a:lnTo>
                    <a:pt x="1066937" y="880427"/>
                  </a:lnTo>
                  <a:close/>
                  <a:moveTo>
                    <a:pt x="463528" y="112453"/>
                  </a:moveTo>
                  <a:cubicBezTo>
                    <a:pt x="463528" y="68569"/>
                    <a:pt x="499184" y="32913"/>
                    <a:pt x="543068" y="32913"/>
                  </a:cubicBezTo>
                  <a:cubicBezTo>
                    <a:pt x="586953" y="32913"/>
                    <a:pt x="622609" y="68569"/>
                    <a:pt x="622609" y="112453"/>
                  </a:cubicBezTo>
                  <a:cubicBezTo>
                    <a:pt x="622609" y="150852"/>
                    <a:pt x="595181" y="183765"/>
                    <a:pt x="559525" y="189251"/>
                  </a:cubicBezTo>
                  <a:lnTo>
                    <a:pt x="529354" y="189251"/>
                  </a:lnTo>
                  <a:cubicBezTo>
                    <a:pt x="488212" y="183765"/>
                    <a:pt x="463528" y="150852"/>
                    <a:pt x="463528" y="112453"/>
                  </a:cubicBezTo>
                  <a:lnTo>
                    <a:pt x="463528" y="112453"/>
                  </a:lnTo>
                  <a:close/>
                  <a:moveTo>
                    <a:pt x="106969" y="732318"/>
                  </a:moveTo>
                  <a:cubicBezTo>
                    <a:pt x="106969" y="688434"/>
                    <a:pt x="142624" y="652778"/>
                    <a:pt x="186508" y="652778"/>
                  </a:cubicBezTo>
                  <a:cubicBezTo>
                    <a:pt x="230393" y="652778"/>
                    <a:pt x="266049" y="688434"/>
                    <a:pt x="266049" y="732318"/>
                  </a:cubicBezTo>
                  <a:cubicBezTo>
                    <a:pt x="266049" y="770716"/>
                    <a:pt x="238621" y="803629"/>
                    <a:pt x="202965" y="809115"/>
                  </a:cubicBezTo>
                  <a:lnTo>
                    <a:pt x="172794" y="809115"/>
                  </a:lnTo>
                  <a:cubicBezTo>
                    <a:pt x="134396" y="803629"/>
                    <a:pt x="106969" y="770716"/>
                    <a:pt x="106969" y="732318"/>
                  </a:cubicBezTo>
                  <a:lnTo>
                    <a:pt x="106969" y="732318"/>
                  </a:lnTo>
                  <a:close/>
                  <a:moveTo>
                    <a:pt x="345590" y="957224"/>
                  </a:moveTo>
                  <a:lnTo>
                    <a:pt x="345590" y="998366"/>
                  </a:lnTo>
                  <a:cubicBezTo>
                    <a:pt x="345590" y="1009337"/>
                    <a:pt x="334618" y="1020308"/>
                    <a:pt x="323646" y="1020308"/>
                  </a:cubicBezTo>
                  <a:lnTo>
                    <a:pt x="298962" y="1020308"/>
                  </a:lnTo>
                  <a:lnTo>
                    <a:pt x="298962" y="970938"/>
                  </a:lnTo>
                  <a:cubicBezTo>
                    <a:pt x="298962" y="962710"/>
                    <a:pt x="290734" y="954481"/>
                    <a:pt x="282505" y="954481"/>
                  </a:cubicBezTo>
                  <a:cubicBezTo>
                    <a:pt x="274277" y="954481"/>
                    <a:pt x="266049" y="962710"/>
                    <a:pt x="266049" y="970938"/>
                  </a:cubicBezTo>
                  <a:lnTo>
                    <a:pt x="266049" y="1020308"/>
                  </a:lnTo>
                  <a:lnTo>
                    <a:pt x="104225" y="1020308"/>
                  </a:lnTo>
                  <a:lnTo>
                    <a:pt x="104225" y="970938"/>
                  </a:lnTo>
                  <a:cubicBezTo>
                    <a:pt x="104225" y="962710"/>
                    <a:pt x="95997" y="954481"/>
                    <a:pt x="87769" y="954481"/>
                  </a:cubicBezTo>
                  <a:cubicBezTo>
                    <a:pt x="79541" y="954481"/>
                    <a:pt x="71313" y="962710"/>
                    <a:pt x="71313" y="970938"/>
                  </a:cubicBezTo>
                  <a:lnTo>
                    <a:pt x="71313" y="1020308"/>
                  </a:lnTo>
                  <a:lnTo>
                    <a:pt x="46627" y="1020308"/>
                  </a:lnTo>
                  <a:cubicBezTo>
                    <a:pt x="35656" y="1020308"/>
                    <a:pt x="24686" y="1009337"/>
                    <a:pt x="24686" y="998366"/>
                  </a:cubicBezTo>
                  <a:lnTo>
                    <a:pt x="24686" y="957224"/>
                  </a:lnTo>
                  <a:cubicBezTo>
                    <a:pt x="24686" y="894141"/>
                    <a:pt x="76797" y="842028"/>
                    <a:pt x="139882" y="842028"/>
                  </a:cubicBezTo>
                  <a:lnTo>
                    <a:pt x="227649" y="842028"/>
                  </a:lnTo>
                  <a:cubicBezTo>
                    <a:pt x="293476" y="842028"/>
                    <a:pt x="345590" y="894141"/>
                    <a:pt x="345590" y="957224"/>
                  </a:cubicBezTo>
                  <a:lnTo>
                    <a:pt x="345590" y="957224"/>
                  </a:lnTo>
                  <a:close/>
                  <a:moveTo>
                    <a:pt x="663750" y="792659"/>
                  </a:moveTo>
                  <a:lnTo>
                    <a:pt x="650036" y="806372"/>
                  </a:lnTo>
                  <a:cubicBezTo>
                    <a:pt x="647294" y="809115"/>
                    <a:pt x="639064" y="809115"/>
                    <a:pt x="636322" y="806372"/>
                  </a:cubicBezTo>
                  <a:lnTo>
                    <a:pt x="636322" y="806372"/>
                  </a:lnTo>
                  <a:cubicBezTo>
                    <a:pt x="628094" y="798144"/>
                    <a:pt x="614381" y="795401"/>
                    <a:pt x="603409" y="800887"/>
                  </a:cubicBezTo>
                  <a:cubicBezTo>
                    <a:pt x="597923" y="803629"/>
                    <a:pt x="589695" y="806372"/>
                    <a:pt x="581467" y="809115"/>
                  </a:cubicBezTo>
                  <a:cubicBezTo>
                    <a:pt x="570495" y="811858"/>
                    <a:pt x="562267" y="822829"/>
                    <a:pt x="562267" y="833800"/>
                  </a:cubicBezTo>
                  <a:cubicBezTo>
                    <a:pt x="562267" y="833800"/>
                    <a:pt x="562267" y="833800"/>
                    <a:pt x="562267" y="833800"/>
                  </a:cubicBezTo>
                  <a:cubicBezTo>
                    <a:pt x="562267" y="839285"/>
                    <a:pt x="556781" y="844771"/>
                    <a:pt x="551297" y="844771"/>
                  </a:cubicBezTo>
                  <a:lnTo>
                    <a:pt x="532098" y="844771"/>
                  </a:lnTo>
                  <a:cubicBezTo>
                    <a:pt x="521126" y="844771"/>
                    <a:pt x="521126" y="833800"/>
                    <a:pt x="521126" y="833800"/>
                  </a:cubicBezTo>
                  <a:cubicBezTo>
                    <a:pt x="521126" y="822829"/>
                    <a:pt x="512898" y="811858"/>
                    <a:pt x="501926" y="809115"/>
                  </a:cubicBezTo>
                  <a:cubicBezTo>
                    <a:pt x="493698" y="806372"/>
                    <a:pt x="488212" y="803629"/>
                    <a:pt x="479984" y="800887"/>
                  </a:cubicBezTo>
                  <a:cubicBezTo>
                    <a:pt x="474498" y="798144"/>
                    <a:pt x="471756" y="798144"/>
                    <a:pt x="466270" y="798144"/>
                  </a:cubicBezTo>
                  <a:cubicBezTo>
                    <a:pt x="458042" y="798144"/>
                    <a:pt x="452557" y="800887"/>
                    <a:pt x="447071" y="806372"/>
                  </a:cubicBezTo>
                  <a:lnTo>
                    <a:pt x="447071" y="806372"/>
                  </a:lnTo>
                  <a:cubicBezTo>
                    <a:pt x="444329" y="809115"/>
                    <a:pt x="436101" y="809115"/>
                    <a:pt x="433357" y="806372"/>
                  </a:cubicBezTo>
                  <a:lnTo>
                    <a:pt x="419643" y="792659"/>
                  </a:lnTo>
                  <a:cubicBezTo>
                    <a:pt x="416901" y="789916"/>
                    <a:pt x="416901" y="781687"/>
                    <a:pt x="419643" y="778945"/>
                  </a:cubicBezTo>
                  <a:cubicBezTo>
                    <a:pt x="419643" y="778945"/>
                    <a:pt x="419643" y="778945"/>
                    <a:pt x="419643" y="778945"/>
                  </a:cubicBezTo>
                  <a:cubicBezTo>
                    <a:pt x="419643" y="778945"/>
                    <a:pt x="419643" y="778945"/>
                    <a:pt x="419643" y="778945"/>
                  </a:cubicBezTo>
                  <a:cubicBezTo>
                    <a:pt x="427873" y="770716"/>
                    <a:pt x="430615" y="757003"/>
                    <a:pt x="425129" y="746032"/>
                  </a:cubicBezTo>
                  <a:cubicBezTo>
                    <a:pt x="422387" y="740546"/>
                    <a:pt x="419643" y="732318"/>
                    <a:pt x="416901" y="724089"/>
                  </a:cubicBezTo>
                  <a:cubicBezTo>
                    <a:pt x="414159" y="713118"/>
                    <a:pt x="403187" y="704890"/>
                    <a:pt x="392215" y="704890"/>
                  </a:cubicBezTo>
                  <a:cubicBezTo>
                    <a:pt x="392215" y="704890"/>
                    <a:pt x="392215" y="704890"/>
                    <a:pt x="392215" y="704890"/>
                  </a:cubicBezTo>
                  <a:cubicBezTo>
                    <a:pt x="386731" y="704890"/>
                    <a:pt x="381245" y="699404"/>
                    <a:pt x="381245" y="693919"/>
                  </a:cubicBezTo>
                  <a:lnTo>
                    <a:pt x="381245" y="671977"/>
                  </a:lnTo>
                  <a:cubicBezTo>
                    <a:pt x="381245" y="666491"/>
                    <a:pt x="386731" y="661006"/>
                    <a:pt x="392215" y="661006"/>
                  </a:cubicBezTo>
                  <a:lnTo>
                    <a:pt x="392215" y="661006"/>
                  </a:lnTo>
                  <a:cubicBezTo>
                    <a:pt x="403187" y="661006"/>
                    <a:pt x="414159" y="652778"/>
                    <a:pt x="416901" y="641807"/>
                  </a:cubicBezTo>
                  <a:cubicBezTo>
                    <a:pt x="419643" y="633578"/>
                    <a:pt x="422387" y="628093"/>
                    <a:pt x="425129" y="619864"/>
                  </a:cubicBezTo>
                  <a:cubicBezTo>
                    <a:pt x="430615" y="608894"/>
                    <a:pt x="427873" y="595180"/>
                    <a:pt x="419643" y="586951"/>
                  </a:cubicBezTo>
                  <a:lnTo>
                    <a:pt x="419643" y="586951"/>
                  </a:lnTo>
                  <a:cubicBezTo>
                    <a:pt x="419643" y="586951"/>
                    <a:pt x="419643" y="586951"/>
                    <a:pt x="419643" y="586951"/>
                  </a:cubicBezTo>
                  <a:cubicBezTo>
                    <a:pt x="416901" y="584208"/>
                    <a:pt x="416901" y="575980"/>
                    <a:pt x="419643" y="573238"/>
                  </a:cubicBezTo>
                  <a:lnTo>
                    <a:pt x="433357" y="559524"/>
                  </a:lnTo>
                  <a:cubicBezTo>
                    <a:pt x="436101" y="556781"/>
                    <a:pt x="444329" y="556781"/>
                    <a:pt x="447071" y="559524"/>
                  </a:cubicBezTo>
                  <a:lnTo>
                    <a:pt x="447071" y="559524"/>
                  </a:lnTo>
                  <a:cubicBezTo>
                    <a:pt x="455300" y="567752"/>
                    <a:pt x="469014" y="570495"/>
                    <a:pt x="479984" y="565009"/>
                  </a:cubicBezTo>
                  <a:cubicBezTo>
                    <a:pt x="485470" y="562266"/>
                    <a:pt x="493698" y="559524"/>
                    <a:pt x="501926" y="556781"/>
                  </a:cubicBezTo>
                  <a:cubicBezTo>
                    <a:pt x="512898" y="554038"/>
                    <a:pt x="521126" y="543067"/>
                    <a:pt x="521126" y="532096"/>
                  </a:cubicBezTo>
                  <a:lnTo>
                    <a:pt x="521126" y="532096"/>
                  </a:lnTo>
                  <a:cubicBezTo>
                    <a:pt x="521126" y="526611"/>
                    <a:pt x="526612" y="521125"/>
                    <a:pt x="532098" y="521125"/>
                  </a:cubicBezTo>
                  <a:lnTo>
                    <a:pt x="551297" y="521125"/>
                  </a:lnTo>
                  <a:cubicBezTo>
                    <a:pt x="556781" y="521125"/>
                    <a:pt x="562267" y="526611"/>
                    <a:pt x="562267" y="532096"/>
                  </a:cubicBezTo>
                  <a:lnTo>
                    <a:pt x="562267" y="532096"/>
                  </a:lnTo>
                  <a:cubicBezTo>
                    <a:pt x="562267" y="543067"/>
                    <a:pt x="570495" y="554038"/>
                    <a:pt x="581467" y="556781"/>
                  </a:cubicBezTo>
                  <a:cubicBezTo>
                    <a:pt x="589695" y="559524"/>
                    <a:pt x="595181" y="562266"/>
                    <a:pt x="603409" y="565009"/>
                  </a:cubicBezTo>
                  <a:cubicBezTo>
                    <a:pt x="614381" y="570495"/>
                    <a:pt x="628094" y="567752"/>
                    <a:pt x="636322" y="559524"/>
                  </a:cubicBezTo>
                  <a:lnTo>
                    <a:pt x="636322" y="559524"/>
                  </a:lnTo>
                  <a:cubicBezTo>
                    <a:pt x="639064" y="556781"/>
                    <a:pt x="647294" y="556781"/>
                    <a:pt x="650036" y="559524"/>
                  </a:cubicBezTo>
                  <a:lnTo>
                    <a:pt x="663750" y="573238"/>
                  </a:lnTo>
                  <a:cubicBezTo>
                    <a:pt x="666492" y="575980"/>
                    <a:pt x="666492" y="584208"/>
                    <a:pt x="663750" y="586951"/>
                  </a:cubicBezTo>
                  <a:lnTo>
                    <a:pt x="663750" y="586951"/>
                  </a:lnTo>
                  <a:cubicBezTo>
                    <a:pt x="655522" y="595180"/>
                    <a:pt x="652778" y="608894"/>
                    <a:pt x="658264" y="619864"/>
                  </a:cubicBezTo>
                  <a:cubicBezTo>
                    <a:pt x="661008" y="625350"/>
                    <a:pt x="663750" y="633578"/>
                    <a:pt x="666492" y="641807"/>
                  </a:cubicBezTo>
                  <a:cubicBezTo>
                    <a:pt x="669236" y="652778"/>
                    <a:pt x="680206" y="661006"/>
                    <a:pt x="691178" y="661006"/>
                  </a:cubicBezTo>
                  <a:lnTo>
                    <a:pt x="691178" y="661006"/>
                  </a:lnTo>
                  <a:cubicBezTo>
                    <a:pt x="696664" y="661006"/>
                    <a:pt x="702149" y="666491"/>
                    <a:pt x="702149" y="671977"/>
                  </a:cubicBezTo>
                  <a:lnTo>
                    <a:pt x="702149" y="691176"/>
                  </a:lnTo>
                  <a:cubicBezTo>
                    <a:pt x="702149" y="696662"/>
                    <a:pt x="696664" y="702147"/>
                    <a:pt x="691178" y="702147"/>
                  </a:cubicBezTo>
                  <a:lnTo>
                    <a:pt x="691178" y="702147"/>
                  </a:lnTo>
                  <a:cubicBezTo>
                    <a:pt x="680206" y="702147"/>
                    <a:pt x="669236" y="710376"/>
                    <a:pt x="666492" y="721347"/>
                  </a:cubicBezTo>
                  <a:cubicBezTo>
                    <a:pt x="663750" y="729575"/>
                    <a:pt x="661008" y="735060"/>
                    <a:pt x="658264" y="743289"/>
                  </a:cubicBezTo>
                  <a:cubicBezTo>
                    <a:pt x="652778" y="754260"/>
                    <a:pt x="652778" y="765231"/>
                    <a:pt x="663750" y="776202"/>
                  </a:cubicBezTo>
                  <a:cubicBezTo>
                    <a:pt x="663750" y="776202"/>
                    <a:pt x="663750" y="776202"/>
                    <a:pt x="663750" y="776202"/>
                  </a:cubicBezTo>
                  <a:cubicBezTo>
                    <a:pt x="666492" y="781687"/>
                    <a:pt x="666492" y="789916"/>
                    <a:pt x="663750" y="792659"/>
                  </a:cubicBezTo>
                  <a:lnTo>
                    <a:pt x="663750" y="792659"/>
                  </a:lnTo>
                  <a:close/>
                  <a:moveTo>
                    <a:pt x="817344" y="732318"/>
                  </a:moveTo>
                  <a:cubicBezTo>
                    <a:pt x="817344" y="688434"/>
                    <a:pt x="853002" y="652778"/>
                    <a:pt x="896885" y="652778"/>
                  </a:cubicBezTo>
                  <a:cubicBezTo>
                    <a:pt x="940769" y="652778"/>
                    <a:pt x="976426" y="688434"/>
                    <a:pt x="976426" y="732318"/>
                  </a:cubicBezTo>
                  <a:cubicBezTo>
                    <a:pt x="976426" y="770716"/>
                    <a:pt x="948999" y="803629"/>
                    <a:pt x="913341" y="809115"/>
                  </a:cubicBezTo>
                  <a:lnTo>
                    <a:pt x="883171" y="809115"/>
                  </a:lnTo>
                  <a:cubicBezTo>
                    <a:pt x="842030" y="803629"/>
                    <a:pt x="817344" y="770716"/>
                    <a:pt x="817344" y="732318"/>
                  </a:cubicBezTo>
                  <a:lnTo>
                    <a:pt x="817344" y="732318"/>
                  </a:lnTo>
                  <a:close/>
                </a:path>
              </a:pathLst>
            </a:custGeom>
            <a:grpFill/>
            <a:ln w="27426"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5F9F4282-B3EB-9946-84F7-7A1DAB3B5A31}"/>
                </a:ext>
              </a:extLst>
            </p:cNvPr>
            <p:cNvSpPr/>
            <p:nvPr/>
          </p:nvSpPr>
          <p:spPr>
            <a:xfrm>
              <a:off x="5079678" y="2616076"/>
              <a:ext cx="148108" cy="148109"/>
            </a:xfrm>
            <a:custGeom>
              <a:avLst/>
              <a:gdLst>
                <a:gd name="connsiteX0" fmla="*/ 74055 w 148108"/>
                <a:gd name="connsiteY0" fmla="*/ 148109 h 148109"/>
                <a:gd name="connsiteX1" fmla="*/ 0 w 148108"/>
                <a:gd name="connsiteY1" fmla="*/ 74054 h 148109"/>
                <a:gd name="connsiteX2" fmla="*/ 74055 w 148108"/>
                <a:gd name="connsiteY2" fmla="*/ 0 h 148109"/>
                <a:gd name="connsiteX3" fmla="*/ 148108 w 148108"/>
                <a:gd name="connsiteY3" fmla="*/ 74054 h 148109"/>
                <a:gd name="connsiteX4" fmla="*/ 74055 w 148108"/>
                <a:gd name="connsiteY4" fmla="*/ 148109 h 148109"/>
                <a:gd name="connsiteX5" fmla="*/ 74055 w 148108"/>
                <a:gd name="connsiteY5" fmla="*/ 21942 h 148109"/>
                <a:gd name="connsiteX6" fmla="*/ 24684 w 148108"/>
                <a:gd name="connsiteY6" fmla="*/ 71312 h 148109"/>
                <a:gd name="connsiteX7" fmla="*/ 74055 w 148108"/>
                <a:gd name="connsiteY7" fmla="*/ 120682 h 148109"/>
                <a:gd name="connsiteX8" fmla="*/ 123425 w 148108"/>
                <a:gd name="connsiteY8" fmla="*/ 71312 h 148109"/>
                <a:gd name="connsiteX9" fmla="*/ 74055 w 148108"/>
                <a:gd name="connsiteY9" fmla="*/ 21942 h 14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108" h="148109">
                  <a:moveTo>
                    <a:pt x="74055" y="148109"/>
                  </a:moveTo>
                  <a:cubicBezTo>
                    <a:pt x="32914" y="148109"/>
                    <a:pt x="0" y="115196"/>
                    <a:pt x="0" y="74054"/>
                  </a:cubicBezTo>
                  <a:cubicBezTo>
                    <a:pt x="0" y="32913"/>
                    <a:pt x="32914" y="0"/>
                    <a:pt x="74055" y="0"/>
                  </a:cubicBezTo>
                  <a:cubicBezTo>
                    <a:pt x="115197" y="0"/>
                    <a:pt x="148108" y="32913"/>
                    <a:pt x="148108" y="74054"/>
                  </a:cubicBezTo>
                  <a:cubicBezTo>
                    <a:pt x="148108" y="115196"/>
                    <a:pt x="115197" y="148109"/>
                    <a:pt x="74055" y="148109"/>
                  </a:cubicBezTo>
                  <a:close/>
                  <a:moveTo>
                    <a:pt x="74055" y="21942"/>
                  </a:moveTo>
                  <a:cubicBezTo>
                    <a:pt x="46627" y="21942"/>
                    <a:pt x="24684" y="43884"/>
                    <a:pt x="24684" y="71312"/>
                  </a:cubicBezTo>
                  <a:cubicBezTo>
                    <a:pt x="24684" y="98740"/>
                    <a:pt x="46627" y="120682"/>
                    <a:pt x="74055" y="120682"/>
                  </a:cubicBezTo>
                  <a:cubicBezTo>
                    <a:pt x="101483" y="120682"/>
                    <a:pt x="123425" y="98740"/>
                    <a:pt x="123425" y="71312"/>
                  </a:cubicBezTo>
                  <a:cubicBezTo>
                    <a:pt x="123425" y="43884"/>
                    <a:pt x="101483" y="21942"/>
                    <a:pt x="74055" y="21942"/>
                  </a:cubicBez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119320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46A9BA81-07C5-C34A-8963-46AC30D280AE}"/>
              </a:ext>
            </a:extLst>
          </p:cNvPr>
          <p:cNvSpPr/>
          <p:nvPr/>
        </p:nvSpPr>
        <p:spPr>
          <a:xfrm>
            <a:off x="7134555" y="6956741"/>
            <a:ext cx="417329" cy="335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80" name="Rectangle 79">
            <a:extLst>
              <a:ext uri="{FF2B5EF4-FFF2-40B4-BE49-F238E27FC236}">
                <a16:creationId xmlns:a16="http://schemas.microsoft.com/office/drawing/2014/main" id="{0BCFE16B-5021-EC46-80A2-2C892F03277D}"/>
              </a:ext>
            </a:extLst>
          </p:cNvPr>
          <p:cNvSpPr/>
          <p:nvPr/>
        </p:nvSpPr>
        <p:spPr>
          <a:xfrm>
            <a:off x="6479177" y="6313714"/>
            <a:ext cx="1080497" cy="3796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 name="Slide Number Placeholder 3">
            <a:extLst>
              <a:ext uri="{FF2B5EF4-FFF2-40B4-BE49-F238E27FC236}">
                <a16:creationId xmlns:a16="http://schemas.microsoft.com/office/drawing/2014/main" id="{00F587DE-A2A1-664D-B529-6E1EB6F3E244}"/>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17</a:t>
            </a:fld>
            <a:endParaRPr lang="en-US" dirty="0"/>
          </a:p>
        </p:txBody>
      </p:sp>
      <p:sp>
        <p:nvSpPr>
          <p:cNvPr id="6" name="Text Placeholder 5">
            <a:extLst>
              <a:ext uri="{FF2B5EF4-FFF2-40B4-BE49-F238E27FC236}">
                <a16:creationId xmlns:a16="http://schemas.microsoft.com/office/drawing/2014/main" id="{36B993C8-CF4B-5A44-B1BD-7446A7FD2CCC}"/>
              </a:ext>
            </a:extLst>
          </p:cNvPr>
          <p:cNvSpPr>
            <a:spLocks noGrp="1"/>
          </p:cNvSpPr>
          <p:nvPr>
            <p:ph type="body" sz="quarter" idx="32"/>
          </p:nvPr>
        </p:nvSpPr>
        <p:spPr>
          <a:xfrm>
            <a:off x="516343" y="3463420"/>
            <a:ext cx="6526988" cy="4096877"/>
          </a:xfrm>
        </p:spPr>
        <p:txBody>
          <a:bodyPr/>
          <a:lstStyle/>
          <a:p>
            <a:r>
              <a:rPr lang="en-GB" dirty="0"/>
              <a:t>Regarding the concept of cultural social innovation and the policies for its promotion, we carried out a desk research undertaken by each partner of the consortium at national level. This desk research, </a:t>
            </a:r>
            <a:r>
              <a:rPr lang="en-GB" dirty="0">
                <a:solidFill>
                  <a:srgbClr val="E54526"/>
                </a:solidFill>
              </a:rPr>
              <a:t>which took place from September to November 2021,</a:t>
            </a:r>
            <a:r>
              <a:rPr lang="en-GB" dirty="0"/>
              <a:t>  focused on information about: (a) the existence of relevant definitions, supporting policies, legislation and taxation; and (b) any ongoing movements and initiatives related to the topic. In addition, we examined academic journals and publications, as well as policy and practice documents and recommendations. In this process, we also set common qualitative and quantitative criteria, in order to analyse the results, and pinpoint any similarities and differences among the socio-cultural backgrounds and national contexts of the project partnership.  </a:t>
            </a:r>
          </a:p>
          <a:p>
            <a:endParaRPr lang="en-GB" dirty="0"/>
          </a:p>
          <a:p>
            <a:r>
              <a:rPr lang="en-GB" dirty="0"/>
              <a:t>Since our purpose was to study cultural social innovation from both a top-down and bottom-up perspective, we opted out for case studies demonstrating the potential of cultural social innovation among young people and adults. </a:t>
            </a:r>
            <a:r>
              <a:rPr lang="en-GB" dirty="0">
                <a:solidFill>
                  <a:srgbClr val="E54526"/>
                </a:solidFill>
              </a:rPr>
              <a:t>From September to December 2021,</a:t>
            </a:r>
            <a:r>
              <a:rPr lang="en-GB" dirty="0"/>
              <a:t> we conducted </a:t>
            </a:r>
            <a:r>
              <a:rPr lang="en-GB" dirty="0">
                <a:solidFill>
                  <a:srgbClr val="E54526"/>
                </a:solidFill>
              </a:rPr>
              <a:t>(number) </a:t>
            </a:r>
            <a:r>
              <a:rPr lang="en-GB" dirty="0"/>
              <a:t>in-depth interviews with representatives of organisations and non-formal initiatives which -at that time- were active at a national level — and these interviews allowed us, on one hand, to investigate and highlight their ideas, conceptualisations, sustainability plans and innovative elements, and on the other, to collect personal views and experiences around the topic of cultural social innovation. </a:t>
            </a:r>
          </a:p>
          <a:p>
            <a:endParaRPr lang="en-GB" dirty="0"/>
          </a:p>
          <a:p>
            <a:r>
              <a:rPr lang="en-GB" dirty="0"/>
              <a:t>Last but not least, from November 2021 to January 2022, we conducted an online survey via a Google Form </a:t>
            </a:r>
            <a:r>
              <a:rPr lang="en-GB" dirty="0">
                <a:solidFill>
                  <a:srgbClr val="E54526"/>
                </a:solidFill>
              </a:rPr>
              <a:t>(</a:t>
            </a:r>
            <a:r>
              <a:rPr lang="en-GB" dirty="0">
                <a:solidFill>
                  <a:srgbClr val="E54526"/>
                </a:solidFill>
                <a:hlinkClick r:id="rId2">
                  <a:extLst>
                    <a:ext uri="{A12FA001-AC4F-418D-AE19-62706E023703}">
                      <ahyp:hlinkClr xmlns:ahyp="http://schemas.microsoft.com/office/drawing/2018/hyperlinkcolor" val="tx"/>
                    </a:ext>
                  </a:extLst>
                </a:hlinkClick>
              </a:rPr>
              <a:t>link to view-only mode</a:t>
            </a:r>
            <a:r>
              <a:rPr lang="en-GB" dirty="0">
                <a:solidFill>
                  <a:srgbClr val="E54526"/>
                </a:solidFill>
              </a:rPr>
              <a:t>)</a:t>
            </a:r>
            <a:r>
              <a:rPr lang="en-GB" dirty="0"/>
              <a:t> in order to explore which skills are needed for young people and adults to become cultural social innovators. This online survey, which was widely distributed by the online communication channels of all project partners, was based on 3 key competence frameworks, which have been developed by the European Commission, and identify the core competencies needed nowadays in the professional and personal lives of the EU citizens. </a:t>
            </a:r>
            <a:endParaRPr lang="en-RU" dirty="0"/>
          </a:p>
          <a:p>
            <a:endParaRPr lang="en-RU" dirty="0"/>
          </a:p>
          <a:p>
            <a:endParaRPr lang="en-RU" dirty="0"/>
          </a:p>
        </p:txBody>
      </p:sp>
      <p:sp>
        <p:nvSpPr>
          <p:cNvPr id="9" name="Text Placeholder 6">
            <a:extLst>
              <a:ext uri="{FF2B5EF4-FFF2-40B4-BE49-F238E27FC236}">
                <a16:creationId xmlns:a16="http://schemas.microsoft.com/office/drawing/2014/main" id="{1819B45C-69B5-454D-B4C6-E0FBEAD5B9C2}"/>
              </a:ext>
            </a:extLst>
          </p:cNvPr>
          <p:cNvSpPr txBox="1">
            <a:spLocks/>
          </p:cNvSpPr>
          <p:nvPr/>
        </p:nvSpPr>
        <p:spPr>
          <a:xfrm>
            <a:off x="503238" y="812837"/>
            <a:ext cx="6526988" cy="2162011"/>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We also deemed useful and necessary to adopt a comparative approach, and combine different research methods and techniques in order to collect related information from the 6 national contexts of the project partnership: Italy, Denmark, Hungary, Greece, Ireland and the UK. In specific:  </a:t>
            </a:r>
            <a:endParaRPr lang="en-RU" dirty="0"/>
          </a:p>
          <a:p>
            <a:endParaRPr lang="en-RU" dirty="0"/>
          </a:p>
        </p:txBody>
      </p:sp>
      <p:grpSp>
        <p:nvGrpSpPr>
          <p:cNvPr id="15" name="Group 14">
            <a:extLst>
              <a:ext uri="{FF2B5EF4-FFF2-40B4-BE49-F238E27FC236}">
                <a16:creationId xmlns:a16="http://schemas.microsoft.com/office/drawing/2014/main" id="{1E88CBB2-990F-7A46-9B9E-B8BB640CE734}"/>
              </a:ext>
            </a:extLst>
          </p:cNvPr>
          <p:cNvGrpSpPr/>
          <p:nvPr/>
        </p:nvGrpSpPr>
        <p:grpSpPr>
          <a:xfrm>
            <a:off x="3766732" y="461626"/>
            <a:ext cx="3383576" cy="2817964"/>
            <a:chOff x="791295" y="4114800"/>
            <a:chExt cx="6524015" cy="5433434"/>
          </a:xfrm>
        </p:grpSpPr>
        <p:sp>
          <p:nvSpPr>
            <p:cNvPr id="35" name="Freeform 100">
              <a:extLst>
                <a:ext uri="{FF2B5EF4-FFF2-40B4-BE49-F238E27FC236}">
                  <a16:creationId xmlns:a16="http://schemas.microsoft.com/office/drawing/2014/main" id="{9B815B06-9972-D44B-AE47-4B11AC1979AE}"/>
                </a:ext>
              </a:extLst>
            </p:cNvPr>
            <p:cNvSpPr>
              <a:spLocks noEditPoints="1"/>
            </p:cNvSpPr>
            <p:nvPr/>
          </p:nvSpPr>
          <p:spPr bwMode="auto">
            <a:xfrm>
              <a:off x="4082569" y="6573845"/>
              <a:ext cx="301491" cy="151492"/>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36" name="Freeform 23">
              <a:extLst>
                <a:ext uri="{FF2B5EF4-FFF2-40B4-BE49-F238E27FC236}">
                  <a16:creationId xmlns:a16="http://schemas.microsoft.com/office/drawing/2014/main" id="{1F3C189C-410E-254B-9282-D070A20C713B}"/>
                </a:ext>
              </a:extLst>
            </p:cNvPr>
            <p:cNvSpPr>
              <a:spLocks/>
            </p:cNvSpPr>
            <p:nvPr/>
          </p:nvSpPr>
          <p:spPr bwMode="auto">
            <a:xfrm>
              <a:off x="4389643" y="8375521"/>
              <a:ext cx="217742" cy="219123"/>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37" name="Freeform 5">
              <a:extLst>
                <a:ext uri="{FF2B5EF4-FFF2-40B4-BE49-F238E27FC236}">
                  <a16:creationId xmlns:a16="http://schemas.microsoft.com/office/drawing/2014/main" id="{75FEF3D1-EF5B-8A42-9923-160817EB6352}"/>
                </a:ext>
              </a:extLst>
            </p:cNvPr>
            <p:cNvSpPr>
              <a:spLocks/>
            </p:cNvSpPr>
            <p:nvPr/>
          </p:nvSpPr>
          <p:spPr bwMode="auto">
            <a:xfrm>
              <a:off x="4324041" y="8487788"/>
              <a:ext cx="245659" cy="449066"/>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38" name="Freeform 6">
              <a:extLst>
                <a:ext uri="{FF2B5EF4-FFF2-40B4-BE49-F238E27FC236}">
                  <a16:creationId xmlns:a16="http://schemas.microsoft.com/office/drawing/2014/main" id="{EE2E1ACD-925A-3848-B985-8DC295C71FC6}"/>
                </a:ext>
              </a:extLst>
            </p:cNvPr>
            <p:cNvSpPr>
              <a:spLocks noEditPoints="1"/>
            </p:cNvSpPr>
            <p:nvPr/>
          </p:nvSpPr>
          <p:spPr bwMode="auto">
            <a:xfrm>
              <a:off x="4324041" y="8487788"/>
              <a:ext cx="245659" cy="449066"/>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solidFill>
              <a:schemeClr val="bg1">
                <a:lumMod val="7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39" name="Freeform 38">
              <a:extLst>
                <a:ext uri="{FF2B5EF4-FFF2-40B4-BE49-F238E27FC236}">
                  <a16:creationId xmlns:a16="http://schemas.microsoft.com/office/drawing/2014/main" id="{4BB243D0-169A-994B-9616-3B7E1668A42A}"/>
                </a:ext>
              </a:extLst>
            </p:cNvPr>
            <p:cNvSpPr>
              <a:spLocks/>
            </p:cNvSpPr>
            <p:nvPr/>
          </p:nvSpPr>
          <p:spPr bwMode="auto">
            <a:xfrm>
              <a:off x="4210982" y="8364701"/>
              <a:ext cx="224722" cy="248880"/>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0" name="Freeform 193">
              <a:extLst>
                <a:ext uri="{FF2B5EF4-FFF2-40B4-BE49-F238E27FC236}">
                  <a16:creationId xmlns:a16="http://schemas.microsoft.com/office/drawing/2014/main" id="{7451A479-CFB1-134C-B6FF-55867FA54AC6}"/>
                </a:ext>
              </a:extLst>
            </p:cNvPr>
            <p:cNvSpPr>
              <a:spLocks/>
            </p:cNvSpPr>
            <p:nvPr/>
          </p:nvSpPr>
          <p:spPr bwMode="auto">
            <a:xfrm>
              <a:off x="4473390" y="8482377"/>
              <a:ext cx="307074" cy="261055"/>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1" name="Freeform 47">
              <a:extLst>
                <a:ext uri="{FF2B5EF4-FFF2-40B4-BE49-F238E27FC236}">
                  <a16:creationId xmlns:a16="http://schemas.microsoft.com/office/drawing/2014/main" id="{517108B2-B105-7645-8A1A-AA9B1CD9992D}"/>
                </a:ext>
              </a:extLst>
            </p:cNvPr>
            <p:cNvSpPr>
              <a:spLocks/>
            </p:cNvSpPr>
            <p:nvPr/>
          </p:nvSpPr>
          <p:spPr bwMode="auto">
            <a:xfrm>
              <a:off x="3929032" y="7435458"/>
              <a:ext cx="565294" cy="305691"/>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2" name="Freeform 88">
              <a:extLst>
                <a:ext uri="{FF2B5EF4-FFF2-40B4-BE49-F238E27FC236}">
                  <a16:creationId xmlns:a16="http://schemas.microsoft.com/office/drawing/2014/main" id="{D317D683-5BCC-634B-8921-32E80C2564EC}"/>
                </a:ext>
              </a:extLst>
            </p:cNvPr>
            <p:cNvSpPr>
              <a:spLocks/>
            </p:cNvSpPr>
            <p:nvPr/>
          </p:nvSpPr>
          <p:spPr bwMode="auto">
            <a:xfrm>
              <a:off x="3588459" y="7892640"/>
              <a:ext cx="337781" cy="247528"/>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3" name="Freeform 197">
              <a:extLst>
                <a:ext uri="{FF2B5EF4-FFF2-40B4-BE49-F238E27FC236}">
                  <a16:creationId xmlns:a16="http://schemas.microsoft.com/office/drawing/2014/main" id="{16B5E254-643F-3346-8C6C-81781AFD544F}"/>
                </a:ext>
              </a:extLst>
            </p:cNvPr>
            <p:cNvSpPr>
              <a:spLocks noEditPoints="1"/>
            </p:cNvSpPr>
            <p:nvPr/>
          </p:nvSpPr>
          <p:spPr bwMode="auto">
            <a:xfrm>
              <a:off x="3610792" y="7945391"/>
              <a:ext cx="657417" cy="59244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4" name="Freeform 9">
              <a:extLst>
                <a:ext uri="{FF2B5EF4-FFF2-40B4-BE49-F238E27FC236}">
                  <a16:creationId xmlns:a16="http://schemas.microsoft.com/office/drawing/2014/main" id="{9A537207-9D03-D743-960B-E75294414869}"/>
                </a:ext>
              </a:extLst>
            </p:cNvPr>
            <p:cNvSpPr>
              <a:spLocks/>
            </p:cNvSpPr>
            <p:nvPr/>
          </p:nvSpPr>
          <p:spPr bwMode="auto">
            <a:xfrm>
              <a:off x="6121818" y="9164093"/>
              <a:ext cx="274972" cy="15419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5" name="Freeform 21">
              <a:extLst>
                <a:ext uri="{FF2B5EF4-FFF2-40B4-BE49-F238E27FC236}">
                  <a16:creationId xmlns:a16="http://schemas.microsoft.com/office/drawing/2014/main" id="{F7A8CC65-0DC5-CF4A-99BB-0B88287D94FA}"/>
                </a:ext>
              </a:extLst>
            </p:cNvPr>
            <p:cNvSpPr>
              <a:spLocks/>
            </p:cNvSpPr>
            <p:nvPr/>
          </p:nvSpPr>
          <p:spPr bwMode="auto">
            <a:xfrm>
              <a:off x="4190046" y="7957565"/>
              <a:ext cx="538775" cy="555922"/>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6" name="Freeform 25">
              <a:extLst>
                <a:ext uri="{FF2B5EF4-FFF2-40B4-BE49-F238E27FC236}">
                  <a16:creationId xmlns:a16="http://schemas.microsoft.com/office/drawing/2014/main" id="{1E04B9F4-ADDC-1F47-B3F8-00996C08E325}"/>
                </a:ext>
              </a:extLst>
            </p:cNvPr>
            <p:cNvSpPr>
              <a:spLocks/>
            </p:cNvSpPr>
            <p:nvPr/>
          </p:nvSpPr>
          <p:spPr bwMode="auto">
            <a:xfrm>
              <a:off x="2777505" y="7788489"/>
              <a:ext cx="501089" cy="305691"/>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7" name="Freeform 51">
              <a:extLst>
                <a:ext uri="{FF2B5EF4-FFF2-40B4-BE49-F238E27FC236}">
                  <a16:creationId xmlns:a16="http://schemas.microsoft.com/office/drawing/2014/main" id="{3FF15037-3675-9543-AB45-573E54F617EB}"/>
                </a:ext>
              </a:extLst>
            </p:cNvPr>
            <p:cNvSpPr>
              <a:spLocks/>
            </p:cNvSpPr>
            <p:nvPr/>
          </p:nvSpPr>
          <p:spPr bwMode="auto">
            <a:xfrm>
              <a:off x="4138401" y="6099079"/>
              <a:ext cx="628106" cy="376025"/>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8" name="Freeform 61">
              <a:extLst>
                <a:ext uri="{FF2B5EF4-FFF2-40B4-BE49-F238E27FC236}">
                  <a16:creationId xmlns:a16="http://schemas.microsoft.com/office/drawing/2014/main" id="{0AFB676C-086F-9A42-934F-96BE4545CBEB}"/>
                </a:ext>
              </a:extLst>
            </p:cNvPr>
            <p:cNvSpPr>
              <a:spLocks noEditPoints="1"/>
            </p:cNvSpPr>
            <p:nvPr/>
          </p:nvSpPr>
          <p:spPr bwMode="auto">
            <a:xfrm>
              <a:off x="3860638" y="8130699"/>
              <a:ext cx="456424" cy="390905"/>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9" name="Freeform 63">
              <a:extLst>
                <a:ext uri="{FF2B5EF4-FFF2-40B4-BE49-F238E27FC236}">
                  <a16:creationId xmlns:a16="http://schemas.microsoft.com/office/drawing/2014/main" id="{9CC82BDD-FDA3-6C4C-A1B3-F0A881865302}"/>
                </a:ext>
              </a:extLst>
            </p:cNvPr>
            <p:cNvSpPr>
              <a:spLocks noEditPoints="1"/>
            </p:cNvSpPr>
            <p:nvPr/>
          </p:nvSpPr>
          <p:spPr bwMode="auto">
            <a:xfrm>
              <a:off x="3025956" y="6287092"/>
              <a:ext cx="408966" cy="469355"/>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rgbClr val="E54526"/>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0" name="Freeform 144">
              <a:extLst>
                <a:ext uri="{FF2B5EF4-FFF2-40B4-BE49-F238E27FC236}">
                  <a16:creationId xmlns:a16="http://schemas.microsoft.com/office/drawing/2014/main" id="{319B9D0E-113D-1B4F-B433-B5E15544DA36}"/>
                </a:ext>
              </a:extLst>
            </p:cNvPr>
            <p:cNvSpPr>
              <a:spLocks noEditPoints="1"/>
            </p:cNvSpPr>
            <p:nvPr/>
          </p:nvSpPr>
          <p:spPr bwMode="auto">
            <a:xfrm>
              <a:off x="2569532" y="6890355"/>
              <a:ext cx="393613" cy="446361"/>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1" name="Freeform 219">
              <a:extLst>
                <a:ext uri="{FF2B5EF4-FFF2-40B4-BE49-F238E27FC236}">
                  <a16:creationId xmlns:a16="http://schemas.microsoft.com/office/drawing/2014/main" id="{1AB22426-23C1-5545-9368-26DF147BB5B1}"/>
                </a:ext>
              </a:extLst>
            </p:cNvPr>
            <p:cNvSpPr>
              <a:spLocks/>
            </p:cNvSpPr>
            <p:nvPr/>
          </p:nvSpPr>
          <p:spPr bwMode="auto">
            <a:xfrm>
              <a:off x="3880179" y="7569366"/>
              <a:ext cx="695103" cy="477472"/>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rgbClr val="E54526"/>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2" name="Freeform 7">
              <a:extLst>
                <a:ext uri="{FF2B5EF4-FFF2-40B4-BE49-F238E27FC236}">
                  <a16:creationId xmlns:a16="http://schemas.microsoft.com/office/drawing/2014/main" id="{843A8EDE-A133-FB42-81EA-7F330A088C82}"/>
                </a:ext>
              </a:extLst>
            </p:cNvPr>
            <p:cNvSpPr>
              <a:spLocks/>
            </p:cNvSpPr>
            <p:nvPr/>
          </p:nvSpPr>
          <p:spPr bwMode="auto">
            <a:xfrm>
              <a:off x="4439891" y="6320907"/>
              <a:ext cx="833287" cy="757461"/>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3" name="Freeform 17">
              <a:extLst>
                <a:ext uri="{FF2B5EF4-FFF2-40B4-BE49-F238E27FC236}">
                  <a16:creationId xmlns:a16="http://schemas.microsoft.com/office/drawing/2014/main" id="{41C67901-726E-5D4D-93EA-346E26D908F8}"/>
                </a:ext>
              </a:extLst>
            </p:cNvPr>
            <p:cNvSpPr>
              <a:spLocks/>
            </p:cNvSpPr>
            <p:nvPr/>
          </p:nvSpPr>
          <p:spPr bwMode="auto">
            <a:xfrm>
              <a:off x="4928417" y="7448984"/>
              <a:ext cx="449445" cy="427424"/>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4" name="Freeform 29">
              <a:extLst>
                <a:ext uri="{FF2B5EF4-FFF2-40B4-BE49-F238E27FC236}">
                  <a16:creationId xmlns:a16="http://schemas.microsoft.com/office/drawing/2014/main" id="{D085BF28-CB79-FD40-9143-15E571CBAD27}"/>
                </a:ext>
              </a:extLst>
            </p:cNvPr>
            <p:cNvSpPr>
              <a:spLocks/>
            </p:cNvSpPr>
            <p:nvPr/>
          </p:nvSpPr>
          <p:spPr bwMode="auto">
            <a:xfrm>
              <a:off x="2478805" y="7213630"/>
              <a:ext cx="374072" cy="305691"/>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5" name="Freeform 31">
              <a:extLst>
                <a:ext uri="{FF2B5EF4-FFF2-40B4-BE49-F238E27FC236}">
                  <a16:creationId xmlns:a16="http://schemas.microsoft.com/office/drawing/2014/main" id="{ADD8B349-7060-0A4E-8F79-5C71B07429EC}"/>
                </a:ext>
              </a:extLst>
            </p:cNvPr>
            <p:cNvSpPr>
              <a:spLocks/>
            </p:cNvSpPr>
            <p:nvPr/>
          </p:nvSpPr>
          <p:spPr bwMode="auto">
            <a:xfrm>
              <a:off x="3419569" y="7281260"/>
              <a:ext cx="695103" cy="373320"/>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6" name="Freeform 41">
              <a:extLst>
                <a:ext uri="{FF2B5EF4-FFF2-40B4-BE49-F238E27FC236}">
                  <a16:creationId xmlns:a16="http://schemas.microsoft.com/office/drawing/2014/main" id="{479456B6-32EF-3143-9103-DE17D7641012}"/>
                </a:ext>
              </a:extLst>
            </p:cNvPr>
            <p:cNvSpPr>
              <a:spLocks/>
            </p:cNvSpPr>
            <p:nvPr/>
          </p:nvSpPr>
          <p:spPr bwMode="auto">
            <a:xfrm>
              <a:off x="4157942" y="6343901"/>
              <a:ext cx="524818" cy="392257"/>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7" name="Freeform 53">
              <a:extLst>
                <a:ext uri="{FF2B5EF4-FFF2-40B4-BE49-F238E27FC236}">
                  <a16:creationId xmlns:a16="http://schemas.microsoft.com/office/drawing/2014/main" id="{9B609477-D9D5-9F46-B421-EC7BF5827DA6}"/>
                </a:ext>
              </a:extLst>
            </p:cNvPr>
            <p:cNvSpPr>
              <a:spLocks noEditPoints="1"/>
            </p:cNvSpPr>
            <p:nvPr/>
          </p:nvSpPr>
          <p:spPr bwMode="auto">
            <a:xfrm>
              <a:off x="4155151" y="5840731"/>
              <a:ext cx="509464" cy="336800"/>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8" name="Freeform 195">
              <a:extLst>
                <a:ext uri="{FF2B5EF4-FFF2-40B4-BE49-F238E27FC236}">
                  <a16:creationId xmlns:a16="http://schemas.microsoft.com/office/drawing/2014/main" id="{D1E558C3-987E-274A-87C2-527500346538}"/>
                </a:ext>
              </a:extLst>
            </p:cNvPr>
            <p:cNvSpPr>
              <a:spLocks/>
            </p:cNvSpPr>
            <p:nvPr/>
          </p:nvSpPr>
          <p:spPr bwMode="auto">
            <a:xfrm>
              <a:off x="4633905" y="8103646"/>
              <a:ext cx="706270" cy="51534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9" name="Freeform 221">
              <a:extLst>
                <a:ext uri="{FF2B5EF4-FFF2-40B4-BE49-F238E27FC236}">
                  <a16:creationId xmlns:a16="http://schemas.microsoft.com/office/drawing/2014/main" id="{BFB079E8-4837-4E47-B316-E5BB2CB0C252}"/>
                </a:ext>
              </a:extLst>
            </p:cNvPr>
            <p:cNvSpPr>
              <a:spLocks noEditPoints="1"/>
            </p:cNvSpPr>
            <p:nvPr/>
          </p:nvSpPr>
          <p:spPr bwMode="auto">
            <a:xfrm>
              <a:off x="3159951" y="7581541"/>
              <a:ext cx="806767" cy="397667"/>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0" name="Freeform 11">
              <a:extLst>
                <a:ext uri="{FF2B5EF4-FFF2-40B4-BE49-F238E27FC236}">
                  <a16:creationId xmlns:a16="http://schemas.microsoft.com/office/drawing/2014/main" id="{196989A7-83A8-E14C-84A3-EC98470CF950}"/>
                </a:ext>
              </a:extLst>
            </p:cNvPr>
            <p:cNvSpPr>
              <a:spLocks noEditPoints="1"/>
            </p:cNvSpPr>
            <p:nvPr/>
          </p:nvSpPr>
          <p:spPr bwMode="auto">
            <a:xfrm>
              <a:off x="1669247" y="7260971"/>
              <a:ext cx="1504662" cy="1510865"/>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1" name="Freeform 19">
              <a:extLst>
                <a:ext uri="{FF2B5EF4-FFF2-40B4-BE49-F238E27FC236}">
                  <a16:creationId xmlns:a16="http://schemas.microsoft.com/office/drawing/2014/main" id="{8A0B8C68-344F-9D4A-BD9B-65462BB4F30A}"/>
                </a:ext>
              </a:extLst>
            </p:cNvPr>
            <p:cNvSpPr>
              <a:spLocks/>
            </p:cNvSpPr>
            <p:nvPr/>
          </p:nvSpPr>
          <p:spPr bwMode="auto">
            <a:xfrm>
              <a:off x="3591252" y="6673939"/>
              <a:ext cx="1018927" cy="829149"/>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2" name="Freeform 39">
              <a:extLst>
                <a:ext uri="{FF2B5EF4-FFF2-40B4-BE49-F238E27FC236}">
                  <a16:creationId xmlns:a16="http://schemas.microsoft.com/office/drawing/2014/main" id="{11334862-9963-4C43-91B0-0C672504F50B}"/>
                </a:ext>
              </a:extLst>
            </p:cNvPr>
            <p:cNvSpPr>
              <a:spLocks/>
            </p:cNvSpPr>
            <p:nvPr/>
          </p:nvSpPr>
          <p:spPr bwMode="auto">
            <a:xfrm>
              <a:off x="1254699" y="6472400"/>
              <a:ext cx="480153" cy="527518"/>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rgbClr val="E54526"/>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3" name="Freeform 45">
              <a:extLst>
                <a:ext uri="{FF2B5EF4-FFF2-40B4-BE49-F238E27FC236}">
                  <a16:creationId xmlns:a16="http://schemas.microsoft.com/office/drawing/2014/main" id="{38607747-7DEC-4140-9A29-68F5E793D141}"/>
                </a:ext>
              </a:extLst>
            </p:cNvPr>
            <p:cNvSpPr>
              <a:spLocks/>
            </p:cNvSpPr>
            <p:nvPr/>
          </p:nvSpPr>
          <p:spPr bwMode="auto">
            <a:xfrm>
              <a:off x="791295" y="8398515"/>
              <a:ext cx="515047" cy="779104"/>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4" name="Freeform 78">
              <a:extLst>
                <a:ext uri="{FF2B5EF4-FFF2-40B4-BE49-F238E27FC236}">
                  <a16:creationId xmlns:a16="http://schemas.microsoft.com/office/drawing/2014/main" id="{433C9634-CF1D-6F43-9DCD-CB0895B15DC3}"/>
                </a:ext>
              </a:extLst>
            </p:cNvPr>
            <p:cNvSpPr>
              <a:spLocks noEditPoints="1"/>
            </p:cNvSpPr>
            <p:nvPr/>
          </p:nvSpPr>
          <p:spPr bwMode="auto">
            <a:xfrm>
              <a:off x="2806817" y="6714517"/>
              <a:ext cx="903076" cy="1159187"/>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5" name="Freeform 80">
              <a:extLst>
                <a:ext uri="{FF2B5EF4-FFF2-40B4-BE49-F238E27FC236}">
                  <a16:creationId xmlns:a16="http://schemas.microsoft.com/office/drawing/2014/main" id="{167BAF8A-3086-7F48-9A8A-15F74FD953AB}"/>
                </a:ext>
              </a:extLst>
            </p:cNvPr>
            <p:cNvSpPr>
              <a:spLocks noEditPoints="1"/>
            </p:cNvSpPr>
            <p:nvPr/>
          </p:nvSpPr>
          <p:spPr bwMode="auto">
            <a:xfrm>
              <a:off x="2847295" y="7892640"/>
              <a:ext cx="1423706" cy="1574438"/>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rgbClr val="E54526"/>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6" name="Freeform 86">
              <a:extLst>
                <a:ext uri="{FF2B5EF4-FFF2-40B4-BE49-F238E27FC236}">
                  <a16:creationId xmlns:a16="http://schemas.microsoft.com/office/drawing/2014/main" id="{691CA6AB-25F3-8241-AD57-34BF14EC0368}"/>
                </a:ext>
              </a:extLst>
            </p:cNvPr>
            <p:cNvSpPr>
              <a:spLocks/>
            </p:cNvSpPr>
            <p:nvPr/>
          </p:nvSpPr>
          <p:spPr bwMode="auto">
            <a:xfrm>
              <a:off x="4329625" y="7508499"/>
              <a:ext cx="1067780" cy="74664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7" name="Freeform 90">
              <a:extLst>
                <a:ext uri="{FF2B5EF4-FFF2-40B4-BE49-F238E27FC236}">
                  <a16:creationId xmlns:a16="http://schemas.microsoft.com/office/drawing/2014/main" id="{647D2E7A-61DA-B84B-80D8-7EF404E76A20}"/>
                </a:ext>
              </a:extLst>
            </p:cNvPr>
            <p:cNvSpPr>
              <a:spLocks/>
            </p:cNvSpPr>
            <p:nvPr/>
          </p:nvSpPr>
          <p:spPr bwMode="auto">
            <a:xfrm>
              <a:off x="4470600" y="6707753"/>
              <a:ext cx="1778237" cy="1198413"/>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8" name="Freeform 92">
              <a:extLst>
                <a:ext uri="{FF2B5EF4-FFF2-40B4-BE49-F238E27FC236}">
                  <a16:creationId xmlns:a16="http://schemas.microsoft.com/office/drawing/2014/main" id="{76DA8417-466D-3142-B15F-231F24E59524}"/>
                </a:ext>
              </a:extLst>
            </p:cNvPr>
            <p:cNvSpPr>
              <a:spLocks noEditPoints="1"/>
            </p:cNvSpPr>
            <p:nvPr/>
          </p:nvSpPr>
          <p:spPr bwMode="auto">
            <a:xfrm>
              <a:off x="3281385" y="4498942"/>
              <a:ext cx="816538" cy="2150650"/>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rgbClr val="D9D9D9"/>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9" name="Freeform 96">
              <a:extLst>
                <a:ext uri="{FF2B5EF4-FFF2-40B4-BE49-F238E27FC236}">
                  <a16:creationId xmlns:a16="http://schemas.microsoft.com/office/drawing/2014/main" id="{B0D07220-E5C5-AF40-A693-0AB6A2250DEB}"/>
                </a:ext>
              </a:extLst>
            </p:cNvPr>
            <p:cNvSpPr>
              <a:spLocks noEditPoints="1"/>
            </p:cNvSpPr>
            <p:nvPr/>
          </p:nvSpPr>
          <p:spPr bwMode="auto">
            <a:xfrm>
              <a:off x="2783088" y="4114800"/>
              <a:ext cx="1557702" cy="2133067"/>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70" name="Freeform 109">
              <a:extLst>
                <a:ext uri="{FF2B5EF4-FFF2-40B4-BE49-F238E27FC236}">
                  <a16:creationId xmlns:a16="http://schemas.microsoft.com/office/drawing/2014/main" id="{BCF26261-095E-3A48-B1E2-D2FA48799CF3}"/>
                </a:ext>
              </a:extLst>
            </p:cNvPr>
            <p:cNvSpPr>
              <a:spLocks noEditPoints="1"/>
            </p:cNvSpPr>
            <p:nvPr/>
          </p:nvSpPr>
          <p:spPr bwMode="auto">
            <a:xfrm>
              <a:off x="1572939" y="5773101"/>
              <a:ext cx="843058" cy="1544682"/>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rgbClr val="E54526"/>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71" name="Freeform 139">
              <a:extLst>
                <a:ext uri="{FF2B5EF4-FFF2-40B4-BE49-F238E27FC236}">
                  <a16:creationId xmlns:a16="http://schemas.microsoft.com/office/drawing/2014/main" id="{38C1B232-E7EF-AF43-8843-DDABE4338126}"/>
                </a:ext>
              </a:extLst>
            </p:cNvPr>
            <p:cNvSpPr>
              <a:spLocks noEditPoints="1"/>
            </p:cNvSpPr>
            <p:nvPr/>
          </p:nvSpPr>
          <p:spPr bwMode="auto">
            <a:xfrm>
              <a:off x="996477" y="8164515"/>
              <a:ext cx="1546536" cy="1232227"/>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72" name="Freeform 146">
              <a:extLst>
                <a:ext uri="{FF2B5EF4-FFF2-40B4-BE49-F238E27FC236}">
                  <a16:creationId xmlns:a16="http://schemas.microsoft.com/office/drawing/2014/main" id="{DB4AC3FB-8F6E-FC49-895A-9A2D6E38CE21}"/>
                </a:ext>
              </a:extLst>
            </p:cNvPr>
            <p:cNvSpPr>
              <a:spLocks noEditPoints="1"/>
            </p:cNvSpPr>
            <p:nvPr/>
          </p:nvSpPr>
          <p:spPr bwMode="auto">
            <a:xfrm>
              <a:off x="4424537" y="8482377"/>
              <a:ext cx="1180839" cy="1065857"/>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rgbClr val="E54526"/>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73" name="Freeform 223">
              <a:extLst>
                <a:ext uri="{FF2B5EF4-FFF2-40B4-BE49-F238E27FC236}">
                  <a16:creationId xmlns:a16="http://schemas.microsoft.com/office/drawing/2014/main" id="{B2B39E6E-E2CC-F147-8360-D5DCAF20FD98}"/>
                </a:ext>
              </a:extLst>
            </p:cNvPr>
            <p:cNvSpPr>
              <a:spLocks noEditPoints="1"/>
            </p:cNvSpPr>
            <p:nvPr/>
          </p:nvSpPr>
          <p:spPr bwMode="auto">
            <a:xfrm>
              <a:off x="3788058" y="4277114"/>
              <a:ext cx="917035" cy="162313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74" name="Freeform 773">
              <a:extLst>
                <a:ext uri="{FF2B5EF4-FFF2-40B4-BE49-F238E27FC236}">
                  <a16:creationId xmlns:a16="http://schemas.microsoft.com/office/drawing/2014/main" id="{0445E32B-AB05-7B41-B682-A5A00BCA98BD}"/>
                </a:ext>
              </a:extLst>
            </p:cNvPr>
            <p:cNvSpPr>
              <a:spLocks/>
            </p:cNvSpPr>
            <p:nvPr/>
          </p:nvSpPr>
          <p:spPr bwMode="auto">
            <a:xfrm>
              <a:off x="5276595" y="8071099"/>
              <a:ext cx="2038715" cy="1003430"/>
            </a:xfrm>
            <a:custGeom>
              <a:avLst/>
              <a:gdLst>
                <a:gd name="T0" fmla="*/ 148 w 256"/>
                <a:gd name="T1" fmla="*/ 113 h 126"/>
                <a:gd name="T2" fmla="*/ 164 w 256"/>
                <a:gd name="T3" fmla="*/ 108 h 126"/>
                <a:gd name="T4" fmla="*/ 182 w 256"/>
                <a:gd name="T5" fmla="*/ 110 h 126"/>
                <a:gd name="T6" fmla="*/ 200 w 256"/>
                <a:gd name="T7" fmla="*/ 103 h 126"/>
                <a:gd name="T8" fmla="*/ 223 w 256"/>
                <a:gd name="T9" fmla="*/ 100 h 126"/>
                <a:gd name="T10" fmla="*/ 238 w 256"/>
                <a:gd name="T11" fmla="*/ 96 h 126"/>
                <a:gd name="T12" fmla="*/ 252 w 256"/>
                <a:gd name="T13" fmla="*/ 102 h 126"/>
                <a:gd name="T14" fmla="*/ 247 w 256"/>
                <a:gd name="T15" fmla="*/ 86 h 126"/>
                <a:gd name="T16" fmla="*/ 245 w 256"/>
                <a:gd name="T17" fmla="*/ 72 h 126"/>
                <a:gd name="T18" fmla="*/ 242 w 256"/>
                <a:gd name="T19" fmla="*/ 53 h 126"/>
                <a:gd name="T20" fmla="*/ 249 w 256"/>
                <a:gd name="T21" fmla="*/ 45 h 126"/>
                <a:gd name="T22" fmla="*/ 234 w 256"/>
                <a:gd name="T23" fmla="*/ 37 h 126"/>
                <a:gd name="T24" fmla="*/ 230 w 256"/>
                <a:gd name="T25" fmla="*/ 18 h 126"/>
                <a:gd name="T26" fmla="*/ 215 w 256"/>
                <a:gd name="T27" fmla="*/ 10 h 126"/>
                <a:gd name="T28" fmla="*/ 206 w 256"/>
                <a:gd name="T29" fmla="*/ 7 h 126"/>
                <a:gd name="T30" fmla="*/ 193 w 256"/>
                <a:gd name="T31" fmla="*/ 18 h 126"/>
                <a:gd name="T32" fmla="*/ 179 w 256"/>
                <a:gd name="T33" fmla="*/ 19 h 126"/>
                <a:gd name="T34" fmla="*/ 162 w 256"/>
                <a:gd name="T35" fmla="*/ 23 h 126"/>
                <a:gd name="T36" fmla="*/ 145 w 256"/>
                <a:gd name="T37" fmla="*/ 17 h 126"/>
                <a:gd name="T38" fmla="*/ 132 w 256"/>
                <a:gd name="T39" fmla="*/ 11 h 126"/>
                <a:gd name="T40" fmla="*/ 123 w 256"/>
                <a:gd name="T41" fmla="*/ 8 h 126"/>
                <a:gd name="T42" fmla="*/ 112 w 256"/>
                <a:gd name="T43" fmla="*/ 1 h 126"/>
                <a:gd name="T44" fmla="*/ 92 w 256"/>
                <a:gd name="T45" fmla="*/ 2 h 126"/>
                <a:gd name="T46" fmla="*/ 73 w 256"/>
                <a:gd name="T47" fmla="*/ 11 h 126"/>
                <a:gd name="T48" fmla="*/ 67 w 256"/>
                <a:gd name="T49" fmla="*/ 22 h 126"/>
                <a:gd name="T50" fmla="*/ 48 w 256"/>
                <a:gd name="T51" fmla="*/ 19 h 126"/>
                <a:gd name="T52" fmla="*/ 40 w 256"/>
                <a:gd name="T53" fmla="*/ 28 h 126"/>
                <a:gd name="T54" fmla="*/ 35 w 256"/>
                <a:gd name="T55" fmla="*/ 32 h 126"/>
                <a:gd name="T56" fmla="*/ 36 w 256"/>
                <a:gd name="T57" fmla="*/ 39 h 126"/>
                <a:gd name="T58" fmla="*/ 20 w 256"/>
                <a:gd name="T59" fmla="*/ 36 h 126"/>
                <a:gd name="T60" fmla="*/ 3 w 256"/>
                <a:gd name="T61" fmla="*/ 42 h 126"/>
                <a:gd name="T62" fmla="*/ 0 w 256"/>
                <a:gd name="T63" fmla="*/ 55 h 126"/>
                <a:gd name="T64" fmla="*/ 12 w 256"/>
                <a:gd name="T65" fmla="*/ 56 h 126"/>
                <a:gd name="T66" fmla="*/ 10 w 256"/>
                <a:gd name="T67" fmla="*/ 68 h 126"/>
                <a:gd name="T68" fmla="*/ 9 w 256"/>
                <a:gd name="T69" fmla="*/ 73 h 126"/>
                <a:gd name="T70" fmla="*/ 7 w 256"/>
                <a:gd name="T71" fmla="*/ 79 h 126"/>
                <a:gd name="T72" fmla="*/ 4 w 256"/>
                <a:gd name="T73" fmla="*/ 82 h 126"/>
                <a:gd name="T74" fmla="*/ 12 w 256"/>
                <a:gd name="T75" fmla="*/ 87 h 126"/>
                <a:gd name="T76" fmla="*/ 16 w 256"/>
                <a:gd name="T77" fmla="*/ 100 h 126"/>
                <a:gd name="T78" fmla="*/ 17 w 256"/>
                <a:gd name="T79" fmla="*/ 108 h 126"/>
                <a:gd name="T80" fmla="*/ 27 w 256"/>
                <a:gd name="T81" fmla="*/ 111 h 126"/>
                <a:gd name="T82" fmla="*/ 23 w 256"/>
                <a:gd name="T83" fmla="*/ 114 h 126"/>
                <a:gd name="T84" fmla="*/ 30 w 256"/>
                <a:gd name="T85" fmla="*/ 114 h 126"/>
                <a:gd name="T86" fmla="*/ 40 w 256"/>
                <a:gd name="T87" fmla="*/ 115 h 126"/>
                <a:gd name="T88" fmla="*/ 43 w 256"/>
                <a:gd name="T89" fmla="*/ 118 h 126"/>
                <a:gd name="T90" fmla="*/ 54 w 256"/>
                <a:gd name="T91" fmla="*/ 123 h 126"/>
                <a:gd name="T92" fmla="*/ 64 w 256"/>
                <a:gd name="T93" fmla="*/ 120 h 126"/>
                <a:gd name="T94" fmla="*/ 75 w 256"/>
                <a:gd name="T95" fmla="*/ 111 h 126"/>
                <a:gd name="T96" fmla="*/ 106 w 256"/>
                <a:gd name="T97" fmla="*/ 123 h 126"/>
                <a:gd name="T98" fmla="*/ 114 w 256"/>
                <a:gd name="T99" fmla="*/ 118 h 126"/>
                <a:gd name="T100" fmla="*/ 135 w 256"/>
                <a:gd name="T101" fmla="*/ 112 h 126"/>
                <a:gd name="T102" fmla="*/ 139 w 256"/>
                <a:gd name="T103" fmla="*/ 115 h 126"/>
                <a:gd name="T104" fmla="*/ 141 w 256"/>
                <a:gd name="T105"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6" h="126">
                  <a:moveTo>
                    <a:pt x="144" y="125"/>
                  </a:moveTo>
                  <a:lnTo>
                    <a:pt x="147" y="125"/>
                  </a:lnTo>
                  <a:lnTo>
                    <a:pt x="146" y="121"/>
                  </a:lnTo>
                  <a:lnTo>
                    <a:pt x="148" y="119"/>
                  </a:lnTo>
                  <a:lnTo>
                    <a:pt x="148" y="113"/>
                  </a:lnTo>
                  <a:lnTo>
                    <a:pt x="149" y="110"/>
                  </a:lnTo>
                  <a:lnTo>
                    <a:pt x="153" y="111"/>
                  </a:lnTo>
                  <a:lnTo>
                    <a:pt x="155" y="112"/>
                  </a:lnTo>
                  <a:lnTo>
                    <a:pt x="162" y="109"/>
                  </a:lnTo>
                  <a:lnTo>
                    <a:pt x="164" y="108"/>
                  </a:lnTo>
                  <a:lnTo>
                    <a:pt x="166" y="107"/>
                  </a:lnTo>
                  <a:lnTo>
                    <a:pt x="173" y="106"/>
                  </a:lnTo>
                  <a:lnTo>
                    <a:pt x="176" y="107"/>
                  </a:lnTo>
                  <a:lnTo>
                    <a:pt x="178" y="108"/>
                  </a:lnTo>
                  <a:lnTo>
                    <a:pt x="182" y="110"/>
                  </a:lnTo>
                  <a:lnTo>
                    <a:pt x="189" y="110"/>
                  </a:lnTo>
                  <a:lnTo>
                    <a:pt x="189" y="108"/>
                  </a:lnTo>
                  <a:lnTo>
                    <a:pt x="193" y="108"/>
                  </a:lnTo>
                  <a:lnTo>
                    <a:pt x="195" y="104"/>
                  </a:lnTo>
                  <a:lnTo>
                    <a:pt x="200" y="103"/>
                  </a:lnTo>
                  <a:lnTo>
                    <a:pt x="204" y="103"/>
                  </a:lnTo>
                  <a:lnTo>
                    <a:pt x="207" y="102"/>
                  </a:lnTo>
                  <a:lnTo>
                    <a:pt x="214" y="102"/>
                  </a:lnTo>
                  <a:lnTo>
                    <a:pt x="219" y="100"/>
                  </a:lnTo>
                  <a:lnTo>
                    <a:pt x="223" y="100"/>
                  </a:lnTo>
                  <a:lnTo>
                    <a:pt x="224" y="101"/>
                  </a:lnTo>
                  <a:lnTo>
                    <a:pt x="228" y="98"/>
                  </a:lnTo>
                  <a:lnTo>
                    <a:pt x="231" y="98"/>
                  </a:lnTo>
                  <a:lnTo>
                    <a:pt x="233" y="96"/>
                  </a:lnTo>
                  <a:lnTo>
                    <a:pt x="238" y="96"/>
                  </a:lnTo>
                  <a:lnTo>
                    <a:pt x="243" y="98"/>
                  </a:lnTo>
                  <a:lnTo>
                    <a:pt x="247" y="96"/>
                  </a:lnTo>
                  <a:lnTo>
                    <a:pt x="249" y="98"/>
                  </a:lnTo>
                  <a:lnTo>
                    <a:pt x="249" y="101"/>
                  </a:lnTo>
                  <a:lnTo>
                    <a:pt x="252" y="102"/>
                  </a:lnTo>
                  <a:lnTo>
                    <a:pt x="255" y="101"/>
                  </a:lnTo>
                  <a:lnTo>
                    <a:pt x="256" y="98"/>
                  </a:lnTo>
                  <a:lnTo>
                    <a:pt x="254" y="94"/>
                  </a:lnTo>
                  <a:lnTo>
                    <a:pt x="251" y="88"/>
                  </a:lnTo>
                  <a:lnTo>
                    <a:pt x="247" y="86"/>
                  </a:lnTo>
                  <a:lnTo>
                    <a:pt x="247" y="84"/>
                  </a:lnTo>
                  <a:lnTo>
                    <a:pt x="247" y="79"/>
                  </a:lnTo>
                  <a:lnTo>
                    <a:pt x="249" y="74"/>
                  </a:lnTo>
                  <a:lnTo>
                    <a:pt x="248" y="72"/>
                  </a:lnTo>
                  <a:lnTo>
                    <a:pt x="245" y="72"/>
                  </a:lnTo>
                  <a:lnTo>
                    <a:pt x="245" y="67"/>
                  </a:lnTo>
                  <a:lnTo>
                    <a:pt x="245" y="63"/>
                  </a:lnTo>
                  <a:lnTo>
                    <a:pt x="244" y="57"/>
                  </a:lnTo>
                  <a:lnTo>
                    <a:pt x="242" y="54"/>
                  </a:lnTo>
                  <a:lnTo>
                    <a:pt x="242" y="53"/>
                  </a:lnTo>
                  <a:lnTo>
                    <a:pt x="246" y="52"/>
                  </a:lnTo>
                  <a:lnTo>
                    <a:pt x="248" y="47"/>
                  </a:lnTo>
                  <a:lnTo>
                    <a:pt x="249" y="46"/>
                  </a:lnTo>
                  <a:lnTo>
                    <a:pt x="249" y="45"/>
                  </a:lnTo>
                  <a:lnTo>
                    <a:pt x="249" y="45"/>
                  </a:lnTo>
                  <a:lnTo>
                    <a:pt x="248" y="42"/>
                  </a:lnTo>
                  <a:lnTo>
                    <a:pt x="245" y="40"/>
                  </a:lnTo>
                  <a:lnTo>
                    <a:pt x="242" y="40"/>
                  </a:lnTo>
                  <a:lnTo>
                    <a:pt x="238" y="40"/>
                  </a:lnTo>
                  <a:lnTo>
                    <a:pt x="234" y="37"/>
                  </a:lnTo>
                  <a:lnTo>
                    <a:pt x="234" y="30"/>
                  </a:lnTo>
                  <a:lnTo>
                    <a:pt x="235" y="25"/>
                  </a:lnTo>
                  <a:lnTo>
                    <a:pt x="233" y="22"/>
                  </a:lnTo>
                  <a:lnTo>
                    <a:pt x="231" y="21"/>
                  </a:lnTo>
                  <a:lnTo>
                    <a:pt x="230" y="18"/>
                  </a:lnTo>
                  <a:lnTo>
                    <a:pt x="228" y="15"/>
                  </a:lnTo>
                  <a:lnTo>
                    <a:pt x="225" y="15"/>
                  </a:lnTo>
                  <a:lnTo>
                    <a:pt x="219" y="8"/>
                  </a:lnTo>
                  <a:lnTo>
                    <a:pt x="217" y="8"/>
                  </a:lnTo>
                  <a:lnTo>
                    <a:pt x="215" y="10"/>
                  </a:lnTo>
                  <a:lnTo>
                    <a:pt x="213" y="11"/>
                  </a:lnTo>
                  <a:lnTo>
                    <a:pt x="210" y="8"/>
                  </a:lnTo>
                  <a:lnTo>
                    <a:pt x="208" y="11"/>
                  </a:lnTo>
                  <a:lnTo>
                    <a:pt x="207" y="10"/>
                  </a:lnTo>
                  <a:lnTo>
                    <a:pt x="206" y="7"/>
                  </a:lnTo>
                  <a:lnTo>
                    <a:pt x="204" y="7"/>
                  </a:lnTo>
                  <a:lnTo>
                    <a:pt x="204" y="8"/>
                  </a:lnTo>
                  <a:lnTo>
                    <a:pt x="202" y="12"/>
                  </a:lnTo>
                  <a:lnTo>
                    <a:pt x="198" y="15"/>
                  </a:lnTo>
                  <a:lnTo>
                    <a:pt x="193" y="18"/>
                  </a:lnTo>
                  <a:lnTo>
                    <a:pt x="193" y="20"/>
                  </a:lnTo>
                  <a:lnTo>
                    <a:pt x="188" y="21"/>
                  </a:lnTo>
                  <a:lnTo>
                    <a:pt x="186" y="22"/>
                  </a:lnTo>
                  <a:lnTo>
                    <a:pt x="181" y="21"/>
                  </a:lnTo>
                  <a:lnTo>
                    <a:pt x="179" y="19"/>
                  </a:lnTo>
                  <a:lnTo>
                    <a:pt x="177" y="19"/>
                  </a:lnTo>
                  <a:lnTo>
                    <a:pt x="176" y="18"/>
                  </a:lnTo>
                  <a:lnTo>
                    <a:pt x="173" y="20"/>
                  </a:lnTo>
                  <a:lnTo>
                    <a:pt x="169" y="20"/>
                  </a:lnTo>
                  <a:lnTo>
                    <a:pt x="162" y="23"/>
                  </a:lnTo>
                  <a:lnTo>
                    <a:pt x="158" y="22"/>
                  </a:lnTo>
                  <a:lnTo>
                    <a:pt x="155" y="19"/>
                  </a:lnTo>
                  <a:lnTo>
                    <a:pt x="152" y="21"/>
                  </a:lnTo>
                  <a:lnTo>
                    <a:pt x="147" y="18"/>
                  </a:lnTo>
                  <a:lnTo>
                    <a:pt x="145" y="17"/>
                  </a:lnTo>
                  <a:lnTo>
                    <a:pt x="139" y="13"/>
                  </a:lnTo>
                  <a:lnTo>
                    <a:pt x="138" y="13"/>
                  </a:lnTo>
                  <a:lnTo>
                    <a:pt x="137" y="15"/>
                  </a:lnTo>
                  <a:lnTo>
                    <a:pt x="134" y="15"/>
                  </a:lnTo>
                  <a:lnTo>
                    <a:pt x="132" y="11"/>
                  </a:lnTo>
                  <a:lnTo>
                    <a:pt x="131" y="7"/>
                  </a:lnTo>
                  <a:lnTo>
                    <a:pt x="129" y="4"/>
                  </a:lnTo>
                  <a:lnTo>
                    <a:pt x="127" y="4"/>
                  </a:lnTo>
                  <a:lnTo>
                    <a:pt x="124" y="8"/>
                  </a:lnTo>
                  <a:lnTo>
                    <a:pt x="123" y="8"/>
                  </a:lnTo>
                  <a:lnTo>
                    <a:pt x="121" y="9"/>
                  </a:lnTo>
                  <a:lnTo>
                    <a:pt x="117" y="4"/>
                  </a:lnTo>
                  <a:lnTo>
                    <a:pt x="116" y="0"/>
                  </a:lnTo>
                  <a:lnTo>
                    <a:pt x="115" y="0"/>
                  </a:lnTo>
                  <a:lnTo>
                    <a:pt x="112" y="1"/>
                  </a:lnTo>
                  <a:lnTo>
                    <a:pt x="107" y="1"/>
                  </a:lnTo>
                  <a:lnTo>
                    <a:pt x="105" y="1"/>
                  </a:lnTo>
                  <a:lnTo>
                    <a:pt x="103" y="1"/>
                  </a:lnTo>
                  <a:lnTo>
                    <a:pt x="96" y="1"/>
                  </a:lnTo>
                  <a:lnTo>
                    <a:pt x="92" y="2"/>
                  </a:lnTo>
                  <a:lnTo>
                    <a:pt x="86" y="6"/>
                  </a:lnTo>
                  <a:lnTo>
                    <a:pt x="82" y="6"/>
                  </a:lnTo>
                  <a:lnTo>
                    <a:pt x="77" y="8"/>
                  </a:lnTo>
                  <a:lnTo>
                    <a:pt x="75" y="10"/>
                  </a:lnTo>
                  <a:lnTo>
                    <a:pt x="73" y="11"/>
                  </a:lnTo>
                  <a:lnTo>
                    <a:pt x="71" y="14"/>
                  </a:lnTo>
                  <a:lnTo>
                    <a:pt x="69" y="15"/>
                  </a:lnTo>
                  <a:lnTo>
                    <a:pt x="69" y="18"/>
                  </a:lnTo>
                  <a:lnTo>
                    <a:pt x="67" y="19"/>
                  </a:lnTo>
                  <a:lnTo>
                    <a:pt x="67" y="22"/>
                  </a:lnTo>
                  <a:lnTo>
                    <a:pt x="62" y="22"/>
                  </a:lnTo>
                  <a:lnTo>
                    <a:pt x="55" y="18"/>
                  </a:lnTo>
                  <a:lnTo>
                    <a:pt x="52" y="18"/>
                  </a:lnTo>
                  <a:lnTo>
                    <a:pt x="51" y="20"/>
                  </a:lnTo>
                  <a:lnTo>
                    <a:pt x="48" y="19"/>
                  </a:lnTo>
                  <a:lnTo>
                    <a:pt x="43" y="20"/>
                  </a:lnTo>
                  <a:lnTo>
                    <a:pt x="41" y="19"/>
                  </a:lnTo>
                  <a:lnTo>
                    <a:pt x="37" y="21"/>
                  </a:lnTo>
                  <a:lnTo>
                    <a:pt x="37" y="23"/>
                  </a:lnTo>
                  <a:lnTo>
                    <a:pt x="40" y="28"/>
                  </a:lnTo>
                  <a:lnTo>
                    <a:pt x="44" y="29"/>
                  </a:lnTo>
                  <a:lnTo>
                    <a:pt x="47" y="29"/>
                  </a:lnTo>
                  <a:lnTo>
                    <a:pt x="46" y="31"/>
                  </a:lnTo>
                  <a:lnTo>
                    <a:pt x="41" y="31"/>
                  </a:lnTo>
                  <a:lnTo>
                    <a:pt x="35" y="32"/>
                  </a:lnTo>
                  <a:lnTo>
                    <a:pt x="34" y="35"/>
                  </a:lnTo>
                  <a:lnTo>
                    <a:pt x="34" y="37"/>
                  </a:lnTo>
                  <a:lnTo>
                    <a:pt x="37" y="36"/>
                  </a:lnTo>
                  <a:lnTo>
                    <a:pt x="38" y="38"/>
                  </a:lnTo>
                  <a:lnTo>
                    <a:pt x="36" y="39"/>
                  </a:lnTo>
                  <a:lnTo>
                    <a:pt x="30" y="39"/>
                  </a:lnTo>
                  <a:lnTo>
                    <a:pt x="27" y="37"/>
                  </a:lnTo>
                  <a:lnTo>
                    <a:pt x="24" y="39"/>
                  </a:lnTo>
                  <a:lnTo>
                    <a:pt x="22" y="36"/>
                  </a:lnTo>
                  <a:lnTo>
                    <a:pt x="20" y="36"/>
                  </a:lnTo>
                  <a:lnTo>
                    <a:pt x="17" y="39"/>
                  </a:lnTo>
                  <a:lnTo>
                    <a:pt x="15" y="39"/>
                  </a:lnTo>
                  <a:lnTo>
                    <a:pt x="12" y="36"/>
                  </a:lnTo>
                  <a:lnTo>
                    <a:pt x="9" y="36"/>
                  </a:lnTo>
                  <a:lnTo>
                    <a:pt x="3" y="42"/>
                  </a:lnTo>
                  <a:lnTo>
                    <a:pt x="1" y="46"/>
                  </a:lnTo>
                  <a:lnTo>
                    <a:pt x="0" y="48"/>
                  </a:lnTo>
                  <a:lnTo>
                    <a:pt x="1" y="50"/>
                  </a:lnTo>
                  <a:lnTo>
                    <a:pt x="1" y="54"/>
                  </a:lnTo>
                  <a:lnTo>
                    <a:pt x="0" y="55"/>
                  </a:lnTo>
                  <a:lnTo>
                    <a:pt x="1" y="57"/>
                  </a:lnTo>
                  <a:lnTo>
                    <a:pt x="5" y="56"/>
                  </a:lnTo>
                  <a:lnTo>
                    <a:pt x="6" y="56"/>
                  </a:lnTo>
                  <a:lnTo>
                    <a:pt x="9" y="56"/>
                  </a:lnTo>
                  <a:lnTo>
                    <a:pt x="12" y="56"/>
                  </a:lnTo>
                  <a:lnTo>
                    <a:pt x="9" y="60"/>
                  </a:lnTo>
                  <a:lnTo>
                    <a:pt x="10" y="62"/>
                  </a:lnTo>
                  <a:lnTo>
                    <a:pt x="10" y="65"/>
                  </a:lnTo>
                  <a:lnTo>
                    <a:pt x="10" y="67"/>
                  </a:lnTo>
                  <a:lnTo>
                    <a:pt x="10" y="68"/>
                  </a:lnTo>
                  <a:lnTo>
                    <a:pt x="11" y="69"/>
                  </a:lnTo>
                  <a:lnTo>
                    <a:pt x="13" y="67"/>
                  </a:lnTo>
                  <a:lnTo>
                    <a:pt x="14" y="69"/>
                  </a:lnTo>
                  <a:lnTo>
                    <a:pt x="12" y="70"/>
                  </a:lnTo>
                  <a:lnTo>
                    <a:pt x="9" y="73"/>
                  </a:lnTo>
                  <a:lnTo>
                    <a:pt x="10" y="74"/>
                  </a:lnTo>
                  <a:lnTo>
                    <a:pt x="12" y="74"/>
                  </a:lnTo>
                  <a:lnTo>
                    <a:pt x="10" y="77"/>
                  </a:lnTo>
                  <a:lnTo>
                    <a:pt x="9" y="79"/>
                  </a:lnTo>
                  <a:lnTo>
                    <a:pt x="7" y="79"/>
                  </a:lnTo>
                  <a:lnTo>
                    <a:pt x="6" y="75"/>
                  </a:lnTo>
                  <a:lnTo>
                    <a:pt x="5" y="74"/>
                  </a:lnTo>
                  <a:lnTo>
                    <a:pt x="4" y="77"/>
                  </a:lnTo>
                  <a:lnTo>
                    <a:pt x="5" y="80"/>
                  </a:lnTo>
                  <a:lnTo>
                    <a:pt x="4" y="82"/>
                  </a:lnTo>
                  <a:lnTo>
                    <a:pt x="4" y="84"/>
                  </a:lnTo>
                  <a:lnTo>
                    <a:pt x="6" y="86"/>
                  </a:lnTo>
                  <a:lnTo>
                    <a:pt x="7" y="84"/>
                  </a:lnTo>
                  <a:lnTo>
                    <a:pt x="10" y="87"/>
                  </a:lnTo>
                  <a:lnTo>
                    <a:pt x="12" y="87"/>
                  </a:lnTo>
                  <a:lnTo>
                    <a:pt x="15" y="89"/>
                  </a:lnTo>
                  <a:lnTo>
                    <a:pt x="17" y="93"/>
                  </a:lnTo>
                  <a:lnTo>
                    <a:pt x="14" y="96"/>
                  </a:lnTo>
                  <a:lnTo>
                    <a:pt x="16" y="98"/>
                  </a:lnTo>
                  <a:lnTo>
                    <a:pt x="16" y="100"/>
                  </a:lnTo>
                  <a:lnTo>
                    <a:pt x="17" y="100"/>
                  </a:lnTo>
                  <a:lnTo>
                    <a:pt x="21" y="104"/>
                  </a:lnTo>
                  <a:lnTo>
                    <a:pt x="20" y="107"/>
                  </a:lnTo>
                  <a:lnTo>
                    <a:pt x="17" y="106"/>
                  </a:lnTo>
                  <a:lnTo>
                    <a:pt x="17" y="108"/>
                  </a:lnTo>
                  <a:lnTo>
                    <a:pt x="19" y="109"/>
                  </a:lnTo>
                  <a:lnTo>
                    <a:pt x="24" y="108"/>
                  </a:lnTo>
                  <a:lnTo>
                    <a:pt x="29" y="108"/>
                  </a:lnTo>
                  <a:lnTo>
                    <a:pt x="29" y="109"/>
                  </a:lnTo>
                  <a:lnTo>
                    <a:pt x="27" y="111"/>
                  </a:lnTo>
                  <a:lnTo>
                    <a:pt x="24" y="112"/>
                  </a:lnTo>
                  <a:lnTo>
                    <a:pt x="20" y="112"/>
                  </a:lnTo>
                  <a:lnTo>
                    <a:pt x="19" y="114"/>
                  </a:lnTo>
                  <a:lnTo>
                    <a:pt x="20" y="115"/>
                  </a:lnTo>
                  <a:lnTo>
                    <a:pt x="23" y="114"/>
                  </a:lnTo>
                  <a:lnTo>
                    <a:pt x="26" y="114"/>
                  </a:lnTo>
                  <a:lnTo>
                    <a:pt x="27" y="113"/>
                  </a:lnTo>
                  <a:lnTo>
                    <a:pt x="27" y="115"/>
                  </a:lnTo>
                  <a:lnTo>
                    <a:pt x="28" y="116"/>
                  </a:lnTo>
                  <a:lnTo>
                    <a:pt x="30" y="114"/>
                  </a:lnTo>
                  <a:lnTo>
                    <a:pt x="32" y="111"/>
                  </a:lnTo>
                  <a:lnTo>
                    <a:pt x="34" y="111"/>
                  </a:lnTo>
                  <a:lnTo>
                    <a:pt x="35" y="113"/>
                  </a:lnTo>
                  <a:lnTo>
                    <a:pt x="37" y="113"/>
                  </a:lnTo>
                  <a:lnTo>
                    <a:pt x="40" y="115"/>
                  </a:lnTo>
                  <a:lnTo>
                    <a:pt x="41" y="112"/>
                  </a:lnTo>
                  <a:lnTo>
                    <a:pt x="43" y="113"/>
                  </a:lnTo>
                  <a:lnTo>
                    <a:pt x="43" y="115"/>
                  </a:lnTo>
                  <a:lnTo>
                    <a:pt x="41" y="115"/>
                  </a:lnTo>
                  <a:lnTo>
                    <a:pt x="43" y="118"/>
                  </a:lnTo>
                  <a:lnTo>
                    <a:pt x="44" y="120"/>
                  </a:lnTo>
                  <a:lnTo>
                    <a:pt x="46" y="123"/>
                  </a:lnTo>
                  <a:lnTo>
                    <a:pt x="48" y="122"/>
                  </a:lnTo>
                  <a:lnTo>
                    <a:pt x="51" y="124"/>
                  </a:lnTo>
                  <a:lnTo>
                    <a:pt x="54" y="123"/>
                  </a:lnTo>
                  <a:lnTo>
                    <a:pt x="55" y="122"/>
                  </a:lnTo>
                  <a:lnTo>
                    <a:pt x="58" y="122"/>
                  </a:lnTo>
                  <a:lnTo>
                    <a:pt x="60" y="120"/>
                  </a:lnTo>
                  <a:lnTo>
                    <a:pt x="62" y="122"/>
                  </a:lnTo>
                  <a:lnTo>
                    <a:pt x="64" y="120"/>
                  </a:lnTo>
                  <a:lnTo>
                    <a:pt x="64" y="116"/>
                  </a:lnTo>
                  <a:lnTo>
                    <a:pt x="65" y="115"/>
                  </a:lnTo>
                  <a:lnTo>
                    <a:pt x="64" y="111"/>
                  </a:lnTo>
                  <a:lnTo>
                    <a:pt x="70" y="110"/>
                  </a:lnTo>
                  <a:lnTo>
                    <a:pt x="75" y="111"/>
                  </a:lnTo>
                  <a:lnTo>
                    <a:pt x="82" y="115"/>
                  </a:lnTo>
                  <a:lnTo>
                    <a:pt x="84" y="115"/>
                  </a:lnTo>
                  <a:lnTo>
                    <a:pt x="89" y="122"/>
                  </a:lnTo>
                  <a:lnTo>
                    <a:pt x="93" y="125"/>
                  </a:lnTo>
                  <a:lnTo>
                    <a:pt x="106" y="123"/>
                  </a:lnTo>
                  <a:lnTo>
                    <a:pt x="110" y="121"/>
                  </a:lnTo>
                  <a:lnTo>
                    <a:pt x="110" y="121"/>
                  </a:lnTo>
                  <a:lnTo>
                    <a:pt x="111" y="122"/>
                  </a:lnTo>
                  <a:lnTo>
                    <a:pt x="113" y="120"/>
                  </a:lnTo>
                  <a:lnTo>
                    <a:pt x="114" y="118"/>
                  </a:lnTo>
                  <a:lnTo>
                    <a:pt x="120" y="109"/>
                  </a:lnTo>
                  <a:lnTo>
                    <a:pt x="121" y="108"/>
                  </a:lnTo>
                  <a:lnTo>
                    <a:pt x="127" y="111"/>
                  </a:lnTo>
                  <a:lnTo>
                    <a:pt x="131" y="113"/>
                  </a:lnTo>
                  <a:lnTo>
                    <a:pt x="135" y="112"/>
                  </a:lnTo>
                  <a:lnTo>
                    <a:pt x="135" y="111"/>
                  </a:lnTo>
                  <a:lnTo>
                    <a:pt x="138" y="108"/>
                  </a:lnTo>
                  <a:lnTo>
                    <a:pt x="141" y="108"/>
                  </a:lnTo>
                  <a:lnTo>
                    <a:pt x="141" y="111"/>
                  </a:lnTo>
                  <a:lnTo>
                    <a:pt x="139" y="115"/>
                  </a:lnTo>
                  <a:lnTo>
                    <a:pt x="136" y="118"/>
                  </a:lnTo>
                  <a:lnTo>
                    <a:pt x="136" y="119"/>
                  </a:lnTo>
                  <a:lnTo>
                    <a:pt x="139" y="123"/>
                  </a:lnTo>
                  <a:lnTo>
                    <a:pt x="138" y="125"/>
                  </a:lnTo>
                  <a:lnTo>
                    <a:pt x="141" y="126"/>
                  </a:lnTo>
                  <a:lnTo>
                    <a:pt x="144" y="125"/>
                  </a:lnTo>
                  <a:close/>
                </a:path>
              </a:pathLst>
            </a:custGeom>
            <a:solidFill>
              <a:schemeClr val="bg1">
                <a:lumMod val="85000"/>
              </a:schemeClr>
            </a:solidFill>
            <a:ln w="95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1" name="Text Placeholder 2">
            <a:extLst>
              <a:ext uri="{FF2B5EF4-FFF2-40B4-BE49-F238E27FC236}">
                <a16:creationId xmlns:a16="http://schemas.microsoft.com/office/drawing/2014/main" id="{BF962A1C-CDA0-B742-A6B7-8D8C903DB0D8}"/>
              </a:ext>
            </a:extLst>
          </p:cNvPr>
          <p:cNvSpPr txBox="1">
            <a:spLocks/>
          </p:cNvSpPr>
          <p:nvPr/>
        </p:nvSpPr>
        <p:spPr>
          <a:xfrm>
            <a:off x="5727807" y="509494"/>
            <a:ext cx="2030399" cy="225266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2200" dirty="0">
                <a:solidFill>
                  <a:srgbClr val="E54526"/>
                </a:solidFill>
              </a:rPr>
              <a:t>Italy</a:t>
            </a:r>
          </a:p>
          <a:p>
            <a:pPr algn="l">
              <a:tabLst>
                <a:tab pos="177800" algn="l"/>
              </a:tabLst>
            </a:pPr>
            <a:r>
              <a:rPr lang="en-US" sz="2200" dirty="0">
                <a:solidFill>
                  <a:srgbClr val="E54526"/>
                </a:solidFill>
              </a:rPr>
              <a:t>Denmark</a:t>
            </a:r>
          </a:p>
          <a:p>
            <a:pPr algn="l">
              <a:tabLst>
                <a:tab pos="177800" algn="l"/>
              </a:tabLst>
            </a:pPr>
            <a:r>
              <a:rPr lang="en-US" sz="2200" dirty="0">
                <a:solidFill>
                  <a:srgbClr val="E54526"/>
                </a:solidFill>
              </a:rPr>
              <a:t>Hungary</a:t>
            </a:r>
          </a:p>
          <a:p>
            <a:pPr algn="l">
              <a:tabLst>
                <a:tab pos="177800" algn="l"/>
              </a:tabLst>
            </a:pPr>
            <a:r>
              <a:rPr lang="en-US" sz="2200" dirty="0">
                <a:solidFill>
                  <a:srgbClr val="E54526"/>
                </a:solidFill>
              </a:rPr>
              <a:t>Greece</a:t>
            </a:r>
          </a:p>
          <a:p>
            <a:pPr algn="l">
              <a:tabLst>
                <a:tab pos="177800" algn="l"/>
              </a:tabLst>
            </a:pPr>
            <a:r>
              <a:rPr lang="en-US" sz="2200" dirty="0">
                <a:solidFill>
                  <a:srgbClr val="E54526"/>
                </a:solidFill>
              </a:rPr>
              <a:t>Ireland</a:t>
            </a:r>
          </a:p>
          <a:p>
            <a:pPr algn="l">
              <a:tabLst>
                <a:tab pos="177800" algn="l"/>
              </a:tabLst>
            </a:pPr>
            <a:r>
              <a:rPr lang="en-US" sz="2200" dirty="0">
                <a:solidFill>
                  <a:srgbClr val="E54526"/>
                </a:solidFill>
              </a:rPr>
              <a:t>UK</a:t>
            </a:r>
          </a:p>
        </p:txBody>
      </p:sp>
      <p:sp>
        <p:nvSpPr>
          <p:cNvPr id="7" name="Oval 6">
            <a:extLst>
              <a:ext uri="{FF2B5EF4-FFF2-40B4-BE49-F238E27FC236}">
                <a16:creationId xmlns:a16="http://schemas.microsoft.com/office/drawing/2014/main" id="{3411F8EA-95D8-2A4D-A467-01360D2B6DB2}"/>
              </a:ext>
            </a:extLst>
          </p:cNvPr>
          <p:cNvSpPr/>
          <p:nvPr/>
        </p:nvSpPr>
        <p:spPr>
          <a:xfrm>
            <a:off x="474462" y="3566017"/>
            <a:ext cx="45719" cy="45719"/>
          </a:xfrm>
          <a:prstGeom prst="ellipse">
            <a:avLst/>
          </a:prstGeom>
          <a:solidFill>
            <a:srgbClr val="E54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76" name="Oval 75">
            <a:extLst>
              <a:ext uri="{FF2B5EF4-FFF2-40B4-BE49-F238E27FC236}">
                <a16:creationId xmlns:a16="http://schemas.microsoft.com/office/drawing/2014/main" id="{0B308873-ECCF-4145-B555-4EF51A216F6B}"/>
              </a:ext>
            </a:extLst>
          </p:cNvPr>
          <p:cNvSpPr/>
          <p:nvPr/>
        </p:nvSpPr>
        <p:spPr>
          <a:xfrm>
            <a:off x="483793" y="6581879"/>
            <a:ext cx="45719" cy="45719"/>
          </a:xfrm>
          <a:prstGeom prst="ellipse">
            <a:avLst/>
          </a:prstGeom>
          <a:solidFill>
            <a:srgbClr val="E54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77" name="Oval 76">
            <a:extLst>
              <a:ext uri="{FF2B5EF4-FFF2-40B4-BE49-F238E27FC236}">
                <a16:creationId xmlns:a16="http://schemas.microsoft.com/office/drawing/2014/main" id="{0AA0F082-5D63-2B44-9DD1-F09FD4353651}"/>
              </a:ext>
            </a:extLst>
          </p:cNvPr>
          <p:cNvSpPr/>
          <p:nvPr/>
        </p:nvSpPr>
        <p:spPr>
          <a:xfrm>
            <a:off x="3843850" y="5239307"/>
            <a:ext cx="45719" cy="45719"/>
          </a:xfrm>
          <a:prstGeom prst="ellipse">
            <a:avLst/>
          </a:prstGeom>
          <a:solidFill>
            <a:srgbClr val="E54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78" name="Picture 77">
            <a:extLst>
              <a:ext uri="{FF2B5EF4-FFF2-40B4-BE49-F238E27FC236}">
                <a16:creationId xmlns:a16="http://schemas.microsoft.com/office/drawing/2014/main" id="{BE79BE81-5A56-D149-A5C4-501EC1ED7C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767321" y="2366839"/>
            <a:ext cx="956314" cy="649983"/>
          </a:xfrm>
          <a:prstGeom prst="rect">
            <a:avLst/>
          </a:prstGeom>
        </p:spPr>
      </p:pic>
      <p:pic>
        <p:nvPicPr>
          <p:cNvPr id="8" name="Picture 7" descr="A body of water with trees and grass around it&#10;&#10;Description automatically generated with low confidence">
            <a:extLst>
              <a:ext uri="{FF2B5EF4-FFF2-40B4-BE49-F238E27FC236}">
                <a16:creationId xmlns:a16="http://schemas.microsoft.com/office/drawing/2014/main" id="{C5C5DAC1-8493-790C-1C29-1ED05ACE54A1}"/>
              </a:ext>
            </a:extLst>
          </p:cNvPr>
          <p:cNvPicPr>
            <a:picLocks noChangeAspect="1"/>
          </p:cNvPicPr>
          <p:nvPr/>
        </p:nvPicPr>
        <p:blipFill>
          <a:blip r:embed="rId4"/>
          <a:stretch>
            <a:fillRect/>
          </a:stretch>
        </p:blipFill>
        <p:spPr>
          <a:xfrm>
            <a:off x="-13106" y="7738218"/>
            <a:ext cx="7572781" cy="2578083"/>
          </a:xfrm>
          <a:prstGeom prst="rect">
            <a:avLst/>
          </a:prstGeom>
        </p:spPr>
      </p:pic>
      <p:sp>
        <p:nvSpPr>
          <p:cNvPr id="75" name="TextBox 74">
            <a:extLst>
              <a:ext uri="{FF2B5EF4-FFF2-40B4-BE49-F238E27FC236}">
                <a16:creationId xmlns:a16="http://schemas.microsoft.com/office/drawing/2014/main" id="{A5BE4905-0745-0844-DF28-FFB2467411F1}"/>
              </a:ext>
            </a:extLst>
          </p:cNvPr>
          <p:cNvSpPr txBox="1"/>
          <p:nvPr/>
        </p:nvSpPr>
        <p:spPr>
          <a:xfrm>
            <a:off x="-44478" y="10363417"/>
            <a:ext cx="7359678" cy="261610"/>
          </a:xfrm>
          <a:prstGeom prst="rect">
            <a:avLst/>
          </a:prstGeom>
          <a:noFill/>
        </p:spPr>
        <p:txBody>
          <a:bodyPr wrap="square">
            <a:spAutoFit/>
          </a:bodyPr>
          <a:lstStyle/>
          <a:p>
            <a:r>
              <a:rPr lang="en-US" sz="1100" b="0" i="0" u="sng" strike="noStrike" dirty="0">
                <a:solidFill>
                  <a:srgbClr val="1155CC"/>
                </a:solidFill>
                <a:effectLst/>
                <a:latin typeface="Calibri" panose="020F0502020204030204" pitchFamily="34" charset="0"/>
                <a:cs typeface="Calibri" panose="020F0502020204030204" pitchFamily="34" charset="0"/>
                <a:hlinkClick r:id="rId5"/>
              </a:rPr>
              <a:t>Mono Lake Golden Hour Reflection</a:t>
            </a:r>
            <a:r>
              <a:rPr lang="en-US" sz="1100" b="0" i="0" u="none" strike="noStrike" dirty="0">
                <a:solidFill>
                  <a:srgbClr val="30272E"/>
                </a:solidFill>
                <a:effectLst/>
                <a:latin typeface="Calibri" panose="020F0502020204030204" pitchFamily="34" charset="0"/>
                <a:cs typeface="Calibri" panose="020F0502020204030204" pitchFamily="34" charset="0"/>
              </a:rPr>
              <a:t>" by </a:t>
            </a:r>
            <a:r>
              <a:rPr lang="en-US" sz="1100" b="0" i="0" u="sng" strike="noStrike" dirty="0">
                <a:solidFill>
                  <a:srgbClr val="1155CC"/>
                </a:solidFill>
                <a:effectLst/>
                <a:latin typeface="Calibri" panose="020F0502020204030204" pitchFamily="34" charset="0"/>
                <a:cs typeface="Calibri" panose="020F0502020204030204" pitchFamily="34" charset="0"/>
                <a:hlinkClick r:id="rId6"/>
              </a:rPr>
              <a:t>Jeff Sullivan (www.JeffSullivanPhotography.com)</a:t>
            </a:r>
            <a:r>
              <a:rPr lang="en-US" sz="1100" b="0" i="0" u="none" strike="noStrike" dirty="0">
                <a:solidFill>
                  <a:srgbClr val="30272E"/>
                </a:solidFill>
                <a:effectLst/>
                <a:latin typeface="Calibri" panose="020F0502020204030204" pitchFamily="34" charset="0"/>
                <a:cs typeface="Calibri" panose="020F0502020204030204" pitchFamily="34" charset="0"/>
              </a:rPr>
              <a:t> is licensed under </a:t>
            </a:r>
            <a:r>
              <a:rPr lang="en-US" sz="1100" b="0" i="0" u="sng" strike="noStrike" dirty="0">
                <a:solidFill>
                  <a:srgbClr val="1155CC"/>
                </a:solidFill>
                <a:effectLst/>
                <a:latin typeface="Calibri" panose="020F0502020204030204" pitchFamily="34" charset="0"/>
                <a:cs typeface="Calibri" panose="020F0502020204030204" pitchFamily="34" charset="0"/>
                <a:hlinkClick r:id="rId7"/>
              </a:rPr>
              <a:t>CC BY-NC-ND 2.0</a:t>
            </a:r>
            <a:endParaRPr lang="en-IE"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9824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6B1CCB-8070-C24E-BD1D-09899B5EBB1E}"/>
              </a:ext>
            </a:extLst>
          </p:cNvPr>
          <p:cNvSpPr/>
          <p:nvPr/>
        </p:nvSpPr>
        <p:spPr>
          <a:xfrm flipV="1">
            <a:off x="-1" y="-43152"/>
            <a:ext cx="7559675" cy="3883632"/>
          </a:xfrm>
          <a:prstGeom prst="rect">
            <a:avLst/>
          </a:prstGeom>
          <a:solidFill>
            <a:srgbClr val="3389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 name="Text Placeholder 3">
            <a:extLst>
              <a:ext uri="{FF2B5EF4-FFF2-40B4-BE49-F238E27FC236}">
                <a16:creationId xmlns:a16="http://schemas.microsoft.com/office/drawing/2014/main" id="{F28E3582-2BF7-FE4A-B502-98679518DC89}"/>
              </a:ext>
            </a:extLst>
          </p:cNvPr>
          <p:cNvSpPr>
            <a:spLocks noGrp="1"/>
          </p:cNvSpPr>
          <p:nvPr>
            <p:ph type="body" sz="quarter" idx="32"/>
          </p:nvPr>
        </p:nvSpPr>
        <p:spPr>
          <a:xfrm>
            <a:off x="503237" y="4104333"/>
            <a:ext cx="6516687" cy="1959397"/>
          </a:xfrm>
        </p:spPr>
        <p:txBody>
          <a:bodyPr/>
          <a:lstStyle/>
          <a:p>
            <a:r>
              <a:rPr lang="en-GB" dirty="0"/>
              <a:t>We received 16 responses, most of which were provided by adult and youth educators (62,5%) and social entrepreneurs / managers (18,8%). </a:t>
            </a:r>
          </a:p>
          <a:p>
            <a:endParaRPr lang="en-GB" dirty="0"/>
          </a:p>
          <a:p>
            <a:r>
              <a:rPr lang="en-GB" dirty="0"/>
              <a:t>Through the comparative analysis and presentation of the information we gathered with the use of the above-mentioned research methods and techniques, we aspire to share with you -the readers of this Guide- approaches, methods, challenges and opportunities for CSI education and entrepreneurship. Of course, the comparative approach we have adopted cannot lead us to authoritative definitions and methods of cultural social innovation, nor to generalisations regarding the ongoing challenges and opportunities, and the skills needed to tackle or take advantage of them respectively. However, it offers us the possibility to trace the similarities and differences among the 6 national contexts of the project partnership, as well as to highlight the unique characteristics of specific case studies. Also, it can help us understand different processes and outcomes, and their influence and importance in present-day culture-based social innovation initiatives.  </a:t>
            </a:r>
            <a:endParaRPr lang="en-RU" dirty="0"/>
          </a:p>
          <a:p>
            <a:endParaRPr lang="en-US" dirty="0"/>
          </a:p>
        </p:txBody>
      </p:sp>
      <p:sp>
        <p:nvSpPr>
          <p:cNvPr id="5" name="Slide Number Placeholder 4">
            <a:extLst>
              <a:ext uri="{FF2B5EF4-FFF2-40B4-BE49-F238E27FC236}">
                <a16:creationId xmlns:a16="http://schemas.microsoft.com/office/drawing/2014/main" id="{9769559E-25A9-8E42-A96C-05132C9B4A4F}"/>
              </a:ext>
            </a:extLst>
          </p:cNvPr>
          <p:cNvSpPr>
            <a:spLocks noGrp="1"/>
          </p:cNvSpPr>
          <p:nvPr>
            <p:ph type="sldNum" sz="quarter" idx="4"/>
          </p:nvPr>
        </p:nvSpPr>
        <p:spPr/>
        <p:txBody>
          <a:bodyPr/>
          <a:lstStyle/>
          <a:p>
            <a:fld id="{CB2079F2-58AF-ED44-82D7-E04B2F6FD686}" type="slidenum">
              <a:rPr lang="en-US" smtClean="0"/>
              <a:pPr/>
              <a:t>18</a:t>
            </a:fld>
            <a:endParaRPr lang="en-US" dirty="0"/>
          </a:p>
        </p:txBody>
      </p:sp>
      <p:sp>
        <p:nvSpPr>
          <p:cNvPr id="7" name="Text Placeholder 6">
            <a:extLst>
              <a:ext uri="{FF2B5EF4-FFF2-40B4-BE49-F238E27FC236}">
                <a16:creationId xmlns:a16="http://schemas.microsoft.com/office/drawing/2014/main" id="{B8D920AD-DBA9-CA4B-8C8E-395BEEF0F5C0}"/>
              </a:ext>
            </a:extLst>
          </p:cNvPr>
          <p:cNvSpPr txBox="1">
            <a:spLocks/>
          </p:cNvSpPr>
          <p:nvPr/>
        </p:nvSpPr>
        <p:spPr>
          <a:xfrm>
            <a:off x="2345748" y="624430"/>
            <a:ext cx="4679067" cy="224381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b="1" dirty="0">
                <a:solidFill>
                  <a:schemeClr val="bg1"/>
                </a:solidFill>
              </a:rPr>
              <a:t>These 3 frameworks are: </a:t>
            </a:r>
          </a:p>
          <a:p>
            <a:endParaRPr lang="en-GB" dirty="0">
              <a:solidFill>
                <a:schemeClr val="bg1"/>
              </a:solidFill>
            </a:endParaRPr>
          </a:p>
          <a:p>
            <a:pPr marL="228600" indent="-228600">
              <a:buClr>
                <a:srgbClr val="E54526"/>
              </a:buClr>
              <a:buAutoNum type="alphaLcParenBoth"/>
            </a:pPr>
            <a:r>
              <a:rPr lang="en-GB" dirty="0">
                <a:solidFill>
                  <a:schemeClr val="bg1"/>
                </a:solidFill>
              </a:rPr>
              <a:t>the </a:t>
            </a:r>
            <a:r>
              <a:rPr lang="en-GB" dirty="0" err="1">
                <a:solidFill>
                  <a:schemeClr val="bg1"/>
                </a:solidFill>
              </a:rPr>
              <a:t>EntreComp</a:t>
            </a:r>
            <a:r>
              <a:rPr lang="en-GB" dirty="0">
                <a:solidFill>
                  <a:schemeClr val="bg1"/>
                </a:solidFill>
              </a:rPr>
              <a:t> </a:t>
            </a:r>
            <a:r>
              <a:rPr lang="en-GB" b="1" dirty="0">
                <a:solidFill>
                  <a:schemeClr val="bg1"/>
                </a:solidFill>
              </a:rPr>
              <a:t>(</a:t>
            </a:r>
            <a:r>
              <a:rPr lang="en-GB" b="1" dirty="0">
                <a:solidFill>
                  <a:schemeClr val="bg1"/>
                </a:solidFill>
                <a:hlinkClick r:id="rId2">
                  <a:extLst>
                    <a:ext uri="{A12FA001-AC4F-418D-AE19-62706E023703}">
                      <ahyp:hlinkClr xmlns:ahyp="http://schemas.microsoft.com/office/drawing/2018/hyperlinkcolor" val="tx"/>
                    </a:ext>
                  </a:extLst>
                </a:hlinkClick>
              </a:rPr>
              <a:t>https://ec.europa.eu/jrc/en/entrecomp</a:t>
            </a:r>
            <a:r>
              <a:rPr lang="en-GB" b="1" dirty="0">
                <a:solidFill>
                  <a:schemeClr val="bg1"/>
                </a:solidFill>
              </a:rPr>
              <a:t>)</a:t>
            </a:r>
            <a:r>
              <a:rPr lang="en-GB" dirty="0">
                <a:solidFill>
                  <a:schemeClr val="bg1"/>
                </a:solidFill>
              </a:rPr>
              <a:t>, which includes 15 competences in 3 key areas that describe what it means to be entrepreneurial; </a:t>
            </a:r>
          </a:p>
          <a:p>
            <a:pPr marL="228600" indent="-228600">
              <a:buClr>
                <a:srgbClr val="E54526"/>
              </a:buClr>
              <a:buAutoNum type="alphaLcParenBoth"/>
            </a:pPr>
            <a:endParaRPr lang="en-GB" dirty="0">
              <a:solidFill>
                <a:schemeClr val="bg1"/>
              </a:solidFill>
            </a:endParaRPr>
          </a:p>
          <a:p>
            <a:pPr marL="228600" indent="-228600">
              <a:buClr>
                <a:srgbClr val="E54526"/>
              </a:buClr>
              <a:buAutoNum type="alphaLcParenBoth"/>
            </a:pPr>
            <a:r>
              <a:rPr lang="en-GB" dirty="0">
                <a:solidFill>
                  <a:schemeClr val="bg1"/>
                </a:solidFill>
              </a:rPr>
              <a:t>the </a:t>
            </a:r>
            <a:r>
              <a:rPr lang="en-GB" dirty="0" err="1">
                <a:solidFill>
                  <a:schemeClr val="bg1"/>
                </a:solidFill>
              </a:rPr>
              <a:t>DigComp</a:t>
            </a:r>
            <a:r>
              <a:rPr lang="en-GB" dirty="0">
                <a:solidFill>
                  <a:schemeClr val="bg1"/>
                </a:solidFill>
              </a:rPr>
              <a:t> </a:t>
            </a:r>
            <a:r>
              <a:rPr lang="en-GB" b="1" dirty="0">
                <a:solidFill>
                  <a:schemeClr val="bg1"/>
                </a:solidFill>
              </a:rPr>
              <a:t>(</a:t>
            </a:r>
            <a:r>
              <a:rPr lang="en-GB" b="1" dirty="0">
                <a:solidFill>
                  <a:schemeClr val="bg1"/>
                </a:solidFill>
                <a:hlinkClick r:id="rId3">
                  <a:extLst>
                    <a:ext uri="{A12FA001-AC4F-418D-AE19-62706E023703}">
                      <ahyp:hlinkClr xmlns:ahyp="http://schemas.microsoft.com/office/drawing/2018/hyperlinkcolor" val="tx"/>
                    </a:ext>
                  </a:extLst>
                </a:hlinkClick>
              </a:rPr>
              <a:t>https://ec.europa.eu/jrc/en/digcomp</a:t>
            </a:r>
            <a:r>
              <a:rPr lang="en-GB" b="1" dirty="0">
                <a:solidFill>
                  <a:schemeClr val="bg1"/>
                </a:solidFill>
              </a:rPr>
              <a:t>)</a:t>
            </a:r>
            <a:r>
              <a:rPr lang="en-GB" dirty="0">
                <a:solidFill>
                  <a:schemeClr val="bg1"/>
                </a:solidFill>
              </a:rPr>
              <a:t>, which includes 21 competences needed to use digital technologies in a confident and safe way for various purposes; and </a:t>
            </a:r>
          </a:p>
          <a:p>
            <a:pPr marL="228600" indent="-228600">
              <a:buClr>
                <a:srgbClr val="E54526"/>
              </a:buClr>
              <a:buAutoNum type="alphaLcParenBoth"/>
            </a:pPr>
            <a:endParaRPr lang="en-GB" dirty="0">
              <a:solidFill>
                <a:schemeClr val="bg1"/>
              </a:solidFill>
            </a:endParaRPr>
          </a:p>
          <a:p>
            <a:pPr marL="228600" indent="-228600">
              <a:buClr>
                <a:srgbClr val="E54526"/>
              </a:buClr>
              <a:buAutoNum type="alphaLcParenBoth"/>
            </a:pPr>
            <a:r>
              <a:rPr lang="en-GB" dirty="0">
                <a:solidFill>
                  <a:schemeClr val="bg1"/>
                </a:solidFill>
              </a:rPr>
              <a:t>the </a:t>
            </a:r>
            <a:r>
              <a:rPr lang="en-GB" dirty="0" err="1">
                <a:solidFill>
                  <a:schemeClr val="bg1"/>
                </a:solidFill>
              </a:rPr>
              <a:t>LifeComp</a:t>
            </a:r>
            <a:r>
              <a:rPr lang="en-GB" dirty="0">
                <a:solidFill>
                  <a:schemeClr val="bg1"/>
                </a:solidFill>
              </a:rPr>
              <a:t> </a:t>
            </a:r>
            <a:r>
              <a:rPr lang="en-GB" b="1" dirty="0">
                <a:solidFill>
                  <a:schemeClr val="bg1"/>
                </a:solidFill>
              </a:rPr>
              <a:t>(</a:t>
            </a:r>
            <a:r>
              <a:rPr lang="en-GB" b="1" dirty="0">
                <a:solidFill>
                  <a:schemeClr val="bg1"/>
                </a:solidFill>
                <a:hlinkClick r:id="rId3">
                  <a:extLst>
                    <a:ext uri="{A12FA001-AC4F-418D-AE19-62706E023703}">
                      <ahyp:hlinkClr xmlns:ahyp="http://schemas.microsoft.com/office/drawing/2018/hyperlinkcolor" val="tx"/>
                    </a:ext>
                  </a:extLst>
                </a:hlinkClick>
              </a:rPr>
              <a:t>https://</a:t>
            </a:r>
            <a:r>
              <a:rPr lang="en-GB" b="1" dirty="0" err="1">
                <a:solidFill>
                  <a:schemeClr val="bg1"/>
                </a:solidFill>
                <a:hlinkClick r:id="rId3">
                  <a:extLst>
                    <a:ext uri="{A12FA001-AC4F-418D-AE19-62706E023703}">
                      <ahyp:hlinkClr xmlns:ahyp="http://schemas.microsoft.com/office/drawing/2018/hyperlinkcolor" val="tx"/>
                    </a:ext>
                  </a:extLst>
                </a:hlinkClick>
              </a:rPr>
              <a:t>ec.europa.eu</a:t>
            </a:r>
            <a:r>
              <a:rPr lang="en-GB" b="1" dirty="0">
                <a:solidFill>
                  <a:schemeClr val="bg1"/>
                </a:solidFill>
                <a:hlinkClick r:id="rId3">
                  <a:extLst>
                    <a:ext uri="{A12FA001-AC4F-418D-AE19-62706E023703}">
                      <ahyp:hlinkClr xmlns:ahyp="http://schemas.microsoft.com/office/drawing/2018/hyperlinkcolor" val="tx"/>
                    </a:ext>
                  </a:extLst>
                </a:hlinkClick>
              </a:rPr>
              <a:t>/</a:t>
            </a:r>
            <a:r>
              <a:rPr lang="en-GB" b="1" dirty="0" err="1">
                <a:solidFill>
                  <a:schemeClr val="bg1"/>
                </a:solidFill>
                <a:hlinkClick r:id="rId3">
                  <a:extLst>
                    <a:ext uri="{A12FA001-AC4F-418D-AE19-62706E023703}">
                      <ahyp:hlinkClr xmlns:ahyp="http://schemas.microsoft.com/office/drawing/2018/hyperlinkcolor" val="tx"/>
                    </a:ext>
                  </a:extLst>
                </a:hlinkClick>
              </a:rPr>
              <a:t>jrc</a:t>
            </a:r>
            <a:r>
              <a:rPr lang="en-GB" b="1" dirty="0">
                <a:solidFill>
                  <a:schemeClr val="bg1"/>
                </a:solidFill>
                <a:hlinkClick r:id="rId3">
                  <a:extLst>
                    <a:ext uri="{A12FA001-AC4F-418D-AE19-62706E023703}">
                      <ahyp:hlinkClr xmlns:ahyp="http://schemas.microsoft.com/office/drawing/2018/hyperlinkcolor" val="tx"/>
                    </a:ext>
                  </a:extLst>
                </a:hlinkClick>
              </a:rPr>
              <a:t>/</a:t>
            </a:r>
            <a:r>
              <a:rPr lang="en-GB" b="1" dirty="0" err="1">
                <a:solidFill>
                  <a:schemeClr val="bg1"/>
                </a:solidFill>
                <a:hlinkClick r:id="rId3">
                  <a:extLst>
                    <a:ext uri="{A12FA001-AC4F-418D-AE19-62706E023703}">
                      <ahyp:hlinkClr xmlns:ahyp="http://schemas.microsoft.com/office/drawing/2018/hyperlinkcolor" val="tx"/>
                    </a:ext>
                  </a:extLst>
                </a:hlinkClick>
              </a:rPr>
              <a:t>en</a:t>
            </a:r>
            <a:r>
              <a:rPr lang="en-GB" b="1" dirty="0">
                <a:solidFill>
                  <a:schemeClr val="bg1"/>
                </a:solidFill>
                <a:hlinkClick r:id="rId3">
                  <a:extLst>
                    <a:ext uri="{A12FA001-AC4F-418D-AE19-62706E023703}">
                      <ahyp:hlinkClr xmlns:ahyp="http://schemas.microsoft.com/office/drawing/2018/hyperlinkcolor" val="tx"/>
                    </a:ext>
                  </a:extLst>
                </a:hlinkClick>
              </a:rPr>
              <a:t>/</a:t>
            </a:r>
            <a:r>
              <a:rPr lang="en-GB" b="1" dirty="0" err="1">
                <a:solidFill>
                  <a:schemeClr val="bg1"/>
                </a:solidFill>
                <a:hlinkClick r:id="rId3">
                  <a:extLst>
                    <a:ext uri="{A12FA001-AC4F-418D-AE19-62706E023703}">
                      <ahyp:hlinkClr xmlns:ahyp="http://schemas.microsoft.com/office/drawing/2018/hyperlinkcolor" val="tx"/>
                    </a:ext>
                  </a:extLst>
                </a:hlinkClick>
              </a:rPr>
              <a:t>lifecomp</a:t>
            </a:r>
            <a:r>
              <a:rPr lang="en-GB" b="1" dirty="0">
                <a:solidFill>
                  <a:schemeClr val="bg1"/>
                </a:solidFill>
              </a:rPr>
              <a:t>)</a:t>
            </a:r>
            <a:r>
              <a:rPr lang="en-GB" dirty="0">
                <a:solidFill>
                  <a:schemeClr val="bg1"/>
                </a:solidFill>
              </a:rPr>
              <a:t>, which sets out a core set of 9 skills for personal development, social inclusion, active citizenship, and employment.  We received 16 responses, most of which were provided by adult and youth educators (62,5%) and social entrepreneurs / managers (18,8%). </a:t>
            </a:r>
          </a:p>
          <a:p>
            <a:endParaRPr lang="en-RU" dirty="0">
              <a:solidFill>
                <a:schemeClr val="bg1"/>
              </a:solidFill>
            </a:endParaRPr>
          </a:p>
        </p:txBody>
      </p:sp>
      <p:sp>
        <p:nvSpPr>
          <p:cNvPr id="11" name="Text Placeholder 5">
            <a:extLst>
              <a:ext uri="{FF2B5EF4-FFF2-40B4-BE49-F238E27FC236}">
                <a16:creationId xmlns:a16="http://schemas.microsoft.com/office/drawing/2014/main" id="{B1A2BC9F-6A6F-D546-B495-21BD87B63562}"/>
              </a:ext>
            </a:extLst>
          </p:cNvPr>
          <p:cNvSpPr txBox="1">
            <a:spLocks/>
          </p:cNvSpPr>
          <p:nvPr/>
        </p:nvSpPr>
        <p:spPr>
          <a:xfrm>
            <a:off x="198438" y="441550"/>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2" name="Text Placeholder 5">
            <a:extLst>
              <a:ext uri="{FF2B5EF4-FFF2-40B4-BE49-F238E27FC236}">
                <a16:creationId xmlns:a16="http://schemas.microsoft.com/office/drawing/2014/main" id="{28ED88A9-AE55-464B-AF6D-481837724F93}"/>
              </a:ext>
            </a:extLst>
          </p:cNvPr>
          <p:cNvSpPr txBox="1">
            <a:spLocks/>
          </p:cNvSpPr>
          <p:nvPr/>
        </p:nvSpPr>
        <p:spPr>
          <a:xfrm>
            <a:off x="198438" y="1447390"/>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3" name="Text Placeholder 5">
            <a:extLst>
              <a:ext uri="{FF2B5EF4-FFF2-40B4-BE49-F238E27FC236}">
                <a16:creationId xmlns:a16="http://schemas.microsoft.com/office/drawing/2014/main" id="{CC0E3AE9-D170-0549-9C50-A9D4C1E874C2}"/>
              </a:ext>
            </a:extLst>
          </p:cNvPr>
          <p:cNvSpPr txBox="1">
            <a:spLocks/>
          </p:cNvSpPr>
          <p:nvPr/>
        </p:nvSpPr>
        <p:spPr>
          <a:xfrm>
            <a:off x="198438" y="2453230"/>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pic>
        <p:nvPicPr>
          <p:cNvPr id="15" name="Picture 14">
            <a:extLst>
              <a:ext uri="{FF2B5EF4-FFF2-40B4-BE49-F238E27FC236}">
                <a16:creationId xmlns:a16="http://schemas.microsoft.com/office/drawing/2014/main" id="{A51A5820-6D77-284F-B43D-36774823D6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697" y="287607"/>
            <a:ext cx="1655982" cy="784491"/>
          </a:xfrm>
          <a:prstGeom prst="rect">
            <a:avLst/>
          </a:prstGeom>
          <a:ln w="28575">
            <a:solidFill>
              <a:schemeClr val="bg1"/>
            </a:solidFill>
          </a:ln>
        </p:spPr>
      </p:pic>
      <p:pic>
        <p:nvPicPr>
          <p:cNvPr id="16" name="Picture 15">
            <a:extLst>
              <a:ext uri="{FF2B5EF4-FFF2-40B4-BE49-F238E27FC236}">
                <a16:creationId xmlns:a16="http://schemas.microsoft.com/office/drawing/2014/main" id="{D542107A-A405-7D48-B305-864FC073A0A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3697" y="1283287"/>
            <a:ext cx="1655981" cy="784491"/>
          </a:xfrm>
          <a:prstGeom prst="rect">
            <a:avLst/>
          </a:prstGeom>
          <a:ln w="28575">
            <a:solidFill>
              <a:schemeClr val="bg1"/>
            </a:solidFill>
          </a:ln>
        </p:spPr>
      </p:pic>
      <p:pic>
        <p:nvPicPr>
          <p:cNvPr id="17" name="Picture 16">
            <a:extLst>
              <a:ext uri="{FF2B5EF4-FFF2-40B4-BE49-F238E27FC236}">
                <a16:creationId xmlns:a16="http://schemas.microsoft.com/office/drawing/2014/main" id="{B82E4A2F-29E9-C14D-B2ED-46EF8C37CC3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3697" y="2278967"/>
            <a:ext cx="1655981" cy="948594"/>
          </a:xfrm>
          <a:prstGeom prst="rect">
            <a:avLst/>
          </a:prstGeom>
          <a:ln w="28575">
            <a:solidFill>
              <a:schemeClr val="bg1"/>
            </a:solidFill>
          </a:ln>
        </p:spPr>
      </p:pic>
      <p:pic>
        <p:nvPicPr>
          <p:cNvPr id="1026" name="Picture 2">
            <a:extLst>
              <a:ext uri="{FF2B5EF4-FFF2-40B4-BE49-F238E27FC236}">
                <a16:creationId xmlns:a16="http://schemas.microsoft.com/office/drawing/2014/main" id="{780A9AEB-6440-96BD-0DAA-C81FB5279B5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749"/>
          <a:stretch/>
        </p:blipFill>
        <p:spPr bwMode="auto">
          <a:xfrm>
            <a:off x="0" y="6576504"/>
            <a:ext cx="7115557" cy="33241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ECDC24E-0505-07D1-5FC8-6B978E5A9F98}"/>
              </a:ext>
            </a:extLst>
          </p:cNvPr>
          <p:cNvSpPr txBox="1"/>
          <p:nvPr/>
        </p:nvSpPr>
        <p:spPr>
          <a:xfrm>
            <a:off x="-2" y="9880986"/>
            <a:ext cx="7019925" cy="261610"/>
          </a:xfrm>
          <a:prstGeom prst="rect">
            <a:avLst/>
          </a:prstGeom>
          <a:noFill/>
        </p:spPr>
        <p:txBody>
          <a:bodyPr wrap="square">
            <a:spAutoFit/>
          </a:bodyPr>
          <a:lstStyle/>
          <a:p>
            <a:r>
              <a:rPr lang="en-US" sz="1100" b="0" i="0" u="sng" strike="noStrike" dirty="0">
                <a:solidFill>
                  <a:srgbClr val="1155CC"/>
                </a:solidFill>
                <a:effectLst/>
                <a:latin typeface="Calibri" panose="020F0502020204030204" pitchFamily="34" charset="0"/>
                <a:cs typeface="Calibri" panose="020F0502020204030204" pitchFamily="34" charset="0"/>
                <a:hlinkClick r:id="rId8"/>
              </a:rPr>
              <a:t>A Game Of Tones</a:t>
            </a:r>
            <a:r>
              <a:rPr lang="en-US" sz="1100" b="0" i="0" u="none" strike="noStrike" dirty="0">
                <a:solidFill>
                  <a:srgbClr val="30272E"/>
                </a:solidFill>
                <a:effectLst/>
                <a:latin typeface="Calibri" panose="020F0502020204030204" pitchFamily="34" charset="0"/>
                <a:cs typeface="Calibri" panose="020F0502020204030204" pitchFamily="34" charset="0"/>
              </a:rPr>
              <a:t>" by </a:t>
            </a:r>
            <a:r>
              <a:rPr lang="en-US" sz="1100" b="0" i="0" u="sng" strike="noStrike" dirty="0">
                <a:solidFill>
                  <a:srgbClr val="1155CC"/>
                </a:solidFill>
                <a:effectLst/>
                <a:latin typeface="Calibri" panose="020F0502020204030204" pitchFamily="34" charset="0"/>
                <a:cs typeface="Calibri" panose="020F0502020204030204" pitchFamily="34" charset="0"/>
                <a:hlinkClick r:id="rId9"/>
              </a:rPr>
              <a:t>Thomas Paal Photography</a:t>
            </a:r>
            <a:r>
              <a:rPr lang="en-US" sz="1100" b="0" i="0" u="none" strike="noStrike" dirty="0">
                <a:solidFill>
                  <a:srgbClr val="30272E"/>
                </a:solidFill>
                <a:effectLst/>
                <a:latin typeface="Calibri" panose="020F0502020204030204" pitchFamily="34" charset="0"/>
                <a:cs typeface="Calibri" panose="020F0502020204030204" pitchFamily="34" charset="0"/>
              </a:rPr>
              <a:t> is licensed under </a:t>
            </a:r>
            <a:r>
              <a:rPr lang="en-US" sz="1100" b="0" i="0" u="sng" strike="noStrike" dirty="0">
                <a:solidFill>
                  <a:srgbClr val="1155CC"/>
                </a:solidFill>
                <a:effectLst/>
                <a:latin typeface="Calibri" panose="020F0502020204030204" pitchFamily="34" charset="0"/>
                <a:cs typeface="Calibri" panose="020F0502020204030204" pitchFamily="34" charset="0"/>
                <a:hlinkClick r:id="rId10"/>
              </a:rPr>
              <a:t>CC BY-NC-SA 2.0</a:t>
            </a:r>
            <a:endParaRPr lang="en-IE"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6542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08A1FA4-61E9-B44C-83C4-A6CE732733C1}"/>
              </a:ext>
            </a:extLst>
          </p:cNvPr>
          <p:cNvSpPr>
            <a:spLocks noGrp="1"/>
          </p:cNvSpPr>
          <p:nvPr>
            <p:ph type="body" sz="quarter" idx="13"/>
          </p:nvPr>
        </p:nvSpPr>
        <p:spPr/>
        <p:txBody>
          <a:bodyPr/>
          <a:lstStyle/>
          <a:p>
            <a:r>
              <a:rPr lang="en-US" dirty="0"/>
              <a:t>04</a:t>
            </a:r>
          </a:p>
        </p:txBody>
      </p:sp>
      <p:sp>
        <p:nvSpPr>
          <p:cNvPr id="18" name="Text Placeholder 17">
            <a:extLst>
              <a:ext uri="{FF2B5EF4-FFF2-40B4-BE49-F238E27FC236}">
                <a16:creationId xmlns:a16="http://schemas.microsoft.com/office/drawing/2014/main" id="{3D13EB9D-DE55-5D4D-BEA7-6A984DDA5380}"/>
              </a:ext>
            </a:extLst>
          </p:cNvPr>
          <p:cNvSpPr>
            <a:spLocks noGrp="1"/>
          </p:cNvSpPr>
          <p:nvPr>
            <p:ph type="body" sz="quarter" idx="14"/>
          </p:nvPr>
        </p:nvSpPr>
        <p:spPr>
          <a:xfrm>
            <a:off x="2481961" y="1186519"/>
            <a:ext cx="3486126" cy="669564"/>
          </a:xfrm>
        </p:spPr>
        <p:txBody>
          <a:bodyPr/>
          <a:lstStyle/>
          <a:p>
            <a:r>
              <a:rPr lang="en-US" dirty="0"/>
              <a:t>Presentation and analysis of results</a:t>
            </a:r>
          </a:p>
        </p:txBody>
      </p:sp>
      <p:sp>
        <p:nvSpPr>
          <p:cNvPr id="4" name="Slide Number Placeholder 3">
            <a:extLst>
              <a:ext uri="{FF2B5EF4-FFF2-40B4-BE49-F238E27FC236}">
                <a16:creationId xmlns:a16="http://schemas.microsoft.com/office/drawing/2014/main" id="{3B03FCF6-D666-2F45-BB8F-713050B5E210}"/>
              </a:ext>
            </a:extLst>
          </p:cNvPr>
          <p:cNvSpPr>
            <a:spLocks noGrp="1"/>
          </p:cNvSpPr>
          <p:nvPr>
            <p:ph type="sldNum" sz="quarter" idx="4"/>
          </p:nvPr>
        </p:nvSpPr>
        <p:spPr/>
        <p:txBody>
          <a:bodyPr/>
          <a:lstStyle/>
          <a:p>
            <a:fld id="{CB2079F2-58AF-ED44-82D7-E04B2F6FD686}" type="slidenum">
              <a:rPr lang="en-US" smtClean="0"/>
              <a:pPr/>
              <a:t>19</a:t>
            </a:fld>
            <a:endParaRPr lang="en-US" dirty="0"/>
          </a:p>
        </p:txBody>
      </p:sp>
    </p:spTree>
    <p:extLst>
      <p:ext uri="{BB962C8B-B14F-4D97-AF65-F5344CB8AC3E}">
        <p14:creationId xmlns:p14="http://schemas.microsoft.com/office/powerpoint/2010/main" val="1462556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0F5A6FD9-1EC7-FA45-B2DB-8BB7C3EC8824}"/>
              </a:ext>
            </a:extLst>
          </p:cNvPr>
          <p:cNvPicPr>
            <a:picLocks noGrp="1" noChangeAspect="1"/>
          </p:cNvPicPr>
          <p:nvPr>
            <p:ph type="pic" sz="quarter" idx="41"/>
          </p:nvPr>
        </p:nvPicPr>
        <p:blipFill rotWithShape="1">
          <a:blip r:embed="rId2" cstate="email">
            <a:extLst>
              <a:ext uri="{28A0092B-C50C-407E-A947-70E740481C1C}">
                <a14:useLocalDpi xmlns:a14="http://schemas.microsoft.com/office/drawing/2010/main"/>
              </a:ext>
            </a:extLst>
          </a:blip>
          <a:srcRect/>
          <a:stretch/>
        </p:blipFill>
        <p:spPr>
          <a:xfrm>
            <a:off x="-53975" y="4567238"/>
            <a:ext cx="7113588" cy="4549775"/>
          </a:xfrm>
        </p:spPr>
      </p:pic>
      <p:sp>
        <p:nvSpPr>
          <p:cNvPr id="17" name="Text Placeholder 16">
            <a:extLst>
              <a:ext uri="{FF2B5EF4-FFF2-40B4-BE49-F238E27FC236}">
                <a16:creationId xmlns:a16="http://schemas.microsoft.com/office/drawing/2014/main" id="{36A00497-441B-D646-A076-3BE81AB5099E}"/>
              </a:ext>
            </a:extLst>
          </p:cNvPr>
          <p:cNvSpPr>
            <a:spLocks noGrp="1"/>
          </p:cNvSpPr>
          <p:nvPr>
            <p:ph type="body" sz="quarter" idx="13"/>
          </p:nvPr>
        </p:nvSpPr>
        <p:spPr>
          <a:xfrm>
            <a:off x="361135" y="652409"/>
            <a:ext cx="3418702" cy="5662665"/>
          </a:xfrm>
        </p:spPr>
        <p:txBody>
          <a:bodyPr anchor="t">
            <a:noAutofit/>
          </a:bodyPr>
          <a:lstStyle/>
          <a:p>
            <a:pPr>
              <a:spcBef>
                <a:spcPts val="0"/>
              </a:spcBef>
            </a:pPr>
            <a:r>
              <a:rPr lang="en-US" sz="1100" b="1" dirty="0"/>
              <a:t>Cultural Social Innovation Guide </a:t>
            </a:r>
          </a:p>
          <a:p>
            <a:pPr>
              <a:spcBef>
                <a:spcPts val="0"/>
              </a:spcBef>
            </a:pPr>
            <a:r>
              <a:rPr lang="en-US" sz="1100" dirty="0"/>
              <a:t>Cultural Social Innovation Europe – </a:t>
            </a:r>
          </a:p>
          <a:p>
            <a:pPr>
              <a:spcBef>
                <a:spcPts val="0"/>
              </a:spcBef>
            </a:pPr>
            <a:r>
              <a:rPr lang="en-US" sz="1100" dirty="0"/>
              <a:t>Erasmus+ Project Partnership</a:t>
            </a:r>
          </a:p>
          <a:p>
            <a:pPr>
              <a:lnSpc>
                <a:spcPts val="460"/>
              </a:lnSpc>
              <a:spcBef>
                <a:spcPts val="0"/>
              </a:spcBef>
            </a:pPr>
            <a:r>
              <a:rPr lang="en-US" sz="1100" dirty="0"/>
              <a:t> </a:t>
            </a:r>
          </a:p>
          <a:p>
            <a:pPr>
              <a:lnSpc>
                <a:spcPts val="460"/>
              </a:lnSpc>
              <a:spcBef>
                <a:spcPts val="0"/>
              </a:spcBef>
            </a:pPr>
            <a:r>
              <a:rPr lang="en-US" sz="1100" dirty="0"/>
              <a:t> </a:t>
            </a:r>
          </a:p>
          <a:p>
            <a:pPr>
              <a:lnSpc>
                <a:spcPts val="460"/>
              </a:lnSpc>
              <a:spcBef>
                <a:spcPts val="0"/>
              </a:spcBef>
            </a:pPr>
            <a:r>
              <a:rPr lang="en-US" sz="1100" dirty="0"/>
              <a:t> </a:t>
            </a:r>
            <a:endParaRPr lang="en-US" sz="800" dirty="0"/>
          </a:p>
          <a:p>
            <a:pPr>
              <a:spcBef>
                <a:spcPts val="0"/>
              </a:spcBef>
            </a:pPr>
            <a:r>
              <a:rPr lang="en-US" sz="1100" dirty="0"/>
              <a:t>1st edition in English language | July 2022</a:t>
            </a:r>
          </a:p>
          <a:p>
            <a:pPr>
              <a:spcBef>
                <a:spcPts val="0"/>
              </a:spcBef>
            </a:pPr>
            <a:r>
              <a:rPr lang="en-US" sz="1100" dirty="0"/>
              <a:t> </a:t>
            </a:r>
          </a:p>
          <a:p>
            <a:pPr>
              <a:spcBef>
                <a:spcPts val="0"/>
              </a:spcBef>
            </a:pPr>
            <a:r>
              <a:rPr lang="en-US" sz="1100" b="1" dirty="0"/>
              <a:t>Intellectual property rights:</a:t>
            </a:r>
          </a:p>
          <a:p>
            <a:pPr>
              <a:spcBef>
                <a:spcPts val="0"/>
              </a:spcBef>
            </a:pPr>
            <a:r>
              <a:rPr lang="en-US" sz="1100" dirty="0"/>
              <a:t>Copyright © 2022 Cultural Social Innovation Europe - Erasmus+ Project Partnership</a:t>
            </a:r>
          </a:p>
          <a:p>
            <a:pPr>
              <a:spcBef>
                <a:spcPts val="0"/>
              </a:spcBef>
            </a:pPr>
            <a:r>
              <a:rPr lang="en-US" sz="1400" dirty="0">
                <a:hlinkClick r:id="rId3">
                  <a:extLst>
                    <a:ext uri="{A12FA001-AC4F-418D-AE19-62706E023703}">
                      <ahyp:hlinkClr xmlns:ahyp="http://schemas.microsoft.com/office/drawing/2018/hyperlinkcolor" val="tx"/>
                    </a:ext>
                  </a:extLst>
                </a:hlinkClick>
              </a:rPr>
              <a:t>www.</a:t>
            </a:r>
            <a:r>
              <a:rPr lang="en-US" sz="1400" b="1" dirty="0">
                <a:hlinkClick r:id="rId3">
                  <a:extLst>
                    <a:ext uri="{A12FA001-AC4F-418D-AE19-62706E023703}">
                      <ahyp:hlinkClr xmlns:ahyp="http://schemas.microsoft.com/office/drawing/2018/hyperlinkcolor" val="tx"/>
                    </a:ext>
                  </a:extLst>
                </a:hlinkClick>
              </a:rPr>
              <a:t>csi-project</a:t>
            </a:r>
            <a:r>
              <a:rPr lang="en-US" sz="1400" dirty="0">
                <a:hlinkClick r:id="rId3">
                  <a:extLst>
                    <a:ext uri="{A12FA001-AC4F-418D-AE19-62706E023703}">
                      <ahyp:hlinkClr xmlns:ahyp="http://schemas.microsoft.com/office/drawing/2018/hyperlinkcolor" val="tx"/>
                    </a:ext>
                  </a:extLst>
                </a:hlinkClick>
              </a:rPr>
              <a:t>.eu</a:t>
            </a:r>
            <a:endParaRPr lang="en-US" sz="1400" dirty="0"/>
          </a:p>
          <a:p>
            <a:pPr>
              <a:spcBef>
                <a:spcPts val="0"/>
              </a:spcBef>
            </a:pPr>
            <a:r>
              <a:rPr lang="en-US" sz="1100" dirty="0"/>
              <a:t> </a:t>
            </a:r>
          </a:p>
          <a:p>
            <a:pPr>
              <a:spcBef>
                <a:spcPts val="0"/>
              </a:spcBef>
            </a:pPr>
            <a:r>
              <a:rPr lang="en-US" sz="1100" dirty="0"/>
              <a:t> </a:t>
            </a:r>
            <a:r>
              <a:rPr lang="en-IE" sz="1100" dirty="0"/>
              <a:t>Except where otherwise noted, the content of this Guide is published under the terms of the Creative Commons Attribution - </a:t>
            </a:r>
            <a:r>
              <a:rPr lang="en-IE" sz="1100" dirty="0" err="1"/>
              <a:t>ShareAlike</a:t>
            </a:r>
            <a:r>
              <a:rPr lang="en-IE" sz="1100" dirty="0"/>
              <a:t> 4.0 license. </a:t>
            </a:r>
          </a:p>
          <a:p>
            <a:pPr>
              <a:spcBef>
                <a:spcPts val="0"/>
              </a:spcBef>
            </a:pPr>
            <a:endParaRPr lang="en-IE" sz="1100" dirty="0"/>
          </a:p>
          <a:p>
            <a:pPr>
              <a:spcBef>
                <a:spcPts val="0"/>
              </a:spcBef>
            </a:pPr>
            <a:r>
              <a:rPr lang="en-IE" sz="1100" dirty="0"/>
              <a:t>To read a summary of this license, visit the website: </a:t>
            </a:r>
            <a:r>
              <a:rPr lang="en-IE" sz="1100" dirty="0">
                <a:hlinkClick r:id="rId4">
                  <a:extLst>
                    <a:ext uri="{A12FA001-AC4F-418D-AE19-62706E023703}">
                      <ahyp:hlinkClr xmlns:ahyp="http://schemas.microsoft.com/office/drawing/2018/hyperlinkcolor" val="tx"/>
                    </a:ext>
                  </a:extLst>
                </a:hlinkClick>
              </a:rPr>
              <a:t>https://creativecommons.org/licenses/by-sa/4.0/</a:t>
            </a:r>
            <a:endParaRPr lang="en-US" sz="1100" dirty="0"/>
          </a:p>
          <a:p>
            <a:pPr>
              <a:spcBef>
                <a:spcPts val="0"/>
              </a:spcBef>
            </a:pPr>
            <a:r>
              <a:rPr lang="en-US" sz="1100" dirty="0"/>
              <a:t> </a:t>
            </a:r>
          </a:p>
          <a:p>
            <a:pPr>
              <a:spcBef>
                <a:spcPts val="0"/>
              </a:spcBef>
            </a:pPr>
            <a:endParaRPr lang="en-US" sz="1100" dirty="0"/>
          </a:p>
          <a:p>
            <a:pPr>
              <a:spcBef>
                <a:spcPts val="0"/>
              </a:spcBef>
            </a:pPr>
            <a:endParaRPr lang="en-US" sz="1100" dirty="0"/>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endParaRPr lang="en-US" sz="1100" dirty="0">
              <a:highlight>
                <a:srgbClr val="E54526"/>
              </a:highlight>
            </a:endParaRPr>
          </a:p>
          <a:p>
            <a:pPr>
              <a:spcBef>
                <a:spcPts val="0"/>
              </a:spcBef>
            </a:pPr>
            <a:r>
              <a:rPr lang="en-US" sz="1100" dirty="0"/>
              <a:t> </a:t>
            </a:r>
          </a:p>
          <a:p>
            <a:pPr>
              <a:spcBef>
                <a:spcPts val="0"/>
              </a:spcBef>
            </a:pPr>
            <a:r>
              <a:rPr lang="en-US" sz="800" b="1" dirty="0"/>
              <a:t>Disclaimer:</a:t>
            </a:r>
          </a:p>
          <a:p>
            <a:pPr>
              <a:spcBef>
                <a:spcPts val="0"/>
              </a:spcBef>
            </a:pPr>
            <a:r>
              <a:rPr lang="en-US" sz="800" dirty="0"/>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p>
          <a:p>
            <a:pPr>
              <a:spcBef>
                <a:spcPts val="0"/>
              </a:spcBef>
            </a:pPr>
            <a:r>
              <a:rPr lang="en-US" sz="800" dirty="0"/>
              <a:t>Write the Names of the staff members who contributed to this Guide.</a:t>
            </a:r>
          </a:p>
          <a:p>
            <a:pPr>
              <a:spcBef>
                <a:spcPts val="0"/>
              </a:spcBef>
            </a:pPr>
            <a:endParaRPr lang="en-US" sz="1100" dirty="0"/>
          </a:p>
        </p:txBody>
      </p:sp>
      <p:pic>
        <p:nvPicPr>
          <p:cNvPr id="20" name="Picture 19">
            <a:extLst>
              <a:ext uri="{FF2B5EF4-FFF2-40B4-BE49-F238E27FC236}">
                <a16:creationId xmlns:a16="http://schemas.microsoft.com/office/drawing/2014/main" id="{5E8FCF5A-3D83-4743-901C-61D5EFFB9A80}"/>
              </a:ext>
            </a:extLst>
          </p:cNvPr>
          <p:cNvPicPr>
            <a:picLocks noChangeAspect="1"/>
          </p:cNvPicPr>
          <p:nvPr/>
        </p:nvPicPr>
        <p:blipFill>
          <a:blip r:embed="rId5"/>
          <a:stretch>
            <a:fillRect/>
          </a:stretch>
        </p:blipFill>
        <p:spPr>
          <a:xfrm>
            <a:off x="1453300" y="3894485"/>
            <a:ext cx="1234371" cy="466500"/>
          </a:xfrm>
          <a:prstGeom prst="rect">
            <a:avLst/>
          </a:prstGeom>
        </p:spPr>
      </p:pic>
      <p:sp>
        <p:nvSpPr>
          <p:cNvPr id="23" name="Freeform 22">
            <a:extLst>
              <a:ext uri="{FF2B5EF4-FFF2-40B4-BE49-F238E27FC236}">
                <a16:creationId xmlns:a16="http://schemas.microsoft.com/office/drawing/2014/main" id="{9106D9C7-FF48-CD45-BF21-C5FCD732642A}"/>
              </a:ext>
            </a:extLst>
          </p:cNvPr>
          <p:cNvSpPr/>
          <p:nvPr/>
        </p:nvSpPr>
        <p:spPr>
          <a:xfrm rot="10800000">
            <a:off x="3193415" y="9078838"/>
            <a:ext cx="3032760" cy="76349"/>
          </a:xfrm>
          <a:custGeom>
            <a:avLst/>
            <a:gdLst>
              <a:gd name="connsiteX0" fmla="*/ 0 w 296503"/>
              <a:gd name="connsiteY0" fmla="*/ 0 h 7452"/>
              <a:gd name="connsiteX1" fmla="*/ 296503 w 296503"/>
              <a:gd name="connsiteY1" fmla="*/ 0 h 7452"/>
              <a:gd name="connsiteX2" fmla="*/ 296503 w 296503"/>
              <a:gd name="connsiteY2" fmla="*/ 7453 h 7452"/>
              <a:gd name="connsiteX3" fmla="*/ 0 w 296503"/>
              <a:gd name="connsiteY3" fmla="*/ 7453 h 7452"/>
            </a:gdLst>
            <a:ahLst/>
            <a:cxnLst>
              <a:cxn ang="0">
                <a:pos x="connsiteX0" y="connsiteY0"/>
              </a:cxn>
              <a:cxn ang="0">
                <a:pos x="connsiteX1" y="connsiteY1"/>
              </a:cxn>
              <a:cxn ang="0">
                <a:pos x="connsiteX2" y="connsiteY2"/>
              </a:cxn>
              <a:cxn ang="0">
                <a:pos x="connsiteX3" y="connsiteY3"/>
              </a:cxn>
            </a:cxnLst>
            <a:rect l="l" t="t" r="r" b="b"/>
            <a:pathLst>
              <a:path w="296503" h="7452">
                <a:moveTo>
                  <a:pt x="0" y="0"/>
                </a:moveTo>
                <a:lnTo>
                  <a:pt x="296503" y="0"/>
                </a:lnTo>
                <a:lnTo>
                  <a:pt x="296503" y="7453"/>
                </a:lnTo>
                <a:lnTo>
                  <a:pt x="0" y="7453"/>
                </a:lnTo>
                <a:close/>
              </a:path>
            </a:pathLst>
          </a:custGeom>
          <a:solidFill>
            <a:srgbClr val="E54526"/>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Slide Number Placeholder 3">
            <a:extLst>
              <a:ext uri="{FF2B5EF4-FFF2-40B4-BE49-F238E27FC236}">
                <a16:creationId xmlns:a16="http://schemas.microsoft.com/office/drawing/2014/main" id="{6E0948EC-A110-224F-BD3F-AF43473F3F66}"/>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a:t>
            </a:fld>
            <a:endParaRPr lang="en-US" dirty="0"/>
          </a:p>
        </p:txBody>
      </p:sp>
    </p:spTree>
    <p:extLst>
      <p:ext uri="{BB962C8B-B14F-4D97-AF65-F5344CB8AC3E}">
        <p14:creationId xmlns:p14="http://schemas.microsoft.com/office/powerpoint/2010/main" val="1765869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D3A0D45-068E-2F49-8103-0D1CC5EF0BF1}"/>
              </a:ext>
            </a:extLst>
          </p:cNvPr>
          <p:cNvSpPr>
            <a:spLocks noGrp="1"/>
          </p:cNvSpPr>
          <p:nvPr>
            <p:ph type="body" sz="quarter" idx="30"/>
          </p:nvPr>
        </p:nvSpPr>
        <p:spPr>
          <a:xfrm>
            <a:off x="2215299" y="1060905"/>
            <a:ext cx="3564855" cy="764293"/>
          </a:xfrm>
        </p:spPr>
        <p:txBody>
          <a:bodyPr/>
          <a:lstStyle/>
          <a:p>
            <a:r>
              <a:rPr lang="en-GB" dirty="0"/>
              <a:t>PRESENTATION AND ANALYSIS OF RESULTS</a:t>
            </a:r>
          </a:p>
          <a:p>
            <a:r>
              <a:rPr lang="en-GB" dirty="0"/>
              <a:t> </a:t>
            </a:r>
            <a:endParaRPr lang="en-US" dirty="0"/>
          </a:p>
        </p:txBody>
      </p:sp>
      <p:sp>
        <p:nvSpPr>
          <p:cNvPr id="19" name="Freeform 18">
            <a:extLst>
              <a:ext uri="{FF2B5EF4-FFF2-40B4-BE49-F238E27FC236}">
                <a16:creationId xmlns:a16="http://schemas.microsoft.com/office/drawing/2014/main" id="{124B000E-D517-F64E-8BA0-633F7C5300A4}"/>
              </a:ext>
            </a:extLst>
          </p:cNvPr>
          <p:cNvSpPr/>
          <p:nvPr/>
        </p:nvSpPr>
        <p:spPr>
          <a:xfrm>
            <a:off x="-20046" y="1296758"/>
            <a:ext cx="2196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3389CA"/>
          </a:solidFill>
          <a:ln w="3060" cap="flat">
            <a:noFill/>
            <a:prstDash val="solid"/>
            <a:miter/>
          </a:ln>
        </p:spPr>
        <p:txBody>
          <a:bodyPr rtlCol="0" anchor="ctr"/>
          <a:lstStyle/>
          <a:p>
            <a:endParaRPr lang="en-US"/>
          </a:p>
        </p:txBody>
      </p:sp>
      <p:sp>
        <p:nvSpPr>
          <p:cNvPr id="20" name="Text Placeholder 32">
            <a:extLst>
              <a:ext uri="{FF2B5EF4-FFF2-40B4-BE49-F238E27FC236}">
                <a16:creationId xmlns:a16="http://schemas.microsoft.com/office/drawing/2014/main" id="{E4FC3984-BEAC-514D-85BE-01C080EE46A6}"/>
              </a:ext>
            </a:extLst>
          </p:cNvPr>
          <p:cNvSpPr txBox="1">
            <a:spLocks/>
          </p:cNvSpPr>
          <p:nvPr/>
        </p:nvSpPr>
        <p:spPr>
          <a:xfrm>
            <a:off x="436744" y="268069"/>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6500" dirty="0">
                <a:solidFill>
                  <a:srgbClr val="E54526"/>
                </a:solidFill>
              </a:rPr>
              <a:t>04</a:t>
            </a:r>
            <a:endParaRPr lang="en-US" sz="6500" dirty="0">
              <a:solidFill>
                <a:srgbClr val="E54526"/>
              </a:solidFill>
            </a:endParaRPr>
          </a:p>
        </p:txBody>
      </p:sp>
      <p:sp>
        <p:nvSpPr>
          <p:cNvPr id="3" name="Text Placeholder 2">
            <a:extLst>
              <a:ext uri="{FF2B5EF4-FFF2-40B4-BE49-F238E27FC236}">
                <a16:creationId xmlns:a16="http://schemas.microsoft.com/office/drawing/2014/main" id="{1AF23100-2609-7941-9BB6-AFBC3E44E8ED}"/>
              </a:ext>
            </a:extLst>
          </p:cNvPr>
          <p:cNvSpPr>
            <a:spLocks noGrp="1"/>
          </p:cNvSpPr>
          <p:nvPr>
            <p:ph type="body" sz="quarter" idx="32"/>
          </p:nvPr>
        </p:nvSpPr>
        <p:spPr>
          <a:xfrm>
            <a:off x="522423" y="3816791"/>
            <a:ext cx="6526988" cy="1620102"/>
          </a:xfrm>
        </p:spPr>
        <p:txBody>
          <a:bodyPr numCol="1"/>
          <a:lstStyle/>
          <a:p>
            <a:pPr>
              <a:tabLst>
                <a:tab pos="177800" algn="l"/>
              </a:tabLst>
            </a:pPr>
            <a:r>
              <a:rPr lang="en-US" dirty="0"/>
              <a:t>The investigation of an existing definition in each national context was the basis for the desk research to continue. The outcome was common in all countries; such a definition of this threefold terminology does not exist. However the concept of  social innovation and its definition was pinpointed as an issue to explore in all the countries’ desk research. The results showed that there is no uniformly accepted definition in the majority of the countries, even though there were cases where a definition was provided. More concretely, Denmark, Greece, Hungary and Ireland agree that such a definition is not existing at a national level, whereas Italy and UK provided with a definition which is widely accepted in their national setting. </a:t>
            </a:r>
          </a:p>
          <a:p>
            <a:pPr marL="177800" indent="-177800">
              <a:tabLst>
                <a:tab pos="177800" algn="l"/>
              </a:tabLst>
            </a:pPr>
            <a:endParaRPr lang="en-US" dirty="0"/>
          </a:p>
        </p:txBody>
      </p:sp>
      <p:sp>
        <p:nvSpPr>
          <p:cNvPr id="8" name="Rectangle 5">
            <a:extLst>
              <a:ext uri="{FF2B5EF4-FFF2-40B4-BE49-F238E27FC236}">
                <a16:creationId xmlns:a16="http://schemas.microsoft.com/office/drawing/2014/main" id="{3C03EEC3-4F29-2841-B51D-41E3C4142ED9}"/>
              </a:ext>
            </a:extLst>
          </p:cNvPr>
          <p:cNvSpPr/>
          <p:nvPr/>
        </p:nvSpPr>
        <p:spPr bwMode="auto">
          <a:xfrm>
            <a:off x="0" y="6113786"/>
            <a:ext cx="6685171" cy="4052992"/>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29102" y="6653510"/>
            <a:ext cx="5818041" cy="347707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177800" algn="l"/>
              </a:tabLst>
            </a:pPr>
            <a:r>
              <a:rPr lang="en-US" dirty="0">
                <a:solidFill>
                  <a:schemeClr val="bg1"/>
                </a:solidFill>
              </a:rPr>
              <a:t>In particular, according to the desk research in Hungary , conceptual approaches to social innovation are different, and currently there is no uniformly accepted definition. Most often, social innovation is interpreted as follows: “Social innovation provides new or novel answers to a community’s problems with the goal of increasing the well-being of the community” (</a:t>
            </a:r>
            <a:r>
              <a:rPr lang="en-US" dirty="0" err="1">
                <a:solidFill>
                  <a:schemeClr val="bg1"/>
                </a:solidFill>
              </a:rPr>
              <a:t>Kocizicszky</a:t>
            </a:r>
            <a:r>
              <a:rPr lang="en-US" dirty="0">
                <a:solidFill>
                  <a:schemeClr val="bg1"/>
                </a:solidFill>
              </a:rPr>
              <a:t> et al. 2017).</a:t>
            </a:r>
          </a:p>
          <a:p>
            <a:pPr>
              <a:tabLst>
                <a:tab pos="177800" algn="l"/>
              </a:tabLst>
            </a:pPr>
            <a:endParaRPr lang="en-US" dirty="0">
              <a:solidFill>
                <a:schemeClr val="bg1"/>
              </a:solidFill>
            </a:endParaRPr>
          </a:p>
          <a:p>
            <a:pPr>
              <a:tabLst>
                <a:tab pos="177800" algn="l"/>
              </a:tabLst>
            </a:pPr>
            <a:r>
              <a:rPr lang="en-US" dirty="0">
                <a:solidFill>
                  <a:schemeClr val="bg1"/>
                </a:solidFill>
              </a:rPr>
              <a:t>Perhaps each country could get its own mini heading? In the </a:t>
            </a:r>
            <a:r>
              <a:rPr lang="en-US" dirty="0" err="1">
                <a:solidFill>
                  <a:schemeClr val="bg1"/>
                </a:solidFill>
              </a:rPr>
              <a:t>finla</a:t>
            </a:r>
            <a:r>
              <a:rPr lang="en-US" dirty="0">
                <a:solidFill>
                  <a:schemeClr val="bg1"/>
                </a:solidFill>
              </a:rPr>
              <a:t> design we could use pictures of each counties national flag.</a:t>
            </a:r>
          </a:p>
          <a:p>
            <a:pPr>
              <a:tabLst>
                <a:tab pos="177800" algn="l"/>
              </a:tabLst>
            </a:pPr>
            <a:endParaRPr lang="en-US" dirty="0">
              <a:solidFill>
                <a:schemeClr val="bg1"/>
              </a:solidFill>
            </a:endParaRPr>
          </a:p>
          <a:p>
            <a:pPr>
              <a:tabLst>
                <a:tab pos="177800" algn="l"/>
              </a:tabLst>
            </a:pPr>
            <a:r>
              <a:rPr lang="en-US" dirty="0">
                <a:solidFill>
                  <a:schemeClr val="bg1"/>
                </a:solidFill>
              </a:rPr>
              <a:t>A broader definition, according to National Laboratory for Social Innovation argues that: Social innovation is the development and implementation of new ideas (products, services, processes) that:</a:t>
            </a:r>
          </a:p>
          <a:p>
            <a:pPr>
              <a:tabLst>
                <a:tab pos="177800" algn="l"/>
              </a:tabLst>
            </a:pPr>
            <a:endParaRPr lang="en-US" dirty="0">
              <a:solidFill>
                <a:schemeClr val="bg1"/>
              </a:solidFill>
            </a:endParaRPr>
          </a:p>
          <a:p>
            <a:pPr marL="171450" indent="-171450">
              <a:buClr>
                <a:srgbClr val="E54526"/>
              </a:buClr>
              <a:buFont typeface="Arial" panose="020B0604020202020204" pitchFamily="34" charset="0"/>
              <a:buChar char="•"/>
              <a:tabLst>
                <a:tab pos="177800" algn="l"/>
              </a:tabLst>
            </a:pPr>
            <a:r>
              <a:rPr lang="en-US" dirty="0">
                <a:solidFill>
                  <a:schemeClr val="bg1"/>
                </a:solidFill>
              </a:rPr>
              <a:t>aim at improving well-being and quality of life;</a:t>
            </a:r>
          </a:p>
          <a:p>
            <a:pPr marL="171450" indent="-171450">
              <a:buClr>
                <a:srgbClr val="E54526"/>
              </a:buClr>
              <a:buFont typeface="Arial" panose="020B0604020202020204" pitchFamily="34" charset="0"/>
              <a:buChar char="•"/>
              <a:tabLst>
                <a:tab pos="177800" algn="l"/>
              </a:tabLst>
            </a:pPr>
            <a:r>
              <a:rPr lang="en-US" dirty="0">
                <a:solidFill>
                  <a:schemeClr val="bg1"/>
                </a:solidFill>
              </a:rPr>
              <a:t>respond to social needs;</a:t>
            </a:r>
          </a:p>
          <a:p>
            <a:pPr marL="171450" indent="-171450">
              <a:buClr>
                <a:srgbClr val="E54526"/>
              </a:buClr>
              <a:buFont typeface="Arial" panose="020B0604020202020204" pitchFamily="34" charset="0"/>
              <a:buChar char="•"/>
              <a:tabLst>
                <a:tab pos="177800" algn="l"/>
              </a:tabLst>
            </a:pPr>
            <a:r>
              <a:rPr lang="en-US" dirty="0">
                <a:solidFill>
                  <a:schemeClr val="bg1"/>
                </a:solidFill>
              </a:rPr>
              <a:t>create new social relations and cooperation;</a:t>
            </a:r>
          </a:p>
          <a:p>
            <a:pPr marL="171450" indent="-171450">
              <a:buClr>
                <a:srgbClr val="E54526"/>
              </a:buClr>
              <a:buFont typeface="Arial" panose="020B0604020202020204" pitchFamily="34" charset="0"/>
              <a:buChar char="•"/>
              <a:tabLst>
                <a:tab pos="177800" algn="l"/>
              </a:tabLst>
            </a:pPr>
            <a:r>
              <a:rPr lang="en-US" dirty="0">
                <a:solidFill>
                  <a:schemeClr val="bg1"/>
                </a:solidFill>
              </a:rPr>
              <a:t>are innovations that not only benefit society, but also strengthen the active participation of citizens.</a:t>
            </a:r>
          </a:p>
          <a:p>
            <a:pPr>
              <a:tabLst>
                <a:tab pos="177800" algn="l"/>
              </a:tabLst>
            </a:pPr>
            <a:endParaRPr lang="en-US" dirty="0">
              <a:solidFill>
                <a:schemeClr val="bg1"/>
              </a:solidFill>
            </a:endParaRPr>
          </a:p>
          <a:p>
            <a:pPr>
              <a:tabLst>
                <a:tab pos="177800" algn="l"/>
              </a:tabLst>
            </a:pPr>
            <a:endParaRPr lang="en-US"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20</a:t>
            </a:fld>
            <a:endParaRPr lang="en-US" dirty="0"/>
          </a:p>
        </p:txBody>
      </p:sp>
      <p:sp>
        <p:nvSpPr>
          <p:cNvPr id="81" name="Text Placeholder 16">
            <a:extLst>
              <a:ext uri="{FF2B5EF4-FFF2-40B4-BE49-F238E27FC236}">
                <a16:creationId xmlns:a16="http://schemas.microsoft.com/office/drawing/2014/main" id="{C0D319DE-1B83-3D4C-9A2D-88D35289AF17}"/>
              </a:ext>
            </a:extLst>
          </p:cNvPr>
          <p:cNvSpPr txBox="1">
            <a:spLocks/>
          </p:cNvSpPr>
          <p:nvPr/>
        </p:nvSpPr>
        <p:spPr>
          <a:xfrm>
            <a:off x="522423" y="2037089"/>
            <a:ext cx="4679772" cy="764293"/>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4.1. Presentation and analysis of the outcomes of the desk research</a:t>
            </a:r>
            <a:endParaRPr lang="en-RU" dirty="0"/>
          </a:p>
          <a:p>
            <a:r>
              <a:rPr lang="en-GB" dirty="0"/>
              <a:t> </a:t>
            </a:r>
            <a:endParaRPr lang="en-US" dirty="0"/>
          </a:p>
        </p:txBody>
      </p:sp>
      <p:sp>
        <p:nvSpPr>
          <p:cNvPr id="82" name="Text Placeholder 16">
            <a:extLst>
              <a:ext uri="{FF2B5EF4-FFF2-40B4-BE49-F238E27FC236}">
                <a16:creationId xmlns:a16="http://schemas.microsoft.com/office/drawing/2014/main" id="{20469360-2765-F244-BD80-EB70CFB22173}"/>
              </a:ext>
            </a:extLst>
          </p:cNvPr>
          <p:cNvSpPr txBox="1">
            <a:spLocks/>
          </p:cNvSpPr>
          <p:nvPr/>
        </p:nvSpPr>
        <p:spPr>
          <a:xfrm>
            <a:off x="506095" y="3016803"/>
            <a:ext cx="4679772" cy="764293"/>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50" dirty="0">
                <a:solidFill>
                  <a:srgbClr val="3389CA"/>
                </a:solidFill>
              </a:rPr>
              <a:t>4.1.1. Definition of Cultural Social Innovation</a:t>
            </a:r>
            <a:r>
              <a:rPr lang="en-GB" sz="1250" dirty="0"/>
              <a:t> </a:t>
            </a:r>
            <a:endParaRPr lang="en-US" sz="1250" dirty="0"/>
          </a:p>
        </p:txBody>
      </p:sp>
      <p:pic>
        <p:nvPicPr>
          <p:cNvPr id="4" name="Picture 3">
            <a:extLst>
              <a:ext uri="{FF2B5EF4-FFF2-40B4-BE49-F238E27FC236}">
                <a16:creationId xmlns:a16="http://schemas.microsoft.com/office/drawing/2014/main" id="{D0CDBBD5-7EDA-4E47-86F9-F6626D3F6F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70102" y="4744424"/>
            <a:ext cx="1620103" cy="1620103"/>
          </a:xfrm>
          <a:prstGeom prst="rect">
            <a:avLst/>
          </a:prstGeom>
        </p:spPr>
      </p:pic>
      <p:sp>
        <p:nvSpPr>
          <p:cNvPr id="83" name="Text Placeholder 16">
            <a:extLst>
              <a:ext uri="{FF2B5EF4-FFF2-40B4-BE49-F238E27FC236}">
                <a16:creationId xmlns:a16="http://schemas.microsoft.com/office/drawing/2014/main" id="{7662EFB0-3838-2B41-8223-BFBA320C8FCC}"/>
              </a:ext>
            </a:extLst>
          </p:cNvPr>
          <p:cNvSpPr txBox="1">
            <a:spLocks/>
          </p:cNvSpPr>
          <p:nvPr/>
        </p:nvSpPr>
        <p:spPr>
          <a:xfrm>
            <a:off x="3895817" y="5327628"/>
            <a:ext cx="1306378" cy="524471"/>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i="1" dirty="0"/>
              <a:t>Hungary</a:t>
            </a:r>
            <a:endParaRPr lang="en-RU" i="1" dirty="0"/>
          </a:p>
          <a:p>
            <a:r>
              <a:rPr lang="en-GB" i="1" dirty="0"/>
              <a:t> </a:t>
            </a:r>
            <a:endParaRPr lang="en-US" i="1" dirty="0"/>
          </a:p>
        </p:txBody>
      </p:sp>
    </p:spTree>
    <p:extLst>
      <p:ext uri="{BB962C8B-B14F-4D97-AF65-F5344CB8AC3E}">
        <p14:creationId xmlns:p14="http://schemas.microsoft.com/office/powerpoint/2010/main" val="419006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9EDF2D-88C5-4F46-99B5-FC5EB09061AB}"/>
              </a:ext>
            </a:extLst>
          </p:cNvPr>
          <p:cNvSpPr>
            <a:spLocks noGrp="1"/>
          </p:cNvSpPr>
          <p:nvPr>
            <p:ph type="body" sz="quarter" idx="32"/>
          </p:nvPr>
        </p:nvSpPr>
        <p:spPr>
          <a:xfrm>
            <a:off x="715878" y="814615"/>
            <a:ext cx="2693750" cy="8885439"/>
          </a:xfrm>
        </p:spPr>
        <p:txBody>
          <a:bodyPr/>
          <a:lstStyle/>
          <a:p>
            <a:pPr algn="just"/>
            <a:r>
              <a:rPr lang="en-GB" dirty="0"/>
              <a:t>The terms </a:t>
            </a:r>
          </a:p>
          <a:p>
            <a:pPr algn="just"/>
            <a:endParaRPr lang="en-GB" dirty="0"/>
          </a:p>
          <a:p>
            <a:pPr algn="just"/>
            <a:r>
              <a:rPr lang="en-GB" sz="1250" dirty="0">
                <a:highlight>
                  <a:srgbClr val="E54526"/>
                </a:highlight>
              </a:rPr>
              <a:t>“social economy”, </a:t>
            </a:r>
          </a:p>
          <a:p>
            <a:pPr algn="just"/>
            <a:endParaRPr lang="en-GB" sz="1250" dirty="0">
              <a:solidFill>
                <a:srgbClr val="E54526"/>
              </a:solidFill>
            </a:endParaRPr>
          </a:p>
          <a:p>
            <a:pPr algn="just"/>
            <a:r>
              <a:rPr lang="en-GB" sz="1250" dirty="0">
                <a:highlight>
                  <a:srgbClr val="E54526"/>
                </a:highlight>
              </a:rPr>
              <a:t>“social entrepreneurship”,</a:t>
            </a:r>
          </a:p>
          <a:p>
            <a:pPr algn="just"/>
            <a:r>
              <a:rPr lang="en-GB" sz="1250" dirty="0">
                <a:solidFill>
                  <a:srgbClr val="E54526"/>
                </a:solidFill>
              </a:rPr>
              <a:t> </a:t>
            </a:r>
          </a:p>
          <a:p>
            <a:pPr algn="just"/>
            <a:r>
              <a:rPr lang="en-GB" sz="1250" dirty="0">
                <a:highlight>
                  <a:srgbClr val="E54526"/>
                </a:highlight>
              </a:rPr>
              <a:t>“social services” and</a:t>
            </a:r>
            <a:r>
              <a:rPr lang="en-GB" sz="1250" dirty="0">
                <a:solidFill>
                  <a:srgbClr val="E54526"/>
                </a:solidFill>
              </a:rPr>
              <a:t> </a:t>
            </a:r>
          </a:p>
          <a:p>
            <a:pPr algn="just"/>
            <a:endParaRPr lang="en-GB" sz="1250" dirty="0">
              <a:solidFill>
                <a:srgbClr val="E54526"/>
              </a:solidFill>
            </a:endParaRPr>
          </a:p>
          <a:p>
            <a:pPr algn="just"/>
            <a:r>
              <a:rPr lang="en-GB" sz="1250" dirty="0">
                <a:highlight>
                  <a:srgbClr val="E54526"/>
                </a:highlight>
              </a:rPr>
              <a:t>“social innovation”</a:t>
            </a:r>
            <a:r>
              <a:rPr lang="en-GB" sz="1250" dirty="0">
                <a:solidFill>
                  <a:srgbClr val="E54526"/>
                </a:solidFill>
              </a:rPr>
              <a:t> </a:t>
            </a:r>
          </a:p>
          <a:p>
            <a:pPr algn="just"/>
            <a:endParaRPr lang="en-GB" sz="1250" dirty="0">
              <a:solidFill>
                <a:srgbClr val="E54526"/>
              </a:solidFill>
            </a:endParaRPr>
          </a:p>
          <a:p>
            <a:pPr algn="just"/>
            <a:r>
              <a:rPr lang="en-GB" dirty="0"/>
              <a:t>are not clearly distinguished. Social innovation and social entrepreneurship are strongly interlinked, having a complementary and an important role to play in tackling major societal challenges in Hungary, such as poverty and social exclusion, aging population, youth unemployment and too early exit of 55+ year old, discrimination against Roma and homelessness.</a:t>
            </a:r>
          </a:p>
          <a:p>
            <a:pPr algn="just"/>
            <a:endParaRPr lang="en-GB" dirty="0"/>
          </a:p>
          <a:p>
            <a:pPr algn="just"/>
            <a:r>
              <a:rPr lang="en-GB" dirty="0"/>
              <a:t>In Hungary, the concept of social innovation is mainly connected with topics, such as </a:t>
            </a:r>
            <a:r>
              <a:rPr lang="en-GB" b="1" dirty="0"/>
              <a:t>environmental protection, sustainability, rural development, education, and employability of economically or socially disadvantaged groups</a:t>
            </a:r>
            <a:r>
              <a:rPr lang="en-GB" dirty="0"/>
              <a:t> (Kiss-</a:t>
            </a:r>
            <a:r>
              <a:rPr lang="en-GB" dirty="0" err="1"/>
              <a:t>Mihály</a:t>
            </a:r>
            <a:r>
              <a:rPr lang="en-GB" dirty="0"/>
              <a:t>, 2016). Cultural Social Innovation is not defined, and, in addition to that, initiatives from the field of culture and creativity are less considered as social innovations. On the other hand, CSIs with strong community-development factors can be the part of this discourse, and some would refer to 'culture-based local development' or 'culture-based local economic development' (mainly in rural areas) (</a:t>
            </a:r>
            <a:r>
              <a:rPr lang="en-GB" dirty="0" err="1"/>
              <a:t>Nemes-Varga</a:t>
            </a:r>
            <a:r>
              <a:rPr lang="en-GB" dirty="0"/>
              <a:t>, 2015).</a:t>
            </a:r>
          </a:p>
          <a:p>
            <a:pPr algn="just"/>
            <a:endParaRPr lang="en-GB" dirty="0"/>
          </a:p>
          <a:p>
            <a:pPr algn="just"/>
            <a:endParaRPr lang="en-GB" dirty="0"/>
          </a:p>
          <a:p>
            <a:endParaRPr lang="en-RU" dirty="0"/>
          </a:p>
        </p:txBody>
      </p:sp>
      <p:sp>
        <p:nvSpPr>
          <p:cNvPr id="4" name="Slide Number Placeholder 3">
            <a:extLst>
              <a:ext uri="{FF2B5EF4-FFF2-40B4-BE49-F238E27FC236}">
                <a16:creationId xmlns:a16="http://schemas.microsoft.com/office/drawing/2014/main" id="{9FF5C227-EE1A-BD4E-B1BA-3D6041B9E4CF}"/>
              </a:ext>
            </a:extLst>
          </p:cNvPr>
          <p:cNvSpPr>
            <a:spLocks noGrp="1"/>
          </p:cNvSpPr>
          <p:nvPr>
            <p:ph type="sldNum" sz="quarter" idx="4"/>
          </p:nvPr>
        </p:nvSpPr>
        <p:spPr/>
        <p:txBody>
          <a:bodyPr/>
          <a:lstStyle/>
          <a:p>
            <a:fld id="{CB2079F2-58AF-ED44-82D7-E04B2F6FD686}" type="slidenum">
              <a:rPr lang="en-US" smtClean="0"/>
              <a:pPr/>
              <a:t>21</a:t>
            </a:fld>
            <a:endParaRPr lang="en-US" dirty="0"/>
          </a:p>
        </p:txBody>
      </p:sp>
      <p:pic>
        <p:nvPicPr>
          <p:cNvPr id="7" name="Picture Placeholder 6">
            <a:extLst>
              <a:ext uri="{FF2B5EF4-FFF2-40B4-BE49-F238E27FC236}">
                <a16:creationId xmlns:a16="http://schemas.microsoft.com/office/drawing/2014/main" id="{4E2C29B5-B13C-EE41-9B2C-8277CCEA8E83}"/>
              </a:ext>
            </a:extLst>
          </p:cNvPr>
          <p:cNvPicPr>
            <a:picLocks noGrp="1" noChangeAspect="1"/>
          </p:cNvPicPr>
          <p:nvPr>
            <p:ph type="pic" sz="quarter" idx="41"/>
          </p:nvPr>
        </p:nvPicPr>
        <p:blipFill rotWithShape="1">
          <a:blip r:embed="rId2" cstate="email">
            <a:extLst>
              <a:ext uri="{28A0092B-C50C-407E-A947-70E740481C1C}">
                <a14:useLocalDpi xmlns:a14="http://schemas.microsoft.com/office/drawing/2010/main"/>
              </a:ext>
            </a:extLst>
          </a:blip>
          <a:srcRect/>
          <a:stretch/>
        </p:blipFill>
        <p:spPr/>
      </p:pic>
      <p:sp>
        <p:nvSpPr>
          <p:cNvPr id="33" name="Freeform 32">
            <a:extLst>
              <a:ext uri="{FF2B5EF4-FFF2-40B4-BE49-F238E27FC236}">
                <a16:creationId xmlns:a16="http://schemas.microsoft.com/office/drawing/2014/main" id="{952CD8E5-FC91-DF46-9C30-FFFC8FC0C932}"/>
              </a:ext>
            </a:extLst>
          </p:cNvPr>
          <p:cNvSpPr/>
          <p:nvPr/>
        </p:nvSpPr>
        <p:spPr>
          <a:xfrm>
            <a:off x="1085024" y="7750130"/>
            <a:ext cx="1955457" cy="1949924"/>
          </a:xfrm>
          <a:custGeom>
            <a:avLst/>
            <a:gdLst>
              <a:gd name="connsiteX0" fmla="*/ 974875 w 1285026"/>
              <a:gd name="connsiteY0" fmla="*/ 904366 h 1281390"/>
              <a:gd name="connsiteX1" fmla="*/ 992203 w 1285026"/>
              <a:gd name="connsiteY1" fmla="*/ 949478 h 1281390"/>
              <a:gd name="connsiteX2" fmla="*/ 977696 w 1285026"/>
              <a:gd name="connsiteY2" fmla="*/ 1138785 h 1281390"/>
              <a:gd name="connsiteX3" fmla="*/ 800793 w 1285026"/>
              <a:gd name="connsiteY3" fmla="*/ 1275730 h 1281390"/>
              <a:gd name="connsiteX4" fmla="*/ 509044 w 1285026"/>
              <a:gd name="connsiteY4" fmla="*/ 1114618 h 1281390"/>
              <a:gd name="connsiteX5" fmla="*/ 494135 w 1285026"/>
              <a:gd name="connsiteY5" fmla="*/ 1106965 h 1281390"/>
              <a:gd name="connsiteX6" fmla="*/ 414750 w 1285026"/>
              <a:gd name="connsiteY6" fmla="*/ 1125493 h 1281390"/>
              <a:gd name="connsiteX7" fmla="*/ 405079 w 1285026"/>
              <a:gd name="connsiteY7" fmla="*/ 1136368 h 1281390"/>
              <a:gd name="connsiteX8" fmla="*/ 345842 w 1285026"/>
              <a:gd name="connsiteY8" fmla="*/ 1226994 h 1281390"/>
              <a:gd name="connsiteX9" fmla="*/ 220117 w 1285026"/>
              <a:gd name="connsiteY9" fmla="*/ 1202827 h 1281390"/>
              <a:gd name="connsiteX10" fmla="*/ 208028 w 1285026"/>
              <a:gd name="connsiteY10" fmla="*/ 1076756 h 1281390"/>
              <a:gd name="connsiteX11" fmla="*/ 300710 w 1285026"/>
              <a:gd name="connsiteY11" fmla="*/ 1025603 h 1281390"/>
              <a:gd name="connsiteX12" fmla="*/ 390975 w 1285026"/>
              <a:gd name="connsiteY12" fmla="*/ 1079173 h 1281390"/>
              <a:gd name="connsiteX13" fmla="*/ 404273 w 1285026"/>
              <a:gd name="connsiteY13" fmla="*/ 1084812 h 1281390"/>
              <a:gd name="connsiteX14" fmla="*/ 485269 w 1285026"/>
              <a:gd name="connsiteY14" fmla="*/ 1065881 h 1281390"/>
              <a:gd name="connsiteX15" fmla="*/ 494135 w 1285026"/>
              <a:gd name="connsiteY15" fmla="*/ 1053798 h 1281390"/>
              <a:gd name="connsiteX16" fmla="*/ 543297 w 1285026"/>
              <a:gd name="connsiteY16" fmla="*/ 871741 h 1281390"/>
              <a:gd name="connsiteX17" fmla="*/ 556595 w 1285026"/>
              <a:gd name="connsiteY17" fmla="*/ 855630 h 1281390"/>
              <a:gd name="connsiteX18" fmla="*/ 556595 w 1285026"/>
              <a:gd name="connsiteY18" fmla="*/ 845963 h 1281390"/>
              <a:gd name="connsiteX19" fmla="*/ 476404 w 1285026"/>
              <a:gd name="connsiteY19" fmla="*/ 758157 h 1281390"/>
              <a:gd name="connsiteX20" fmla="*/ 453838 w 1285026"/>
              <a:gd name="connsiteY20" fmla="*/ 773060 h 1281390"/>
              <a:gd name="connsiteX21" fmla="*/ 224549 w 1285026"/>
              <a:gd name="connsiteY21" fmla="*/ 791990 h 1281390"/>
              <a:gd name="connsiteX22" fmla="*/ 209236 w 1285026"/>
              <a:gd name="connsiteY22" fmla="*/ 798032 h 1281390"/>
              <a:gd name="connsiteX23" fmla="*/ 179820 w 1285026"/>
              <a:gd name="connsiteY23" fmla="*/ 850796 h 1281390"/>
              <a:gd name="connsiteX24" fmla="*/ 181835 w 1285026"/>
              <a:gd name="connsiteY24" fmla="*/ 866505 h 1281390"/>
              <a:gd name="connsiteX25" fmla="*/ 211654 w 1285026"/>
              <a:gd name="connsiteY25" fmla="*/ 953505 h 1281390"/>
              <a:gd name="connsiteX26" fmla="*/ 95196 w 1285026"/>
              <a:gd name="connsiteY26" fmla="*/ 1045340 h 1281390"/>
              <a:gd name="connsiteX27" fmla="*/ 96 w 1285026"/>
              <a:gd name="connsiteY27" fmla="*/ 943436 h 1281390"/>
              <a:gd name="connsiteX28" fmla="*/ 73033 w 1285026"/>
              <a:gd name="connsiteY28" fmla="*/ 839116 h 1281390"/>
              <a:gd name="connsiteX29" fmla="*/ 132672 w 1285026"/>
              <a:gd name="connsiteY29" fmla="*/ 837505 h 1281390"/>
              <a:gd name="connsiteX30" fmla="*/ 141941 w 1285026"/>
              <a:gd name="connsiteY30" fmla="*/ 833880 h 1281390"/>
              <a:gd name="connsiteX31" fmla="*/ 175387 w 1285026"/>
              <a:gd name="connsiteY31" fmla="*/ 774268 h 1281390"/>
              <a:gd name="connsiteX32" fmla="*/ 172566 w 1285026"/>
              <a:gd name="connsiteY32" fmla="*/ 763796 h 1281390"/>
              <a:gd name="connsiteX33" fmla="*/ 114136 w 1285026"/>
              <a:gd name="connsiteY33" fmla="*/ 706198 h 1281390"/>
              <a:gd name="connsiteX34" fmla="*/ 69407 w 1285026"/>
              <a:gd name="connsiteY34" fmla="*/ 508835 h 1281390"/>
              <a:gd name="connsiteX35" fmla="*/ 135090 w 1285026"/>
              <a:gd name="connsiteY35" fmla="*/ 380751 h 1281390"/>
              <a:gd name="connsiteX36" fmla="*/ 185058 w 1285026"/>
              <a:gd name="connsiteY36" fmla="*/ 339667 h 1281390"/>
              <a:gd name="connsiteX37" fmla="*/ 189088 w 1285026"/>
              <a:gd name="connsiteY37" fmla="*/ 326376 h 1281390"/>
              <a:gd name="connsiteX38" fmla="*/ 136702 w 1285026"/>
              <a:gd name="connsiteY38" fmla="*/ 216819 h 1281390"/>
              <a:gd name="connsiteX39" fmla="*/ 125419 w 1285026"/>
              <a:gd name="connsiteY39" fmla="*/ 211180 h 1281390"/>
              <a:gd name="connsiteX40" fmla="*/ 17021 w 1285026"/>
              <a:gd name="connsiteY40" fmla="*/ 162846 h 1281390"/>
              <a:gd name="connsiteX41" fmla="*/ 29513 w 1285026"/>
              <a:gd name="connsiteY41" fmla="*/ 34762 h 1281390"/>
              <a:gd name="connsiteX42" fmla="*/ 153224 w 1285026"/>
              <a:gd name="connsiteY42" fmla="*/ 10998 h 1281390"/>
              <a:gd name="connsiteX43" fmla="*/ 176596 w 1285026"/>
              <a:gd name="connsiteY43" fmla="*/ 187819 h 1281390"/>
              <a:gd name="connsiteX44" fmla="*/ 174581 w 1285026"/>
              <a:gd name="connsiteY44" fmla="*/ 197083 h 1281390"/>
              <a:gd name="connsiteX45" fmla="*/ 228579 w 1285026"/>
              <a:gd name="connsiteY45" fmla="*/ 310667 h 1281390"/>
              <a:gd name="connsiteX46" fmla="*/ 238250 w 1285026"/>
              <a:gd name="connsiteY46" fmla="*/ 313487 h 1281390"/>
              <a:gd name="connsiteX47" fmla="*/ 346245 w 1285026"/>
              <a:gd name="connsiteY47" fmla="*/ 300598 h 1281390"/>
              <a:gd name="connsiteX48" fmla="*/ 492523 w 1285026"/>
              <a:gd name="connsiteY48" fmla="*/ 365043 h 1281390"/>
              <a:gd name="connsiteX49" fmla="*/ 544506 w 1285026"/>
              <a:gd name="connsiteY49" fmla="*/ 429488 h 1281390"/>
              <a:gd name="connsiteX50" fmla="*/ 555386 w 1285026"/>
              <a:gd name="connsiteY50" fmla="*/ 433515 h 1281390"/>
              <a:gd name="connsiteX51" fmla="*/ 775406 w 1285026"/>
              <a:gd name="connsiteY51" fmla="*/ 340473 h 1281390"/>
              <a:gd name="connsiteX52" fmla="*/ 781853 w 1285026"/>
              <a:gd name="connsiteY52" fmla="*/ 326778 h 1281390"/>
              <a:gd name="connsiteX53" fmla="*/ 779436 w 1285026"/>
              <a:gd name="connsiteY53" fmla="*/ 195472 h 1281390"/>
              <a:gd name="connsiteX54" fmla="*/ 774197 w 1285026"/>
              <a:gd name="connsiteY54" fmla="*/ 184999 h 1281390"/>
              <a:gd name="connsiteX55" fmla="*/ 718588 w 1285026"/>
              <a:gd name="connsiteY55" fmla="*/ 164458 h 1281390"/>
              <a:gd name="connsiteX56" fmla="*/ 707708 w 1285026"/>
              <a:gd name="connsiteY56" fmla="*/ 168083 h 1281390"/>
              <a:gd name="connsiteX57" fmla="*/ 546521 w 1285026"/>
              <a:gd name="connsiteY57" fmla="*/ 182583 h 1281390"/>
              <a:gd name="connsiteX58" fmla="*/ 567878 w 1285026"/>
              <a:gd name="connsiteY58" fmla="*/ 15026 h 1281390"/>
              <a:gd name="connsiteX59" fmla="*/ 718588 w 1285026"/>
              <a:gd name="connsiteY59" fmla="*/ 63360 h 1281390"/>
              <a:gd name="connsiteX60" fmla="*/ 727453 w 1285026"/>
              <a:gd name="connsiteY60" fmla="*/ 114513 h 1281390"/>
              <a:gd name="connsiteX61" fmla="*/ 733901 w 1285026"/>
              <a:gd name="connsiteY61" fmla="*/ 125791 h 1281390"/>
              <a:gd name="connsiteX62" fmla="*/ 788301 w 1285026"/>
              <a:gd name="connsiteY62" fmla="*/ 145527 h 1281390"/>
              <a:gd name="connsiteX63" fmla="*/ 799987 w 1285026"/>
              <a:gd name="connsiteY63" fmla="*/ 141096 h 1281390"/>
              <a:gd name="connsiteX64" fmla="*/ 917654 w 1285026"/>
              <a:gd name="connsiteY64" fmla="*/ 25498 h 1281390"/>
              <a:gd name="connsiteX65" fmla="*/ 1067558 w 1285026"/>
              <a:gd name="connsiteY65" fmla="*/ 3345 h 1281390"/>
              <a:gd name="connsiteX66" fmla="*/ 1238013 w 1285026"/>
              <a:gd name="connsiteY66" fmla="*/ 109679 h 1281390"/>
              <a:gd name="connsiteX67" fmla="*/ 1281131 w 1285026"/>
              <a:gd name="connsiteY67" fmla="*/ 296570 h 1281390"/>
              <a:gd name="connsiteX68" fmla="*/ 1175553 w 1285026"/>
              <a:gd name="connsiteY68" fmla="*/ 465335 h 1281390"/>
              <a:gd name="connsiteX69" fmla="*/ 1015575 w 1285026"/>
              <a:gd name="connsiteY69" fmla="*/ 510849 h 1281390"/>
              <a:gd name="connsiteX70" fmla="*/ 968025 w 1285026"/>
              <a:gd name="connsiteY70" fmla="*/ 504002 h 1281390"/>
              <a:gd name="connsiteX71" fmla="*/ 959159 w 1285026"/>
              <a:gd name="connsiteY71" fmla="*/ 509238 h 1281390"/>
              <a:gd name="connsiteX72" fmla="*/ 899117 w 1285026"/>
              <a:gd name="connsiteY72" fmla="*/ 675184 h 1281390"/>
              <a:gd name="connsiteX73" fmla="*/ 860029 w 1285026"/>
              <a:gd name="connsiteY73" fmla="*/ 783532 h 1281390"/>
              <a:gd name="connsiteX74" fmla="*/ 863656 w 1285026"/>
              <a:gd name="connsiteY74" fmla="*/ 795615 h 1281390"/>
              <a:gd name="connsiteX75" fmla="*/ 949488 w 1285026"/>
              <a:gd name="connsiteY75" fmla="*/ 863685 h 1281390"/>
              <a:gd name="connsiteX76" fmla="*/ 953921 w 1285026"/>
              <a:gd name="connsiteY76" fmla="*/ 867713 h 1281390"/>
              <a:gd name="connsiteX77" fmla="*/ 1020813 w 1285026"/>
              <a:gd name="connsiteY77" fmla="*/ 824616 h 1281390"/>
              <a:gd name="connsiteX78" fmla="*/ 1072394 w 1285026"/>
              <a:gd name="connsiteY78" fmla="*/ 791185 h 1281390"/>
              <a:gd name="connsiteX79" fmla="*/ 1077632 w 1285026"/>
              <a:gd name="connsiteY79" fmla="*/ 777893 h 1281390"/>
              <a:gd name="connsiteX80" fmla="*/ 1136465 w 1285026"/>
              <a:gd name="connsiteY80" fmla="*/ 649406 h 1281390"/>
              <a:gd name="connsiteX81" fmla="*/ 1270251 w 1285026"/>
              <a:gd name="connsiteY81" fmla="*/ 692503 h 1281390"/>
              <a:gd name="connsiteX82" fmla="*/ 1256147 w 1285026"/>
              <a:gd name="connsiteY82" fmla="*/ 820185 h 1281390"/>
              <a:gd name="connsiteX83" fmla="*/ 1131227 w 1285026"/>
              <a:gd name="connsiteY83" fmla="*/ 841130 h 1281390"/>
              <a:gd name="connsiteX84" fmla="*/ 1107452 w 1285026"/>
              <a:gd name="connsiteY84" fmla="*/ 825018 h 1281390"/>
              <a:gd name="connsiteX85" fmla="*/ 1098586 w 1285026"/>
              <a:gd name="connsiteY85" fmla="*/ 824213 h 1281390"/>
              <a:gd name="connsiteX86" fmla="*/ 980920 w 1285026"/>
              <a:gd name="connsiteY86" fmla="*/ 900338 h 1281390"/>
              <a:gd name="connsiteX87" fmla="*/ 974875 w 1285026"/>
              <a:gd name="connsiteY87" fmla="*/ 904366 h 1281390"/>
              <a:gd name="connsiteX88" fmla="*/ 509044 w 1285026"/>
              <a:gd name="connsiteY88" fmla="*/ 731573 h 1281390"/>
              <a:gd name="connsiteX89" fmla="*/ 509447 w 1285026"/>
              <a:gd name="connsiteY89" fmla="*/ 731976 h 1281390"/>
              <a:gd name="connsiteX90" fmla="*/ 588429 w 1285026"/>
              <a:gd name="connsiteY90" fmla="*/ 818977 h 1281390"/>
              <a:gd name="connsiteX91" fmla="*/ 598100 w 1285026"/>
              <a:gd name="connsiteY91" fmla="*/ 819379 h 1281390"/>
              <a:gd name="connsiteX92" fmla="*/ 645651 w 1285026"/>
              <a:gd name="connsiteY92" fmla="*/ 791990 h 1281390"/>
              <a:gd name="connsiteX93" fmla="*/ 806435 w 1285026"/>
              <a:gd name="connsiteY93" fmla="*/ 777087 h 1281390"/>
              <a:gd name="connsiteX94" fmla="*/ 818524 w 1285026"/>
              <a:gd name="connsiteY94" fmla="*/ 770643 h 1281390"/>
              <a:gd name="connsiteX95" fmla="*/ 877357 w 1285026"/>
              <a:gd name="connsiteY95" fmla="*/ 607919 h 1281390"/>
              <a:gd name="connsiteX96" fmla="*/ 920072 w 1285026"/>
              <a:gd name="connsiteY96" fmla="*/ 489905 h 1281390"/>
              <a:gd name="connsiteX97" fmla="*/ 913221 w 1285026"/>
              <a:gd name="connsiteY97" fmla="*/ 485877 h 1281390"/>
              <a:gd name="connsiteX98" fmla="*/ 804420 w 1285026"/>
              <a:gd name="connsiteY98" fmla="*/ 382765 h 1281390"/>
              <a:gd name="connsiteX99" fmla="*/ 792734 w 1285026"/>
              <a:gd name="connsiteY99" fmla="*/ 379140 h 1281390"/>
              <a:gd name="connsiteX100" fmla="*/ 735512 w 1285026"/>
              <a:gd name="connsiteY100" fmla="*/ 403709 h 1281390"/>
              <a:gd name="connsiteX101" fmla="*/ 571907 w 1285026"/>
              <a:gd name="connsiteY101" fmla="*/ 472988 h 1281390"/>
              <a:gd name="connsiteX102" fmla="*/ 566669 w 1285026"/>
              <a:gd name="connsiteY102" fmla="*/ 484266 h 1281390"/>
              <a:gd name="connsiteX103" fmla="*/ 572714 w 1285026"/>
              <a:gd name="connsiteY103" fmla="*/ 508835 h 1281390"/>
              <a:gd name="connsiteX104" fmla="*/ 546117 w 1285026"/>
              <a:gd name="connsiteY104" fmla="*/ 678003 h 1281390"/>
              <a:gd name="connsiteX105" fmla="*/ 509044 w 1285026"/>
              <a:gd name="connsiteY105" fmla="*/ 731573 h 1281390"/>
              <a:gd name="connsiteX106" fmla="*/ 242683 w 1285026"/>
              <a:gd name="connsiteY106" fmla="*/ 608725 h 1281390"/>
              <a:gd name="connsiteX107" fmla="*/ 245101 w 1285026"/>
              <a:gd name="connsiteY107" fmla="*/ 458890 h 1281390"/>
              <a:gd name="connsiteX108" fmla="*/ 378886 w 1285026"/>
              <a:gd name="connsiteY108" fmla="*/ 446001 h 1281390"/>
              <a:gd name="connsiteX109" fmla="*/ 422406 w 1285026"/>
              <a:gd name="connsiteY109" fmla="*/ 507224 h 1281390"/>
              <a:gd name="connsiteX110" fmla="*/ 397825 w 1285026"/>
              <a:gd name="connsiteY110" fmla="*/ 606711 h 1281390"/>
              <a:gd name="connsiteX111" fmla="*/ 446987 w 1285026"/>
              <a:gd name="connsiteY111" fmla="*/ 644170 h 1281390"/>
              <a:gd name="connsiteX112" fmla="*/ 482852 w 1285026"/>
              <a:gd name="connsiteY112" fmla="*/ 692503 h 1281390"/>
              <a:gd name="connsiteX113" fmla="*/ 471165 w 1285026"/>
              <a:gd name="connsiteY113" fmla="*/ 404112 h 1281390"/>
              <a:gd name="connsiteX114" fmla="*/ 156850 w 1285026"/>
              <a:gd name="connsiteY114" fmla="*/ 417807 h 1281390"/>
              <a:gd name="connsiteX115" fmla="*/ 158462 w 1285026"/>
              <a:gd name="connsiteY115" fmla="*/ 692906 h 1281390"/>
              <a:gd name="connsiteX116" fmla="*/ 242683 w 1285026"/>
              <a:gd name="connsiteY116" fmla="*/ 608725 h 1281390"/>
              <a:gd name="connsiteX117" fmla="*/ 864462 w 1285026"/>
              <a:gd name="connsiteY117" fmla="*/ 394848 h 1281390"/>
              <a:gd name="connsiteX118" fmla="*/ 948682 w 1285026"/>
              <a:gd name="connsiteY118" fmla="*/ 309459 h 1281390"/>
              <a:gd name="connsiteX119" fmla="*/ 953115 w 1285026"/>
              <a:gd name="connsiteY119" fmla="*/ 158013 h 1281390"/>
              <a:gd name="connsiteX120" fmla="*/ 1097377 w 1285026"/>
              <a:gd name="connsiteY120" fmla="*/ 156402 h 1281390"/>
              <a:gd name="connsiteX121" fmla="*/ 1103019 w 1285026"/>
              <a:gd name="connsiteY121" fmla="*/ 310264 h 1281390"/>
              <a:gd name="connsiteX122" fmla="*/ 1187642 w 1285026"/>
              <a:gd name="connsiteY122" fmla="*/ 395654 h 1281390"/>
              <a:gd name="connsiteX123" fmla="*/ 1176359 w 1285026"/>
              <a:gd name="connsiteY123" fmla="*/ 104846 h 1281390"/>
              <a:gd name="connsiteX124" fmla="*/ 869298 w 1285026"/>
              <a:gd name="connsiteY124" fmla="*/ 112499 h 1281390"/>
              <a:gd name="connsiteX125" fmla="*/ 864462 w 1285026"/>
              <a:gd name="connsiteY125" fmla="*/ 394848 h 1281390"/>
              <a:gd name="connsiteX126" fmla="*/ 909192 w 1285026"/>
              <a:gd name="connsiteY126" fmla="*/ 1165368 h 1281390"/>
              <a:gd name="connsiteX127" fmla="*/ 891058 w 1285026"/>
              <a:gd name="connsiteY127" fmla="*/ 866908 h 1281390"/>
              <a:gd name="connsiteX128" fmla="*/ 582384 w 1285026"/>
              <a:gd name="connsiteY128" fmla="*/ 890672 h 1281390"/>
              <a:gd name="connsiteX129" fmla="*/ 586817 w 1285026"/>
              <a:gd name="connsiteY129" fmla="*/ 1163757 h 1281390"/>
              <a:gd name="connsiteX130" fmla="*/ 671037 w 1285026"/>
              <a:gd name="connsiteY130" fmla="*/ 1079173 h 1281390"/>
              <a:gd name="connsiteX131" fmla="*/ 673455 w 1285026"/>
              <a:gd name="connsiteY131" fmla="*/ 928130 h 1281390"/>
              <a:gd name="connsiteX132" fmla="*/ 808853 w 1285026"/>
              <a:gd name="connsiteY132" fmla="*/ 917255 h 1281390"/>
              <a:gd name="connsiteX133" fmla="*/ 851164 w 1285026"/>
              <a:gd name="connsiteY133" fmla="*/ 980492 h 1281390"/>
              <a:gd name="connsiteX134" fmla="*/ 823762 w 1285026"/>
              <a:gd name="connsiteY134" fmla="*/ 1078770 h 1281390"/>
              <a:gd name="connsiteX135" fmla="*/ 909192 w 1285026"/>
              <a:gd name="connsiteY135" fmla="*/ 1165368 h 1281390"/>
              <a:gd name="connsiteX136" fmla="*/ 323276 w 1285026"/>
              <a:gd name="connsiteY136" fmla="*/ 641753 h 1281390"/>
              <a:gd name="connsiteX137" fmla="*/ 299098 w 1285026"/>
              <a:gd name="connsiteY137" fmla="*/ 641753 h 1281390"/>
              <a:gd name="connsiteX138" fmla="*/ 196744 w 1285026"/>
              <a:gd name="connsiteY138" fmla="*/ 719490 h 1281390"/>
              <a:gd name="connsiteX139" fmla="*/ 201177 w 1285026"/>
              <a:gd name="connsiteY139" fmla="*/ 732379 h 1281390"/>
              <a:gd name="connsiteX140" fmla="*/ 280562 w 1285026"/>
              <a:gd name="connsiteY140" fmla="*/ 765004 h 1281390"/>
              <a:gd name="connsiteX141" fmla="*/ 440943 w 1285026"/>
              <a:gd name="connsiteY141" fmla="*/ 730365 h 1281390"/>
              <a:gd name="connsiteX142" fmla="*/ 443764 w 1285026"/>
              <a:gd name="connsiteY142" fmla="*/ 723518 h 1281390"/>
              <a:gd name="connsiteX143" fmla="*/ 389766 w 1285026"/>
              <a:gd name="connsiteY143" fmla="*/ 653836 h 1281390"/>
              <a:gd name="connsiteX144" fmla="*/ 323276 w 1285026"/>
              <a:gd name="connsiteY144" fmla="*/ 641753 h 1281390"/>
              <a:gd name="connsiteX145" fmla="*/ 747601 w 1285026"/>
              <a:gd name="connsiteY145" fmla="*/ 1109785 h 1281390"/>
              <a:gd name="connsiteX146" fmla="*/ 747198 w 1285026"/>
              <a:gd name="connsiteY146" fmla="*/ 1112201 h 1281390"/>
              <a:gd name="connsiteX147" fmla="*/ 721812 w 1285026"/>
              <a:gd name="connsiteY147" fmla="*/ 1112201 h 1281390"/>
              <a:gd name="connsiteX148" fmla="*/ 624696 w 1285026"/>
              <a:gd name="connsiteY148" fmla="*/ 1188327 h 1281390"/>
              <a:gd name="connsiteX149" fmla="*/ 629935 w 1285026"/>
              <a:gd name="connsiteY149" fmla="*/ 1202827 h 1281390"/>
              <a:gd name="connsiteX150" fmla="*/ 867686 w 1285026"/>
              <a:gd name="connsiteY150" fmla="*/ 1201216 h 1281390"/>
              <a:gd name="connsiteX151" fmla="*/ 871313 w 1285026"/>
              <a:gd name="connsiteY151" fmla="*/ 1191952 h 1281390"/>
              <a:gd name="connsiteX152" fmla="*/ 801196 w 1285026"/>
              <a:gd name="connsiteY152" fmla="*/ 1117437 h 1281390"/>
              <a:gd name="connsiteX153" fmla="*/ 747601 w 1285026"/>
              <a:gd name="connsiteY153" fmla="*/ 1109785 h 1281390"/>
              <a:gd name="connsiteX154" fmla="*/ 1026858 w 1285026"/>
              <a:gd name="connsiteY154" fmla="*/ 468154 h 1281390"/>
              <a:gd name="connsiteX155" fmla="*/ 1143719 w 1285026"/>
              <a:gd name="connsiteY155" fmla="*/ 433515 h 1281390"/>
              <a:gd name="connsiteX156" fmla="*/ 1148957 w 1285026"/>
              <a:gd name="connsiteY156" fmla="*/ 420626 h 1281390"/>
              <a:gd name="connsiteX157" fmla="*/ 1050230 w 1285026"/>
              <a:gd name="connsiteY157" fmla="*/ 344501 h 1281390"/>
              <a:gd name="connsiteX158" fmla="*/ 1001874 w 1285026"/>
              <a:gd name="connsiteY158" fmla="*/ 344501 h 1281390"/>
              <a:gd name="connsiteX159" fmla="*/ 904356 w 1285026"/>
              <a:gd name="connsiteY159" fmla="*/ 420223 h 1281390"/>
              <a:gd name="connsiteX160" fmla="*/ 909192 w 1285026"/>
              <a:gd name="connsiteY160" fmla="*/ 433918 h 1281390"/>
              <a:gd name="connsiteX161" fmla="*/ 1026858 w 1285026"/>
              <a:gd name="connsiteY161" fmla="*/ 468154 h 1281390"/>
              <a:gd name="connsiteX162" fmla="*/ 300307 w 1285026"/>
              <a:gd name="connsiteY162" fmla="*/ 1068701 h 1281390"/>
              <a:gd name="connsiteX163" fmla="*/ 235026 w 1285026"/>
              <a:gd name="connsiteY163" fmla="*/ 1130326 h 1281390"/>
              <a:gd name="connsiteX164" fmla="*/ 297889 w 1285026"/>
              <a:gd name="connsiteY164" fmla="*/ 1195980 h 1281390"/>
              <a:gd name="connsiteX165" fmla="*/ 362767 w 1285026"/>
              <a:gd name="connsiteY165" fmla="*/ 1133549 h 1281390"/>
              <a:gd name="connsiteX166" fmla="*/ 300307 w 1285026"/>
              <a:gd name="connsiteY166" fmla="*/ 1068701 h 1281390"/>
              <a:gd name="connsiteX167" fmla="*/ 620263 w 1285026"/>
              <a:gd name="connsiteY167" fmla="*/ 170902 h 1281390"/>
              <a:gd name="connsiteX168" fmla="*/ 683933 w 1285026"/>
              <a:gd name="connsiteY168" fmla="*/ 106860 h 1281390"/>
              <a:gd name="connsiteX169" fmla="*/ 620263 w 1285026"/>
              <a:gd name="connsiteY169" fmla="*/ 43221 h 1281390"/>
              <a:gd name="connsiteX170" fmla="*/ 556191 w 1285026"/>
              <a:gd name="connsiteY170" fmla="*/ 107263 h 1281390"/>
              <a:gd name="connsiteX171" fmla="*/ 620263 w 1285026"/>
              <a:gd name="connsiteY171" fmla="*/ 170902 h 1281390"/>
              <a:gd name="connsiteX172" fmla="*/ 170149 w 1285026"/>
              <a:gd name="connsiteY172" fmla="*/ 940617 h 1281390"/>
              <a:gd name="connsiteX173" fmla="*/ 106480 w 1285026"/>
              <a:gd name="connsiteY173" fmla="*/ 876574 h 1281390"/>
              <a:gd name="connsiteX174" fmla="*/ 42005 w 1285026"/>
              <a:gd name="connsiteY174" fmla="*/ 940214 h 1281390"/>
              <a:gd name="connsiteX175" fmla="*/ 105674 w 1285026"/>
              <a:gd name="connsiteY175" fmla="*/ 1003853 h 1281390"/>
              <a:gd name="connsiteX176" fmla="*/ 170149 w 1285026"/>
              <a:gd name="connsiteY176" fmla="*/ 940617 h 1281390"/>
              <a:gd name="connsiteX177" fmla="*/ 106480 w 1285026"/>
              <a:gd name="connsiteY177" fmla="*/ 170902 h 1281390"/>
              <a:gd name="connsiteX178" fmla="*/ 169746 w 1285026"/>
              <a:gd name="connsiteY178" fmla="*/ 106860 h 1281390"/>
              <a:gd name="connsiteX179" fmla="*/ 106077 w 1285026"/>
              <a:gd name="connsiteY179" fmla="*/ 43221 h 1281390"/>
              <a:gd name="connsiteX180" fmla="*/ 41602 w 1285026"/>
              <a:gd name="connsiteY180" fmla="*/ 107263 h 1281390"/>
              <a:gd name="connsiteX181" fmla="*/ 106480 w 1285026"/>
              <a:gd name="connsiteY181" fmla="*/ 170902 h 1281390"/>
              <a:gd name="connsiteX182" fmla="*/ 1175956 w 1285026"/>
              <a:gd name="connsiteY182" fmla="*/ 811727 h 1281390"/>
              <a:gd name="connsiteX183" fmla="*/ 1240028 w 1285026"/>
              <a:gd name="connsiteY183" fmla="*/ 747684 h 1281390"/>
              <a:gd name="connsiteX184" fmla="*/ 1176359 w 1285026"/>
              <a:gd name="connsiteY184" fmla="*/ 684045 h 1281390"/>
              <a:gd name="connsiteX185" fmla="*/ 1112287 w 1285026"/>
              <a:gd name="connsiteY185" fmla="*/ 748087 h 1281390"/>
              <a:gd name="connsiteX186" fmla="*/ 1175956 w 1285026"/>
              <a:gd name="connsiteY186" fmla="*/ 811727 h 1281390"/>
              <a:gd name="connsiteX187" fmla="*/ 383319 w 1285026"/>
              <a:gd name="connsiteY187" fmla="*/ 534613 h 1281390"/>
              <a:gd name="connsiteX188" fmla="*/ 320052 w 1285026"/>
              <a:gd name="connsiteY188" fmla="*/ 470974 h 1281390"/>
              <a:gd name="connsiteX189" fmla="*/ 255980 w 1285026"/>
              <a:gd name="connsiteY189" fmla="*/ 534613 h 1281390"/>
              <a:gd name="connsiteX190" fmla="*/ 320052 w 1285026"/>
              <a:gd name="connsiteY190" fmla="*/ 597850 h 1281390"/>
              <a:gd name="connsiteX191" fmla="*/ 383319 w 1285026"/>
              <a:gd name="connsiteY191" fmla="*/ 534613 h 1281390"/>
              <a:gd name="connsiteX192" fmla="*/ 811270 w 1285026"/>
              <a:gd name="connsiteY192" fmla="*/ 1004659 h 1281390"/>
              <a:gd name="connsiteX193" fmla="*/ 747601 w 1285026"/>
              <a:gd name="connsiteY193" fmla="*/ 941422 h 1281390"/>
              <a:gd name="connsiteX194" fmla="*/ 683933 w 1285026"/>
              <a:gd name="connsiteY194" fmla="*/ 1004659 h 1281390"/>
              <a:gd name="connsiteX195" fmla="*/ 747601 w 1285026"/>
              <a:gd name="connsiteY195" fmla="*/ 1068298 h 1281390"/>
              <a:gd name="connsiteX196" fmla="*/ 811270 w 1285026"/>
              <a:gd name="connsiteY196" fmla="*/ 1004659 h 1281390"/>
              <a:gd name="connsiteX197" fmla="*/ 1026858 w 1285026"/>
              <a:gd name="connsiteY197" fmla="*/ 173722 h 1281390"/>
              <a:gd name="connsiteX198" fmla="*/ 963995 w 1285026"/>
              <a:gd name="connsiteY198" fmla="*/ 234944 h 1281390"/>
              <a:gd name="connsiteX199" fmla="*/ 1025649 w 1285026"/>
              <a:gd name="connsiteY199" fmla="*/ 297778 h 1281390"/>
              <a:gd name="connsiteX200" fmla="*/ 1088915 w 1285026"/>
              <a:gd name="connsiteY200" fmla="*/ 235750 h 1281390"/>
              <a:gd name="connsiteX201" fmla="*/ 1026858 w 1285026"/>
              <a:gd name="connsiteY201" fmla="*/ 173722 h 128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285026" h="1281390">
                <a:moveTo>
                  <a:pt x="974875" y="904366"/>
                </a:moveTo>
                <a:cubicBezTo>
                  <a:pt x="980920" y="919672"/>
                  <a:pt x="987367" y="934172"/>
                  <a:pt x="992203" y="949478"/>
                </a:cubicBezTo>
                <a:cubicBezTo>
                  <a:pt x="1012351" y="1014325"/>
                  <a:pt x="1008322" y="1077965"/>
                  <a:pt x="977696" y="1138785"/>
                </a:cubicBezTo>
                <a:cubicBezTo>
                  <a:pt x="940623" y="1212494"/>
                  <a:pt x="880984" y="1258411"/>
                  <a:pt x="800793" y="1275730"/>
                </a:cubicBezTo>
                <a:cubicBezTo>
                  <a:pt x="677082" y="1302314"/>
                  <a:pt x="552968" y="1233036"/>
                  <a:pt x="509044" y="1114618"/>
                </a:cubicBezTo>
                <a:cubicBezTo>
                  <a:pt x="505820" y="1106160"/>
                  <a:pt x="502194" y="1104951"/>
                  <a:pt x="494135" y="1106965"/>
                </a:cubicBezTo>
                <a:cubicBezTo>
                  <a:pt x="467942" y="1113410"/>
                  <a:pt x="441346" y="1119854"/>
                  <a:pt x="414750" y="1125493"/>
                </a:cubicBezTo>
                <a:cubicBezTo>
                  <a:pt x="408302" y="1127104"/>
                  <a:pt x="405885" y="1129118"/>
                  <a:pt x="405079" y="1136368"/>
                </a:cubicBezTo>
                <a:cubicBezTo>
                  <a:pt x="402258" y="1177452"/>
                  <a:pt x="382512" y="1207660"/>
                  <a:pt x="345842" y="1226994"/>
                </a:cubicBezTo>
                <a:cubicBezTo>
                  <a:pt x="306351" y="1247939"/>
                  <a:pt x="249533" y="1236660"/>
                  <a:pt x="220117" y="1202827"/>
                </a:cubicBezTo>
                <a:cubicBezTo>
                  <a:pt x="189088" y="1167785"/>
                  <a:pt x="183850" y="1116229"/>
                  <a:pt x="208028" y="1076756"/>
                </a:cubicBezTo>
                <a:cubicBezTo>
                  <a:pt x="229385" y="1042520"/>
                  <a:pt x="260413" y="1024798"/>
                  <a:pt x="300710" y="1025603"/>
                </a:cubicBezTo>
                <a:cubicBezTo>
                  <a:pt x="340604" y="1026006"/>
                  <a:pt x="370826" y="1044937"/>
                  <a:pt x="390975" y="1079173"/>
                </a:cubicBezTo>
                <a:cubicBezTo>
                  <a:pt x="394601" y="1085215"/>
                  <a:pt x="397423" y="1086423"/>
                  <a:pt x="404273" y="1084812"/>
                </a:cubicBezTo>
                <a:cubicBezTo>
                  <a:pt x="431271" y="1077965"/>
                  <a:pt x="458271" y="1071520"/>
                  <a:pt x="485269" y="1065881"/>
                </a:cubicBezTo>
                <a:cubicBezTo>
                  <a:pt x="492523" y="1064270"/>
                  <a:pt x="494941" y="1061854"/>
                  <a:pt x="494135" y="1053798"/>
                </a:cubicBezTo>
                <a:cubicBezTo>
                  <a:pt x="486478" y="986936"/>
                  <a:pt x="503403" y="926116"/>
                  <a:pt x="543297" y="871741"/>
                </a:cubicBezTo>
                <a:cubicBezTo>
                  <a:pt x="547326" y="866102"/>
                  <a:pt x="552162" y="860866"/>
                  <a:pt x="556595" y="855630"/>
                </a:cubicBezTo>
                <a:cubicBezTo>
                  <a:pt x="559818" y="852408"/>
                  <a:pt x="560221" y="849588"/>
                  <a:pt x="556595" y="845963"/>
                </a:cubicBezTo>
                <a:cubicBezTo>
                  <a:pt x="529999" y="816963"/>
                  <a:pt x="503403" y="787963"/>
                  <a:pt x="476404" y="758157"/>
                </a:cubicBezTo>
                <a:cubicBezTo>
                  <a:pt x="468748" y="763393"/>
                  <a:pt x="461494" y="768629"/>
                  <a:pt x="453838" y="773060"/>
                </a:cubicBezTo>
                <a:cubicBezTo>
                  <a:pt x="380498" y="816560"/>
                  <a:pt x="303934" y="822602"/>
                  <a:pt x="224549" y="791990"/>
                </a:cubicBezTo>
                <a:cubicBezTo>
                  <a:pt x="216087" y="788768"/>
                  <a:pt x="212863" y="790379"/>
                  <a:pt x="209236" y="798032"/>
                </a:cubicBezTo>
                <a:cubicBezTo>
                  <a:pt x="199968" y="815754"/>
                  <a:pt x="190297" y="833477"/>
                  <a:pt x="179820" y="850796"/>
                </a:cubicBezTo>
                <a:cubicBezTo>
                  <a:pt x="175790" y="857241"/>
                  <a:pt x="176596" y="861269"/>
                  <a:pt x="181835" y="866505"/>
                </a:cubicBezTo>
                <a:cubicBezTo>
                  <a:pt x="205609" y="890672"/>
                  <a:pt x="215684" y="919672"/>
                  <a:pt x="211654" y="953505"/>
                </a:cubicBezTo>
                <a:cubicBezTo>
                  <a:pt x="205207" y="1009492"/>
                  <a:pt x="150806" y="1052590"/>
                  <a:pt x="95196" y="1045340"/>
                </a:cubicBezTo>
                <a:cubicBezTo>
                  <a:pt x="40796" y="1038492"/>
                  <a:pt x="2111" y="997811"/>
                  <a:pt x="96" y="943436"/>
                </a:cubicBezTo>
                <a:cubicBezTo>
                  <a:pt x="-1919" y="895908"/>
                  <a:pt x="27901" y="854421"/>
                  <a:pt x="73033" y="839116"/>
                </a:cubicBezTo>
                <a:cubicBezTo>
                  <a:pt x="92779" y="832671"/>
                  <a:pt x="112524" y="831463"/>
                  <a:pt x="132672" y="837505"/>
                </a:cubicBezTo>
                <a:cubicBezTo>
                  <a:pt x="137105" y="838713"/>
                  <a:pt x="139523" y="837907"/>
                  <a:pt x="141941" y="833880"/>
                </a:cubicBezTo>
                <a:cubicBezTo>
                  <a:pt x="152821" y="814143"/>
                  <a:pt x="163701" y="794004"/>
                  <a:pt x="175387" y="774268"/>
                </a:cubicBezTo>
                <a:cubicBezTo>
                  <a:pt x="178208" y="769032"/>
                  <a:pt x="176596" y="766615"/>
                  <a:pt x="172566" y="763796"/>
                </a:cubicBezTo>
                <a:cubicBezTo>
                  <a:pt x="150000" y="748087"/>
                  <a:pt x="130255" y="728754"/>
                  <a:pt x="114136" y="706198"/>
                </a:cubicBezTo>
                <a:cubicBezTo>
                  <a:pt x="71824" y="646586"/>
                  <a:pt x="56512" y="580933"/>
                  <a:pt x="69407" y="508835"/>
                </a:cubicBezTo>
                <a:cubicBezTo>
                  <a:pt x="78272" y="459696"/>
                  <a:pt x="100032" y="416598"/>
                  <a:pt x="135090" y="380751"/>
                </a:cubicBezTo>
                <a:cubicBezTo>
                  <a:pt x="150000" y="365445"/>
                  <a:pt x="167731" y="352959"/>
                  <a:pt x="185058" y="339667"/>
                </a:cubicBezTo>
                <a:cubicBezTo>
                  <a:pt x="190297" y="335639"/>
                  <a:pt x="192312" y="333223"/>
                  <a:pt x="189088" y="326376"/>
                </a:cubicBezTo>
                <a:cubicBezTo>
                  <a:pt x="171357" y="290125"/>
                  <a:pt x="154030" y="253472"/>
                  <a:pt x="136702" y="216819"/>
                </a:cubicBezTo>
                <a:cubicBezTo>
                  <a:pt x="133882" y="211180"/>
                  <a:pt x="131061" y="209972"/>
                  <a:pt x="125419" y="211180"/>
                </a:cubicBezTo>
                <a:cubicBezTo>
                  <a:pt x="85525" y="220041"/>
                  <a:pt x="37975" y="197486"/>
                  <a:pt x="17021" y="162846"/>
                </a:cubicBezTo>
                <a:cubicBezTo>
                  <a:pt x="-7963" y="120957"/>
                  <a:pt x="-1919" y="70207"/>
                  <a:pt x="29513" y="34762"/>
                </a:cubicBezTo>
                <a:cubicBezTo>
                  <a:pt x="58526" y="2137"/>
                  <a:pt x="114136" y="-8335"/>
                  <a:pt x="153224" y="10998"/>
                </a:cubicBezTo>
                <a:cubicBezTo>
                  <a:pt x="222534" y="45234"/>
                  <a:pt x="235429" y="137874"/>
                  <a:pt x="176596" y="187819"/>
                </a:cubicBezTo>
                <a:cubicBezTo>
                  <a:pt x="174581" y="189430"/>
                  <a:pt x="173372" y="194666"/>
                  <a:pt x="174581" y="197083"/>
                </a:cubicBezTo>
                <a:cubicBezTo>
                  <a:pt x="192312" y="234944"/>
                  <a:pt x="210445" y="272806"/>
                  <a:pt x="228579" y="310667"/>
                </a:cubicBezTo>
                <a:cubicBezTo>
                  <a:pt x="230997" y="315903"/>
                  <a:pt x="234221" y="315098"/>
                  <a:pt x="238250" y="313487"/>
                </a:cubicBezTo>
                <a:cubicBezTo>
                  <a:pt x="273308" y="301403"/>
                  <a:pt x="309173" y="296570"/>
                  <a:pt x="346245" y="300598"/>
                </a:cubicBezTo>
                <a:cubicBezTo>
                  <a:pt x="401855" y="306237"/>
                  <a:pt x="451017" y="327584"/>
                  <a:pt x="492523" y="365043"/>
                </a:cubicBezTo>
                <a:cubicBezTo>
                  <a:pt x="513477" y="383570"/>
                  <a:pt x="530402" y="405321"/>
                  <a:pt x="544506" y="429488"/>
                </a:cubicBezTo>
                <a:cubicBezTo>
                  <a:pt x="547326" y="434321"/>
                  <a:pt x="549341" y="435932"/>
                  <a:pt x="555386" y="433515"/>
                </a:cubicBezTo>
                <a:cubicBezTo>
                  <a:pt x="628726" y="402098"/>
                  <a:pt x="702066" y="371084"/>
                  <a:pt x="775406" y="340473"/>
                </a:cubicBezTo>
                <a:cubicBezTo>
                  <a:pt x="782660" y="337251"/>
                  <a:pt x="783868" y="334431"/>
                  <a:pt x="781853" y="326778"/>
                </a:cubicBezTo>
                <a:cubicBezTo>
                  <a:pt x="768959" y="283278"/>
                  <a:pt x="767750" y="239375"/>
                  <a:pt x="779436" y="195472"/>
                </a:cubicBezTo>
                <a:cubicBezTo>
                  <a:pt x="781048" y="189833"/>
                  <a:pt x="779839" y="187013"/>
                  <a:pt x="774197" y="184999"/>
                </a:cubicBezTo>
                <a:cubicBezTo>
                  <a:pt x="755660" y="178555"/>
                  <a:pt x="736721" y="171708"/>
                  <a:pt x="718588" y="164458"/>
                </a:cubicBezTo>
                <a:cubicBezTo>
                  <a:pt x="713349" y="162444"/>
                  <a:pt x="710931" y="163652"/>
                  <a:pt x="707708" y="168083"/>
                </a:cubicBezTo>
                <a:cubicBezTo>
                  <a:pt x="668217" y="221653"/>
                  <a:pt x="594473" y="228097"/>
                  <a:pt x="546521" y="182583"/>
                </a:cubicBezTo>
                <a:cubicBezTo>
                  <a:pt x="496553" y="135055"/>
                  <a:pt x="507835" y="49262"/>
                  <a:pt x="567878" y="15026"/>
                </a:cubicBezTo>
                <a:cubicBezTo>
                  <a:pt x="623487" y="-16794"/>
                  <a:pt x="692798" y="6165"/>
                  <a:pt x="718588" y="63360"/>
                </a:cubicBezTo>
                <a:cubicBezTo>
                  <a:pt x="725841" y="79471"/>
                  <a:pt x="729065" y="96790"/>
                  <a:pt x="727453" y="114513"/>
                </a:cubicBezTo>
                <a:cubicBezTo>
                  <a:pt x="726647" y="120554"/>
                  <a:pt x="727856" y="123374"/>
                  <a:pt x="733901" y="125791"/>
                </a:cubicBezTo>
                <a:cubicBezTo>
                  <a:pt x="752034" y="132235"/>
                  <a:pt x="770168" y="138680"/>
                  <a:pt x="788301" y="145527"/>
                </a:cubicBezTo>
                <a:cubicBezTo>
                  <a:pt x="793942" y="147944"/>
                  <a:pt x="796763" y="147138"/>
                  <a:pt x="799987" y="141096"/>
                </a:cubicBezTo>
                <a:cubicBezTo>
                  <a:pt x="826583" y="89943"/>
                  <a:pt x="865671" y="50471"/>
                  <a:pt x="917654" y="25498"/>
                </a:cubicBezTo>
                <a:cubicBezTo>
                  <a:pt x="965204" y="2540"/>
                  <a:pt x="1015172" y="-5113"/>
                  <a:pt x="1067558" y="3345"/>
                </a:cubicBezTo>
                <a:cubicBezTo>
                  <a:pt x="1139286" y="15026"/>
                  <a:pt x="1196507" y="50471"/>
                  <a:pt x="1238013" y="109679"/>
                </a:cubicBezTo>
                <a:cubicBezTo>
                  <a:pt x="1277504" y="165666"/>
                  <a:pt x="1292011" y="228500"/>
                  <a:pt x="1281131" y="296570"/>
                </a:cubicBezTo>
                <a:cubicBezTo>
                  <a:pt x="1269444" y="367459"/>
                  <a:pt x="1233984" y="423848"/>
                  <a:pt x="1175553" y="465335"/>
                </a:cubicBezTo>
                <a:cubicBezTo>
                  <a:pt x="1127600" y="499169"/>
                  <a:pt x="1074408" y="514877"/>
                  <a:pt x="1015575" y="510849"/>
                </a:cubicBezTo>
                <a:cubicBezTo>
                  <a:pt x="999456" y="509641"/>
                  <a:pt x="983741" y="506821"/>
                  <a:pt x="968025" y="504002"/>
                </a:cubicBezTo>
                <a:cubicBezTo>
                  <a:pt x="962383" y="503196"/>
                  <a:pt x="960771" y="504807"/>
                  <a:pt x="959159" y="509238"/>
                </a:cubicBezTo>
                <a:cubicBezTo>
                  <a:pt x="939414" y="564419"/>
                  <a:pt x="919266" y="620003"/>
                  <a:pt x="899117" y="675184"/>
                </a:cubicBezTo>
                <a:cubicBezTo>
                  <a:pt x="886222" y="711434"/>
                  <a:pt x="872924" y="747684"/>
                  <a:pt x="860029" y="783532"/>
                </a:cubicBezTo>
                <a:cubicBezTo>
                  <a:pt x="858014" y="788768"/>
                  <a:pt x="857209" y="792393"/>
                  <a:pt x="863656" y="795615"/>
                </a:cubicBezTo>
                <a:cubicBezTo>
                  <a:pt x="897103" y="811727"/>
                  <a:pt x="925713" y="835088"/>
                  <a:pt x="949488" y="863685"/>
                </a:cubicBezTo>
                <a:cubicBezTo>
                  <a:pt x="950697" y="864894"/>
                  <a:pt x="951906" y="866102"/>
                  <a:pt x="953921" y="867713"/>
                </a:cubicBezTo>
                <a:cubicBezTo>
                  <a:pt x="976084" y="853213"/>
                  <a:pt x="998650" y="838713"/>
                  <a:pt x="1020813" y="824616"/>
                </a:cubicBezTo>
                <a:cubicBezTo>
                  <a:pt x="1038141" y="813338"/>
                  <a:pt x="1055066" y="802060"/>
                  <a:pt x="1072394" y="791185"/>
                </a:cubicBezTo>
                <a:cubicBezTo>
                  <a:pt x="1078035" y="787560"/>
                  <a:pt x="1079647" y="784337"/>
                  <a:pt x="1077632" y="777893"/>
                </a:cubicBezTo>
                <a:cubicBezTo>
                  <a:pt x="1061916" y="724726"/>
                  <a:pt x="1086094" y="672767"/>
                  <a:pt x="1136465" y="649406"/>
                </a:cubicBezTo>
                <a:cubicBezTo>
                  <a:pt x="1183210" y="627656"/>
                  <a:pt x="1244461" y="648198"/>
                  <a:pt x="1270251" y="692503"/>
                </a:cubicBezTo>
                <a:cubicBezTo>
                  <a:pt x="1294429" y="734393"/>
                  <a:pt x="1288384" y="784740"/>
                  <a:pt x="1256147" y="820185"/>
                </a:cubicBezTo>
                <a:cubicBezTo>
                  <a:pt x="1226327" y="852810"/>
                  <a:pt x="1169509" y="862880"/>
                  <a:pt x="1131227" y="841130"/>
                </a:cubicBezTo>
                <a:cubicBezTo>
                  <a:pt x="1122765" y="836296"/>
                  <a:pt x="1115511" y="830255"/>
                  <a:pt x="1107452" y="825018"/>
                </a:cubicBezTo>
                <a:cubicBezTo>
                  <a:pt x="1105034" y="823407"/>
                  <a:pt x="1100601" y="823004"/>
                  <a:pt x="1098586" y="824213"/>
                </a:cubicBezTo>
                <a:cubicBezTo>
                  <a:pt x="1059095" y="849185"/>
                  <a:pt x="1020008" y="874963"/>
                  <a:pt x="980920" y="900338"/>
                </a:cubicBezTo>
                <a:cubicBezTo>
                  <a:pt x="976487" y="902755"/>
                  <a:pt x="975681" y="903963"/>
                  <a:pt x="974875" y="904366"/>
                </a:cubicBezTo>
                <a:close/>
                <a:moveTo>
                  <a:pt x="509044" y="731573"/>
                </a:moveTo>
                <a:cubicBezTo>
                  <a:pt x="508642" y="731170"/>
                  <a:pt x="509044" y="731573"/>
                  <a:pt x="509447" y="731976"/>
                </a:cubicBezTo>
                <a:cubicBezTo>
                  <a:pt x="535640" y="760976"/>
                  <a:pt x="562236" y="789976"/>
                  <a:pt x="588429" y="818977"/>
                </a:cubicBezTo>
                <a:cubicBezTo>
                  <a:pt x="592056" y="823004"/>
                  <a:pt x="594473" y="821796"/>
                  <a:pt x="598100" y="819379"/>
                </a:cubicBezTo>
                <a:cubicBezTo>
                  <a:pt x="613816" y="810116"/>
                  <a:pt x="629129" y="799643"/>
                  <a:pt x="645651" y="791990"/>
                </a:cubicBezTo>
                <a:cubicBezTo>
                  <a:pt x="697230" y="768629"/>
                  <a:pt x="751228" y="764198"/>
                  <a:pt x="806435" y="777087"/>
                </a:cubicBezTo>
                <a:cubicBezTo>
                  <a:pt x="813285" y="778699"/>
                  <a:pt x="816106" y="777087"/>
                  <a:pt x="818524" y="770643"/>
                </a:cubicBezTo>
                <a:cubicBezTo>
                  <a:pt x="837866" y="716267"/>
                  <a:pt x="857612" y="662295"/>
                  <a:pt x="877357" y="607919"/>
                </a:cubicBezTo>
                <a:cubicBezTo>
                  <a:pt x="891461" y="568850"/>
                  <a:pt x="905565" y="529780"/>
                  <a:pt x="920072" y="489905"/>
                </a:cubicBezTo>
                <a:cubicBezTo>
                  <a:pt x="917654" y="488293"/>
                  <a:pt x="915236" y="486682"/>
                  <a:pt x="913221" y="485877"/>
                </a:cubicBezTo>
                <a:cubicBezTo>
                  <a:pt x="866477" y="462515"/>
                  <a:pt x="829807" y="428279"/>
                  <a:pt x="804420" y="382765"/>
                </a:cubicBezTo>
                <a:cubicBezTo>
                  <a:pt x="801196" y="377126"/>
                  <a:pt x="797972" y="376723"/>
                  <a:pt x="792734" y="379140"/>
                </a:cubicBezTo>
                <a:cubicBezTo>
                  <a:pt x="773794" y="387598"/>
                  <a:pt x="754855" y="395251"/>
                  <a:pt x="735512" y="403709"/>
                </a:cubicBezTo>
                <a:cubicBezTo>
                  <a:pt x="681111" y="426668"/>
                  <a:pt x="626711" y="450029"/>
                  <a:pt x="571907" y="472988"/>
                </a:cubicBezTo>
                <a:cubicBezTo>
                  <a:pt x="565863" y="475405"/>
                  <a:pt x="565057" y="478627"/>
                  <a:pt x="566669" y="484266"/>
                </a:cubicBezTo>
                <a:cubicBezTo>
                  <a:pt x="569087" y="492321"/>
                  <a:pt x="571102" y="500377"/>
                  <a:pt x="572714" y="508835"/>
                </a:cubicBezTo>
                <a:cubicBezTo>
                  <a:pt x="583996" y="568447"/>
                  <a:pt x="575534" y="624836"/>
                  <a:pt x="546117" y="678003"/>
                </a:cubicBezTo>
                <a:cubicBezTo>
                  <a:pt x="534834" y="696128"/>
                  <a:pt x="521536" y="713045"/>
                  <a:pt x="509044" y="731573"/>
                </a:cubicBezTo>
                <a:close/>
                <a:moveTo>
                  <a:pt x="242683" y="608725"/>
                </a:moveTo>
                <a:cubicBezTo>
                  <a:pt x="193520" y="551530"/>
                  <a:pt x="214878" y="487891"/>
                  <a:pt x="245101" y="458890"/>
                </a:cubicBezTo>
                <a:cubicBezTo>
                  <a:pt x="281770" y="423848"/>
                  <a:pt x="337380" y="418210"/>
                  <a:pt x="378886" y="446001"/>
                </a:cubicBezTo>
                <a:cubicBezTo>
                  <a:pt x="401049" y="460904"/>
                  <a:pt x="415959" y="481446"/>
                  <a:pt x="422406" y="507224"/>
                </a:cubicBezTo>
                <a:cubicBezTo>
                  <a:pt x="432078" y="545488"/>
                  <a:pt x="422406" y="578919"/>
                  <a:pt x="397825" y="606711"/>
                </a:cubicBezTo>
                <a:cubicBezTo>
                  <a:pt x="415153" y="619600"/>
                  <a:pt x="432883" y="630072"/>
                  <a:pt x="446987" y="644170"/>
                </a:cubicBezTo>
                <a:cubicBezTo>
                  <a:pt x="461091" y="658267"/>
                  <a:pt x="471165" y="676392"/>
                  <a:pt x="482852" y="692503"/>
                </a:cubicBezTo>
                <a:cubicBezTo>
                  <a:pt x="548132" y="623225"/>
                  <a:pt x="558610" y="491516"/>
                  <a:pt x="471165" y="404112"/>
                </a:cubicBezTo>
                <a:cubicBezTo>
                  <a:pt x="382512" y="315903"/>
                  <a:pt x="239056" y="321945"/>
                  <a:pt x="156850" y="417807"/>
                </a:cubicBezTo>
                <a:cubicBezTo>
                  <a:pt x="80287" y="507627"/>
                  <a:pt x="98823" y="631684"/>
                  <a:pt x="158462" y="692906"/>
                </a:cubicBezTo>
                <a:cubicBezTo>
                  <a:pt x="190700" y="636920"/>
                  <a:pt x="199565" y="633295"/>
                  <a:pt x="242683" y="608725"/>
                </a:cubicBezTo>
                <a:close/>
                <a:moveTo>
                  <a:pt x="864462" y="394848"/>
                </a:moveTo>
                <a:cubicBezTo>
                  <a:pt x="891864" y="351348"/>
                  <a:pt x="876148" y="356987"/>
                  <a:pt x="948682" y="309459"/>
                </a:cubicBezTo>
                <a:cubicBezTo>
                  <a:pt x="900326" y="253875"/>
                  <a:pt x="919669" y="189027"/>
                  <a:pt x="953115" y="158013"/>
                </a:cubicBezTo>
                <a:cubicBezTo>
                  <a:pt x="993815" y="120152"/>
                  <a:pt x="1055871" y="119749"/>
                  <a:pt x="1097377" y="156402"/>
                </a:cubicBezTo>
                <a:cubicBezTo>
                  <a:pt x="1129615" y="184597"/>
                  <a:pt x="1154196" y="251458"/>
                  <a:pt x="1103019" y="310264"/>
                </a:cubicBezTo>
                <a:cubicBezTo>
                  <a:pt x="1142510" y="327181"/>
                  <a:pt x="1170717" y="355779"/>
                  <a:pt x="1187642" y="395654"/>
                </a:cubicBezTo>
                <a:cubicBezTo>
                  <a:pt x="1258162" y="317917"/>
                  <a:pt x="1261788" y="187819"/>
                  <a:pt x="1176359" y="104846"/>
                </a:cubicBezTo>
                <a:cubicBezTo>
                  <a:pt x="1088512" y="19456"/>
                  <a:pt x="951100" y="23081"/>
                  <a:pt x="869298" y="112499"/>
                </a:cubicBezTo>
                <a:cubicBezTo>
                  <a:pt x="787898" y="200708"/>
                  <a:pt x="800793" y="327181"/>
                  <a:pt x="864462" y="394848"/>
                </a:cubicBezTo>
                <a:close/>
                <a:moveTo>
                  <a:pt x="909192" y="1165368"/>
                </a:moveTo>
                <a:cubicBezTo>
                  <a:pt x="980920" y="1086423"/>
                  <a:pt x="984143" y="951492"/>
                  <a:pt x="891058" y="866908"/>
                </a:cubicBezTo>
                <a:cubicBezTo>
                  <a:pt x="802002" y="785949"/>
                  <a:pt x="658948" y="796824"/>
                  <a:pt x="582384" y="890672"/>
                </a:cubicBezTo>
                <a:cubicBezTo>
                  <a:pt x="506627" y="984117"/>
                  <a:pt x="529596" y="1106160"/>
                  <a:pt x="586817" y="1163757"/>
                </a:cubicBezTo>
                <a:cubicBezTo>
                  <a:pt x="603339" y="1124285"/>
                  <a:pt x="631950" y="1096090"/>
                  <a:pt x="671037" y="1079173"/>
                </a:cubicBezTo>
                <a:cubicBezTo>
                  <a:pt x="622681" y="1023589"/>
                  <a:pt x="640009" y="959950"/>
                  <a:pt x="673455" y="928130"/>
                </a:cubicBezTo>
                <a:cubicBezTo>
                  <a:pt x="712946" y="890672"/>
                  <a:pt x="768959" y="889866"/>
                  <a:pt x="808853" y="917255"/>
                </a:cubicBezTo>
                <a:cubicBezTo>
                  <a:pt x="831016" y="932561"/>
                  <a:pt x="845522" y="953908"/>
                  <a:pt x="851164" y="980492"/>
                </a:cubicBezTo>
                <a:cubicBezTo>
                  <a:pt x="859223" y="1017548"/>
                  <a:pt x="849552" y="1050173"/>
                  <a:pt x="823762" y="1078770"/>
                </a:cubicBezTo>
                <a:cubicBezTo>
                  <a:pt x="864059" y="1096493"/>
                  <a:pt x="892267" y="1124687"/>
                  <a:pt x="909192" y="1165368"/>
                </a:cubicBezTo>
                <a:close/>
                <a:moveTo>
                  <a:pt x="323276" y="641753"/>
                </a:moveTo>
                <a:cubicBezTo>
                  <a:pt x="313202" y="641753"/>
                  <a:pt x="306351" y="641753"/>
                  <a:pt x="299098" y="641753"/>
                </a:cubicBezTo>
                <a:cubicBezTo>
                  <a:pt x="249936" y="642961"/>
                  <a:pt x="209236" y="673975"/>
                  <a:pt x="196744" y="719490"/>
                </a:cubicBezTo>
                <a:cubicBezTo>
                  <a:pt x="195132" y="725532"/>
                  <a:pt x="195939" y="728754"/>
                  <a:pt x="201177" y="732379"/>
                </a:cubicBezTo>
                <a:cubicBezTo>
                  <a:pt x="225355" y="748490"/>
                  <a:pt x="251951" y="759768"/>
                  <a:pt x="280562" y="765004"/>
                </a:cubicBezTo>
                <a:cubicBezTo>
                  <a:pt x="338992" y="775476"/>
                  <a:pt x="392184" y="763796"/>
                  <a:pt x="440943" y="730365"/>
                </a:cubicBezTo>
                <a:cubicBezTo>
                  <a:pt x="442555" y="729157"/>
                  <a:pt x="444167" y="725532"/>
                  <a:pt x="443764" y="723518"/>
                </a:cubicBezTo>
                <a:cubicBezTo>
                  <a:pt x="436107" y="692503"/>
                  <a:pt x="417974" y="669142"/>
                  <a:pt x="389766" y="653836"/>
                </a:cubicBezTo>
                <a:cubicBezTo>
                  <a:pt x="368006" y="642156"/>
                  <a:pt x="344230" y="640545"/>
                  <a:pt x="323276" y="641753"/>
                </a:cubicBezTo>
                <a:close/>
                <a:moveTo>
                  <a:pt x="747601" y="1109785"/>
                </a:moveTo>
                <a:cubicBezTo>
                  <a:pt x="747601" y="1110590"/>
                  <a:pt x="747601" y="1111396"/>
                  <a:pt x="747198" y="1112201"/>
                </a:cubicBezTo>
                <a:cubicBezTo>
                  <a:pt x="738736" y="1112201"/>
                  <a:pt x="730274" y="1111798"/>
                  <a:pt x="721812" y="1112201"/>
                </a:cubicBezTo>
                <a:cubicBezTo>
                  <a:pt x="676276" y="1114215"/>
                  <a:pt x="637591" y="1144826"/>
                  <a:pt x="624696" y="1188327"/>
                </a:cubicBezTo>
                <a:cubicBezTo>
                  <a:pt x="622681" y="1194771"/>
                  <a:pt x="623890" y="1198799"/>
                  <a:pt x="629935" y="1202827"/>
                </a:cubicBezTo>
                <a:cubicBezTo>
                  <a:pt x="700857" y="1251161"/>
                  <a:pt x="795957" y="1250758"/>
                  <a:pt x="867686" y="1201216"/>
                </a:cubicBezTo>
                <a:cubicBezTo>
                  <a:pt x="870103" y="1199605"/>
                  <a:pt x="871715" y="1194771"/>
                  <a:pt x="871313" y="1191952"/>
                </a:cubicBezTo>
                <a:cubicBezTo>
                  <a:pt x="861238" y="1154493"/>
                  <a:pt x="837866" y="1128715"/>
                  <a:pt x="801196" y="1117437"/>
                </a:cubicBezTo>
                <a:cubicBezTo>
                  <a:pt x="783868" y="1112201"/>
                  <a:pt x="765735" y="1112201"/>
                  <a:pt x="747601" y="1109785"/>
                </a:cubicBezTo>
                <a:close/>
                <a:moveTo>
                  <a:pt x="1026858" y="468154"/>
                </a:moveTo>
                <a:cubicBezTo>
                  <a:pt x="1069170" y="469363"/>
                  <a:pt x="1107854" y="456474"/>
                  <a:pt x="1143719" y="433515"/>
                </a:cubicBezTo>
                <a:cubicBezTo>
                  <a:pt x="1148957" y="429890"/>
                  <a:pt x="1150569" y="426265"/>
                  <a:pt x="1148957" y="420626"/>
                </a:cubicBezTo>
                <a:cubicBezTo>
                  <a:pt x="1135659" y="375918"/>
                  <a:pt x="1096572" y="345306"/>
                  <a:pt x="1050230" y="344501"/>
                </a:cubicBezTo>
                <a:cubicBezTo>
                  <a:pt x="1034112" y="344098"/>
                  <a:pt x="1017993" y="344098"/>
                  <a:pt x="1001874" y="344501"/>
                </a:cubicBezTo>
                <a:cubicBezTo>
                  <a:pt x="956339" y="345709"/>
                  <a:pt x="917251" y="376723"/>
                  <a:pt x="904356" y="420223"/>
                </a:cubicBezTo>
                <a:cubicBezTo>
                  <a:pt x="902341" y="426668"/>
                  <a:pt x="903550" y="430293"/>
                  <a:pt x="909192" y="433918"/>
                </a:cubicBezTo>
                <a:cubicBezTo>
                  <a:pt x="944652" y="456474"/>
                  <a:pt x="983337" y="469363"/>
                  <a:pt x="1026858" y="468154"/>
                </a:cubicBezTo>
                <a:close/>
                <a:moveTo>
                  <a:pt x="300307" y="1068701"/>
                </a:moveTo>
                <a:cubicBezTo>
                  <a:pt x="265652" y="1067895"/>
                  <a:pt x="236235" y="1095687"/>
                  <a:pt x="235026" y="1130326"/>
                </a:cubicBezTo>
                <a:cubicBezTo>
                  <a:pt x="233817" y="1165771"/>
                  <a:pt x="262428" y="1195577"/>
                  <a:pt x="297889" y="1195980"/>
                </a:cubicBezTo>
                <a:cubicBezTo>
                  <a:pt x="332141" y="1196785"/>
                  <a:pt x="361558" y="1168188"/>
                  <a:pt x="362767" y="1133549"/>
                </a:cubicBezTo>
                <a:cubicBezTo>
                  <a:pt x="363573" y="1098909"/>
                  <a:pt x="335768" y="1069909"/>
                  <a:pt x="300307" y="1068701"/>
                </a:cubicBezTo>
                <a:close/>
                <a:moveTo>
                  <a:pt x="620263" y="170902"/>
                </a:moveTo>
                <a:cubicBezTo>
                  <a:pt x="655725" y="170902"/>
                  <a:pt x="683933" y="141902"/>
                  <a:pt x="683933" y="106860"/>
                </a:cubicBezTo>
                <a:cubicBezTo>
                  <a:pt x="683530" y="72221"/>
                  <a:pt x="654919" y="43221"/>
                  <a:pt x="620263" y="43221"/>
                </a:cubicBezTo>
                <a:cubicBezTo>
                  <a:pt x="585205" y="43221"/>
                  <a:pt x="556191" y="72624"/>
                  <a:pt x="556191" y="107263"/>
                </a:cubicBezTo>
                <a:cubicBezTo>
                  <a:pt x="555789" y="142707"/>
                  <a:pt x="584803" y="171305"/>
                  <a:pt x="620263" y="170902"/>
                </a:cubicBezTo>
                <a:close/>
                <a:moveTo>
                  <a:pt x="170149" y="940617"/>
                </a:moveTo>
                <a:cubicBezTo>
                  <a:pt x="170551" y="905172"/>
                  <a:pt x="141941" y="876574"/>
                  <a:pt x="106480" y="876574"/>
                </a:cubicBezTo>
                <a:cubicBezTo>
                  <a:pt x="71422" y="876574"/>
                  <a:pt x="42408" y="905575"/>
                  <a:pt x="42005" y="940214"/>
                </a:cubicBezTo>
                <a:cubicBezTo>
                  <a:pt x="42005" y="974853"/>
                  <a:pt x="70616" y="1003450"/>
                  <a:pt x="105674" y="1003853"/>
                </a:cubicBezTo>
                <a:cubicBezTo>
                  <a:pt x="141135" y="1004659"/>
                  <a:pt x="169746" y="976061"/>
                  <a:pt x="170149" y="940617"/>
                </a:cubicBezTo>
                <a:close/>
                <a:moveTo>
                  <a:pt x="106480" y="170902"/>
                </a:moveTo>
                <a:cubicBezTo>
                  <a:pt x="141941" y="170902"/>
                  <a:pt x="170149" y="142305"/>
                  <a:pt x="169746" y="106860"/>
                </a:cubicBezTo>
                <a:cubicBezTo>
                  <a:pt x="169342" y="71818"/>
                  <a:pt x="141135" y="43623"/>
                  <a:pt x="106077" y="43221"/>
                </a:cubicBezTo>
                <a:cubicBezTo>
                  <a:pt x="71422" y="43221"/>
                  <a:pt x="41602" y="72624"/>
                  <a:pt x="41602" y="107263"/>
                </a:cubicBezTo>
                <a:cubicBezTo>
                  <a:pt x="42408" y="142305"/>
                  <a:pt x="71422" y="171305"/>
                  <a:pt x="106480" y="170902"/>
                </a:cubicBezTo>
                <a:close/>
                <a:moveTo>
                  <a:pt x="1175956" y="811727"/>
                </a:moveTo>
                <a:cubicBezTo>
                  <a:pt x="1211417" y="811727"/>
                  <a:pt x="1240431" y="782726"/>
                  <a:pt x="1240028" y="747684"/>
                </a:cubicBezTo>
                <a:cubicBezTo>
                  <a:pt x="1239625" y="713045"/>
                  <a:pt x="1211014" y="684448"/>
                  <a:pt x="1176359" y="684045"/>
                </a:cubicBezTo>
                <a:cubicBezTo>
                  <a:pt x="1141301" y="683642"/>
                  <a:pt x="1112287" y="712642"/>
                  <a:pt x="1112287" y="748087"/>
                </a:cubicBezTo>
                <a:cubicBezTo>
                  <a:pt x="1112287" y="783532"/>
                  <a:pt x="1140495" y="811727"/>
                  <a:pt x="1175956" y="811727"/>
                </a:cubicBezTo>
                <a:close/>
                <a:moveTo>
                  <a:pt x="383319" y="534613"/>
                </a:moveTo>
                <a:cubicBezTo>
                  <a:pt x="383319" y="499571"/>
                  <a:pt x="355514" y="471377"/>
                  <a:pt x="320052" y="470974"/>
                </a:cubicBezTo>
                <a:cubicBezTo>
                  <a:pt x="284592" y="470974"/>
                  <a:pt x="255578" y="499974"/>
                  <a:pt x="255980" y="534613"/>
                </a:cubicBezTo>
                <a:cubicBezTo>
                  <a:pt x="256384" y="569252"/>
                  <a:pt x="285397" y="597850"/>
                  <a:pt x="320052" y="597850"/>
                </a:cubicBezTo>
                <a:cubicBezTo>
                  <a:pt x="354708" y="598253"/>
                  <a:pt x="383319" y="569655"/>
                  <a:pt x="383319" y="534613"/>
                </a:cubicBezTo>
                <a:close/>
                <a:moveTo>
                  <a:pt x="811270" y="1004659"/>
                </a:moveTo>
                <a:cubicBezTo>
                  <a:pt x="811270" y="969617"/>
                  <a:pt x="782660" y="941019"/>
                  <a:pt x="747601" y="941422"/>
                </a:cubicBezTo>
                <a:cubicBezTo>
                  <a:pt x="712543" y="941422"/>
                  <a:pt x="683933" y="969617"/>
                  <a:pt x="683933" y="1004659"/>
                </a:cubicBezTo>
                <a:cubicBezTo>
                  <a:pt x="683933" y="1039298"/>
                  <a:pt x="712543" y="1067895"/>
                  <a:pt x="747601" y="1068298"/>
                </a:cubicBezTo>
                <a:cubicBezTo>
                  <a:pt x="782660" y="1067895"/>
                  <a:pt x="811270" y="1039298"/>
                  <a:pt x="811270" y="1004659"/>
                </a:cubicBezTo>
                <a:close/>
                <a:moveTo>
                  <a:pt x="1026858" y="173722"/>
                </a:moveTo>
                <a:cubicBezTo>
                  <a:pt x="995023" y="172110"/>
                  <a:pt x="964801" y="197486"/>
                  <a:pt x="963995" y="234944"/>
                </a:cubicBezTo>
                <a:cubicBezTo>
                  <a:pt x="963189" y="268778"/>
                  <a:pt x="991397" y="297375"/>
                  <a:pt x="1025649" y="297778"/>
                </a:cubicBezTo>
                <a:cubicBezTo>
                  <a:pt x="1059498" y="298181"/>
                  <a:pt x="1088915" y="271195"/>
                  <a:pt x="1088915" y="235750"/>
                </a:cubicBezTo>
                <a:cubicBezTo>
                  <a:pt x="1088915" y="199902"/>
                  <a:pt x="1058693" y="172110"/>
                  <a:pt x="1026858" y="173722"/>
                </a:cubicBezTo>
                <a:close/>
              </a:path>
            </a:pathLst>
          </a:custGeom>
          <a:solidFill>
            <a:schemeClr val="bg1"/>
          </a:solidFill>
          <a:ln w="4026" cap="flat">
            <a:noFill/>
            <a:prstDash val="solid"/>
            <a:miter/>
          </a:ln>
        </p:spPr>
        <p:txBody>
          <a:bodyPr rtlCol="0" anchor="ctr"/>
          <a:lstStyle/>
          <a:p>
            <a:endParaRPr lang="en-US"/>
          </a:p>
        </p:txBody>
      </p:sp>
    </p:spTree>
    <p:extLst>
      <p:ext uri="{BB962C8B-B14F-4D97-AF65-F5344CB8AC3E}">
        <p14:creationId xmlns:p14="http://schemas.microsoft.com/office/powerpoint/2010/main" val="2814906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C66A5CA-BA75-3346-868D-D629FDD2C077}"/>
              </a:ext>
            </a:extLst>
          </p:cNvPr>
          <p:cNvSpPr/>
          <p:nvPr/>
        </p:nvSpPr>
        <p:spPr>
          <a:xfrm>
            <a:off x="6479177" y="6313714"/>
            <a:ext cx="1080497" cy="3796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 name="Text Placeholder 1">
            <a:extLst>
              <a:ext uri="{FF2B5EF4-FFF2-40B4-BE49-F238E27FC236}">
                <a16:creationId xmlns:a16="http://schemas.microsoft.com/office/drawing/2014/main" id="{53C40920-A001-6949-836A-3649C4DB693B}"/>
              </a:ext>
            </a:extLst>
          </p:cNvPr>
          <p:cNvSpPr>
            <a:spLocks noGrp="1"/>
          </p:cNvSpPr>
          <p:nvPr>
            <p:ph type="body" sz="quarter" idx="32"/>
          </p:nvPr>
        </p:nvSpPr>
        <p:spPr>
          <a:xfrm>
            <a:off x="516343" y="1864993"/>
            <a:ext cx="6526988" cy="2828928"/>
          </a:xfrm>
        </p:spPr>
        <p:txBody>
          <a:bodyPr/>
          <a:lstStyle/>
          <a:p>
            <a:r>
              <a:rPr lang="en-GB" dirty="0"/>
              <a:t>In the case of </a:t>
            </a:r>
            <a:r>
              <a:rPr lang="en-GB" b="1" dirty="0"/>
              <a:t>Greece</a:t>
            </a:r>
            <a:r>
              <a:rPr lang="en-GB" dirty="0"/>
              <a:t>, </a:t>
            </a:r>
            <a:r>
              <a:rPr lang="en-GB" b="1" dirty="0"/>
              <a:t>a definition of social cultural innovation does not exist either.</a:t>
            </a:r>
            <a:r>
              <a:rPr lang="en-GB" dirty="0"/>
              <a:t> Social innovation is tightly linked with social enterprises, all the while, when the discussion comes to cultural innovation, we see that culture is the vehicle in order to create social innovation. In Greece, t</a:t>
            </a:r>
            <a:r>
              <a:rPr lang="en-GB" b="1" dirty="0"/>
              <a:t>here is a definition of innovation from the Ministry of Development and Investments (in particular the European Structural and Investment Funds) </a:t>
            </a:r>
            <a:r>
              <a:rPr lang="en-GB" dirty="0"/>
              <a:t>according to which the term innovation defines both a process and its outcome. It is the transformation of an idea into a marketable product or service, a -newly improved- functional method of production or distribution, or even a new method of providing social services. The term also covers social, institutional and organisational innovation, including service innovation.</a:t>
            </a:r>
            <a:r>
              <a:rPr lang="en-RU" baseline="30000" dirty="0"/>
              <a:t>12</a:t>
            </a:r>
          </a:p>
          <a:p>
            <a:r>
              <a:rPr lang="en-GB" dirty="0"/>
              <a:t>In continuation, going further to </a:t>
            </a:r>
            <a:r>
              <a:rPr lang="en-GB" b="1" dirty="0"/>
              <a:t>define social innovation</a:t>
            </a:r>
            <a:r>
              <a:rPr lang="en-GB" dirty="0"/>
              <a:t>, there is a Greek Law from 2016 that defines it as “the production of products and the provision of services, which aim at meeting social needs, reconciling production and consumption, harmonizing supply and demand and the formation of a new type of social relations based on </a:t>
            </a:r>
            <a:r>
              <a:rPr lang="en-GB" dirty="0" err="1"/>
              <a:t>collectivity</a:t>
            </a:r>
            <a:r>
              <a:rPr lang="en-GB" dirty="0"/>
              <a:t> and parity and not on competition”.</a:t>
            </a:r>
            <a:r>
              <a:rPr lang="en-GB" baseline="30000" dirty="0"/>
              <a:t>13</a:t>
            </a:r>
            <a:r>
              <a:rPr lang="en-GB" dirty="0"/>
              <a:t> From 2016 to 2019, the Horizon 2020 Programme titled “</a:t>
            </a:r>
            <a:r>
              <a:rPr lang="en-GB" b="1" dirty="0"/>
              <a:t>Social Innovation Community”</a:t>
            </a:r>
            <a:r>
              <a:rPr lang="en-GB" dirty="0"/>
              <a:t> aimed at demonstrating a variety of views on what social innovation means to different kinds of organisations in Greece (as well as in other European countries). According to this research:  </a:t>
            </a:r>
            <a:endParaRPr lang="en-RU" dirty="0"/>
          </a:p>
          <a:p>
            <a:endParaRPr lang="en-RU" baseline="30000" dirty="0"/>
          </a:p>
        </p:txBody>
      </p:sp>
      <p:sp>
        <p:nvSpPr>
          <p:cNvPr id="4" name="Slide Number Placeholder 3">
            <a:extLst>
              <a:ext uri="{FF2B5EF4-FFF2-40B4-BE49-F238E27FC236}">
                <a16:creationId xmlns:a16="http://schemas.microsoft.com/office/drawing/2014/main" id="{74213D11-2A74-B445-B9DB-B722B767862D}"/>
              </a:ext>
            </a:extLst>
          </p:cNvPr>
          <p:cNvSpPr>
            <a:spLocks noGrp="1"/>
          </p:cNvSpPr>
          <p:nvPr>
            <p:ph type="sldNum" sz="quarter" idx="4"/>
          </p:nvPr>
        </p:nvSpPr>
        <p:spPr/>
        <p:txBody>
          <a:bodyPr/>
          <a:lstStyle/>
          <a:p>
            <a:fld id="{CB2079F2-58AF-ED44-82D7-E04B2F6FD686}" type="slidenum">
              <a:rPr lang="en-US" smtClean="0"/>
              <a:pPr/>
              <a:t>22</a:t>
            </a:fld>
            <a:endParaRPr lang="en-US" dirty="0"/>
          </a:p>
        </p:txBody>
      </p:sp>
      <p:pic>
        <p:nvPicPr>
          <p:cNvPr id="5" name="Picture 4">
            <a:extLst>
              <a:ext uri="{FF2B5EF4-FFF2-40B4-BE49-F238E27FC236}">
                <a16:creationId xmlns:a16="http://schemas.microsoft.com/office/drawing/2014/main" id="{380CB879-C1F0-8F4B-9DF8-0AE8763CEBB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990602" y="201688"/>
            <a:ext cx="1620103" cy="1620103"/>
          </a:xfrm>
          <a:prstGeom prst="rect">
            <a:avLst/>
          </a:prstGeom>
        </p:spPr>
      </p:pic>
      <p:sp>
        <p:nvSpPr>
          <p:cNvPr id="6" name="Text Placeholder 16">
            <a:extLst>
              <a:ext uri="{FF2B5EF4-FFF2-40B4-BE49-F238E27FC236}">
                <a16:creationId xmlns:a16="http://schemas.microsoft.com/office/drawing/2014/main" id="{2DB1D6D0-EF42-254F-8248-4D1B818FA650}"/>
              </a:ext>
            </a:extLst>
          </p:cNvPr>
          <p:cNvSpPr txBox="1">
            <a:spLocks/>
          </p:cNvSpPr>
          <p:nvPr/>
        </p:nvSpPr>
        <p:spPr>
          <a:xfrm>
            <a:off x="3916317" y="784892"/>
            <a:ext cx="1306378" cy="524471"/>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i="1" dirty="0"/>
              <a:t>Greece</a:t>
            </a:r>
            <a:endParaRPr lang="en-RU" i="1" dirty="0"/>
          </a:p>
          <a:p>
            <a:r>
              <a:rPr lang="en-GB" i="1" dirty="0"/>
              <a:t> </a:t>
            </a:r>
            <a:endParaRPr lang="en-US" i="1" dirty="0"/>
          </a:p>
        </p:txBody>
      </p:sp>
      <p:sp>
        <p:nvSpPr>
          <p:cNvPr id="7" name="Text Placeholder 5">
            <a:extLst>
              <a:ext uri="{FF2B5EF4-FFF2-40B4-BE49-F238E27FC236}">
                <a16:creationId xmlns:a16="http://schemas.microsoft.com/office/drawing/2014/main" id="{0A80D3C3-EF3F-7549-87EF-A43D5E8F8D71}"/>
              </a:ext>
            </a:extLst>
          </p:cNvPr>
          <p:cNvSpPr txBox="1">
            <a:spLocks/>
          </p:cNvSpPr>
          <p:nvPr/>
        </p:nvSpPr>
        <p:spPr>
          <a:xfrm>
            <a:off x="512910" y="9462075"/>
            <a:ext cx="5496730" cy="133773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sz="1000" baseline="30000" dirty="0"/>
              <a:t>12 </a:t>
            </a:r>
            <a:r>
              <a:rPr lang="en-GB" sz="1000" b="1" baseline="30000" dirty="0">
                <a:solidFill>
                  <a:srgbClr val="E54526"/>
                </a:solidFill>
              </a:rPr>
              <a:t> </a:t>
            </a:r>
            <a:r>
              <a:rPr lang="en-GB" sz="1000" b="1" dirty="0">
                <a:solidFill>
                  <a:srgbClr val="E54526"/>
                </a:solidFill>
                <a:hlinkClick r:id="rId3">
                  <a:extLst>
                    <a:ext uri="{A12FA001-AC4F-418D-AE19-62706E023703}">
                      <ahyp:hlinkClr xmlns:ahyp="http://schemas.microsoft.com/office/drawing/2018/hyperlinkcolor" val="tx"/>
                    </a:ext>
                  </a:extLst>
                </a:hlinkClick>
              </a:rPr>
              <a:t>https://www.espa.gr/el/Pages/DictionaryFS.aspx?item=268</a:t>
            </a:r>
            <a:r>
              <a:rPr lang="en-RU" sz="1000" b="1" dirty="0">
                <a:solidFill>
                  <a:srgbClr val="E54526"/>
                </a:solidFill>
              </a:rPr>
              <a:t> </a:t>
            </a:r>
          </a:p>
          <a:p>
            <a:pPr algn="l"/>
            <a:endParaRPr lang="en-IE" sz="1000" baseline="30000" dirty="0"/>
          </a:p>
          <a:p>
            <a:pPr algn="l"/>
            <a:r>
              <a:rPr lang="en-GB" sz="1000" baseline="30000" dirty="0"/>
              <a:t>13</a:t>
            </a:r>
            <a:r>
              <a:rPr lang="en-RU" dirty="0"/>
              <a:t> </a:t>
            </a:r>
            <a:r>
              <a:rPr lang="en-GB" sz="1000" b="1" dirty="0">
                <a:solidFill>
                  <a:srgbClr val="E54526"/>
                </a:solidFill>
                <a:hlinkClick r:id="rId4">
                  <a:extLst>
                    <a:ext uri="{A12FA001-AC4F-418D-AE19-62706E023703}">
                      <ahyp:hlinkClr xmlns:ahyp="http://schemas.microsoft.com/office/drawing/2018/hyperlinkcolor" val="tx"/>
                    </a:ext>
                  </a:extLst>
                </a:hlinkClick>
              </a:rPr>
              <a:t>https://www.elinyae.gr/ethniki-nomothesia/n-44302016-fek-205a-31102016</a:t>
            </a:r>
            <a:endParaRPr lang="en-GB" sz="1000" b="1" dirty="0">
              <a:solidFill>
                <a:srgbClr val="E54526"/>
              </a:solidFill>
            </a:endParaRPr>
          </a:p>
          <a:p>
            <a:pPr algn="l"/>
            <a:endParaRPr lang="en-GB" sz="1000" b="1" dirty="0">
              <a:solidFill>
                <a:srgbClr val="E54526"/>
              </a:solidFill>
            </a:endParaRPr>
          </a:p>
          <a:p>
            <a:pPr algn="l"/>
            <a:r>
              <a:rPr lang="en-GB" sz="1000" baseline="30000" dirty="0"/>
              <a:t>14</a:t>
            </a:r>
            <a:r>
              <a:rPr lang="en-RU" sz="1000" dirty="0"/>
              <a:t> </a:t>
            </a:r>
            <a:r>
              <a:rPr lang="en-GB" sz="1000" b="1" dirty="0">
                <a:solidFill>
                  <a:srgbClr val="E54526"/>
                </a:solidFill>
                <a:hlinkClick r:id="rId5">
                  <a:extLst>
                    <a:ext uri="{A12FA001-AC4F-418D-AE19-62706E023703}">
                      <ahyp:hlinkClr xmlns:ahyp="http://schemas.microsoft.com/office/drawing/2018/hyperlinkcolor" val="tx"/>
                    </a:ext>
                  </a:extLst>
                </a:hlinkClick>
              </a:rPr>
              <a:t>https://www.siceurope.eu/countries/greece/profile</a:t>
            </a:r>
            <a:r>
              <a:rPr lang="en-GB" sz="1000" b="1" dirty="0">
                <a:solidFill>
                  <a:srgbClr val="E54526"/>
                </a:solidFill>
              </a:rPr>
              <a:t> </a:t>
            </a:r>
            <a:endParaRPr lang="en-RU" sz="1000" b="1" dirty="0">
              <a:solidFill>
                <a:srgbClr val="E54526"/>
              </a:solidFill>
            </a:endParaRPr>
          </a:p>
          <a:p>
            <a:pPr algn="l"/>
            <a:r>
              <a:rPr lang="en-GB" sz="1000" b="1" dirty="0">
                <a:solidFill>
                  <a:srgbClr val="E54526"/>
                </a:solidFill>
              </a:rPr>
              <a:t> </a:t>
            </a:r>
            <a:endParaRPr lang="en-RU" sz="1000" b="1" dirty="0">
              <a:solidFill>
                <a:srgbClr val="E54526"/>
              </a:solidFill>
            </a:endParaRPr>
          </a:p>
          <a:p>
            <a:pPr algn="l"/>
            <a:endParaRPr lang="en-IE" sz="1000" baseline="30000" dirty="0"/>
          </a:p>
        </p:txBody>
      </p:sp>
      <p:sp>
        <p:nvSpPr>
          <p:cNvPr id="8" name="Rectangle 5">
            <a:extLst>
              <a:ext uri="{FF2B5EF4-FFF2-40B4-BE49-F238E27FC236}">
                <a16:creationId xmlns:a16="http://schemas.microsoft.com/office/drawing/2014/main" id="{50C9A6C1-A92D-A947-BA7E-374F244F95C3}"/>
              </a:ext>
            </a:extLst>
          </p:cNvPr>
          <p:cNvSpPr/>
          <p:nvPr/>
        </p:nvSpPr>
        <p:spPr bwMode="auto">
          <a:xfrm rot="10800000" flipV="1">
            <a:off x="6068" y="5345906"/>
            <a:ext cx="7553607" cy="4007257"/>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9" name="Text Placeholder 17">
            <a:extLst>
              <a:ext uri="{FF2B5EF4-FFF2-40B4-BE49-F238E27FC236}">
                <a16:creationId xmlns:a16="http://schemas.microsoft.com/office/drawing/2014/main" id="{9D1C1F55-30B1-354E-95CE-F41E93CF3D02}"/>
              </a:ext>
            </a:extLst>
          </p:cNvPr>
          <p:cNvSpPr txBox="1">
            <a:spLocks/>
          </p:cNvSpPr>
          <p:nvPr/>
        </p:nvSpPr>
        <p:spPr>
          <a:xfrm>
            <a:off x="498570" y="4401693"/>
            <a:ext cx="1518305" cy="1056987"/>
          </a:xfrm>
          <a:prstGeom prst="rect">
            <a:avLst/>
          </a:prstGeom>
        </p:spPr>
        <p:txBody>
          <a:bodyPr>
            <a:noAutofit/>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6000" b="1" dirty="0">
                <a:solidFill>
                  <a:srgbClr val="E54526"/>
                </a:solidFill>
                <a:latin typeface="Times" pitchFamily="2" charset="0"/>
                <a:cs typeface="Calibri" panose="020F0502020204030204" pitchFamily="34" charset="0"/>
              </a:rPr>
              <a:t>“</a:t>
            </a:r>
          </a:p>
        </p:txBody>
      </p:sp>
      <p:sp>
        <p:nvSpPr>
          <p:cNvPr id="10" name="Text Placeholder 16">
            <a:extLst>
              <a:ext uri="{FF2B5EF4-FFF2-40B4-BE49-F238E27FC236}">
                <a16:creationId xmlns:a16="http://schemas.microsoft.com/office/drawing/2014/main" id="{A415702D-B319-324A-9A56-A45E991FE379}"/>
              </a:ext>
            </a:extLst>
          </p:cNvPr>
          <p:cNvSpPr txBox="1">
            <a:spLocks/>
          </p:cNvSpPr>
          <p:nvPr/>
        </p:nvSpPr>
        <p:spPr>
          <a:xfrm>
            <a:off x="417487" y="5748173"/>
            <a:ext cx="6724704" cy="3768359"/>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lnSpc>
                <a:spcPts val="2380"/>
              </a:lnSpc>
              <a:spcBef>
                <a:spcPts val="0"/>
              </a:spcBef>
              <a:buNone/>
            </a:pPr>
            <a:r>
              <a:rPr lang="en-US" sz="2400" b="1" i="1" dirty="0">
                <a:solidFill>
                  <a:schemeClr val="bg1"/>
                </a:solidFill>
                <a:latin typeface="Calibri" panose="020F0502020204030204" pitchFamily="34" charset="0"/>
                <a:cs typeface="Calibri" panose="020F0502020204030204" pitchFamily="34" charset="0"/>
              </a:rPr>
              <a:t>“Social innovation and social economy in Greece are relatively new concepts mainly associated with what is known as ‘Solidarity Economy’. </a:t>
            </a:r>
          </a:p>
          <a:p>
            <a:pPr marL="0" indent="0" algn="ctr">
              <a:lnSpc>
                <a:spcPts val="2380"/>
              </a:lnSpc>
              <a:spcBef>
                <a:spcPts val="0"/>
              </a:spcBef>
              <a:buNone/>
            </a:pPr>
            <a:r>
              <a:rPr lang="en-US" sz="2400" i="1" dirty="0">
                <a:solidFill>
                  <a:schemeClr val="bg1"/>
                </a:solidFill>
                <a:latin typeface="Calibri" panose="020F0502020204030204" pitchFamily="34" charset="0"/>
                <a:cs typeface="Calibri" panose="020F0502020204030204" pitchFamily="34" charset="0"/>
              </a:rPr>
              <a:t>While in other European countries discussions related to social innovation have taken place for almost 30 years now, in Greece, organized forms of social ventures are apparent for only about 10 years, though in an experimental stage. It was especially due to the economic crisis that heavily hit Greece that has led to social innovation becoming a necessity.” </a:t>
            </a:r>
            <a:r>
              <a:rPr lang="en-US" sz="2400" i="1" baseline="30000" dirty="0">
                <a:solidFill>
                  <a:schemeClr val="bg1"/>
                </a:solidFill>
                <a:latin typeface="Calibri" panose="020F0502020204030204" pitchFamily="34" charset="0"/>
                <a:cs typeface="Calibri" panose="020F0502020204030204" pitchFamily="34" charset="0"/>
              </a:rPr>
              <a:t>14</a:t>
            </a:r>
          </a:p>
        </p:txBody>
      </p:sp>
    </p:spTree>
    <p:extLst>
      <p:ext uri="{BB962C8B-B14F-4D97-AF65-F5344CB8AC3E}">
        <p14:creationId xmlns:p14="http://schemas.microsoft.com/office/powerpoint/2010/main" val="1311008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F9470A-28EC-1A48-9CB5-5AD8A0D0DB53}"/>
              </a:ext>
            </a:extLst>
          </p:cNvPr>
          <p:cNvSpPr>
            <a:spLocks noGrp="1"/>
          </p:cNvSpPr>
          <p:nvPr>
            <p:ph type="body" sz="quarter" idx="32"/>
          </p:nvPr>
        </p:nvSpPr>
        <p:spPr>
          <a:xfrm>
            <a:off x="1081382" y="6261698"/>
            <a:ext cx="6143488" cy="1729363"/>
          </a:xfrm>
        </p:spPr>
        <p:txBody>
          <a:bodyPr/>
          <a:lstStyle/>
          <a:p>
            <a:r>
              <a:rPr lang="en-GB" dirty="0"/>
              <a:t>The desk research in </a:t>
            </a:r>
            <a:r>
              <a:rPr lang="en-GB" b="1" dirty="0"/>
              <a:t>Denmark</a:t>
            </a:r>
            <a:r>
              <a:rPr lang="en-GB" dirty="0"/>
              <a:t> showed that, in spite of the increased interest, there is no shared and mutually accepted definition of social innovation at national level similar with the term of cultural social innovation. Denmark is famous for its large and inclusive welfare system. In Denmark, where institutions generally function well, and where everyone receives the same amount and level of services, social innovation is a lot more about supplementing or improving existing public sector-led initiatives. The need for social innovation arises as the Danish welfare system is beginning to have problems with providing a satisfactory level of support for its citizens due to its aging population. Furthermore, the Danish welfare state might be one of the best in the world in terms of providing food on the table, clothes and roof over the head for its citizens, but some critics argue that it has been less successful at providing its citizens with a sense of inclusion, purpose, connectedness and belonging. So, whereas material poverty is hard to find in Denmark, social poverty certainly is not.</a:t>
            </a:r>
            <a:r>
              <a:rPr lang="en-GB" baseline="30000" dirty="0"/>
              <a:t>16</a:t>
            </a:r>
            <a:r>
              <a:rPr lang="en-GB" dirty="0"/>
              <a:t> </a:t>
            </a:r>
            <a:endParaRPr lang="en-RU" dirty="0"/>
          </a:p>
        </p:txBody>
      </p:sp>
      <p:sp>
        <p:nvSpPr>
          <p:cNvPr id="3" name="Slide Number Placeholder 2">
            <a:extLst>
              <a:ext uri="{FF2B5EF4-FFF2-40B4-BE49-F238E27FC236}">
                <a16:creationId xmlns:a16="http://schemas.microsoft.com/office/drawing/2014/main" id="{DE755C79-7EEE-9F40-B744-1F308974AA84}"/>
              </a:ext>
            </a:extLst>
          </p:cNvPr>
          <p:cNvSpPr>
            <a:spLocks noGrp="1"/>
          </p:cNvSpPr>
          <p:nvPr>
            <p:ph type="sldNum" sz="quarter" idx="4"/>
          </p:nvPr>
        </p:nvSpPr>
        <p:spPr/>
        <p:txBody>
          <a:bodyPr/>
          <a:lstStyle/>
          <a:p>
            <a:fld id="{CB2079F2-58AF-ED44-82D7-E04B2F6FD686}" type="slidenum">
              <a:rPr lang="en-US" smtClean="0"/>
              <a:pPr/>
              <a:t>23</a:t>
            </a:fld>
            <a:endParaRPr lang="en-US" dirty="0"/>
          </a:p>
        </p:txBody>
      </p:sp>
      <p:pic>
        <p:nvPicPr>
          <p:cNvPr id="6" name="Picture Placeholder 5">
            <a:extLst>
              <a:ext uri="{FF2B5EF4-FFF2-40B4-BE49-F238E27FC236}">
                <a16:creationId xmlns:a16="http://schemas.microsoft.com/office/drawing/2014/main" id="{0E8D8A01-EB9D-714F-94FE-EB5B4ACE485D}"/>
              </a:ext>
            </a:extLst>
          </p:cNvPr>
          <p:cNvPicPr>
            <a:picLocks noGrp="1" noChangeAspect="1"/>
          </p:cNvPicPr>
          <p:nvPr>
            <p:ph type="pic" sz="quarter" idx="41"/>
          </p:nvPr>
        </p:nvPicPr>
        <p:blipFill rotWithShape="1">
          <a:blip r:embed="rId2" cstate="email">
            <a:extLst>
              <a:ext uri="{28A0092B-C50C-407E-A947-70E740481C1C}">
                <a14:useLocalDpi xmlns:a14="http://schemas.microsoft.com/office/drawing/2010/main"/>
              </a:ext>
            </a:extLst>
          </a:blip>
          <a:srcRect/>
          <a:stretch/>
        </p:blipFill>
        <p:spPr>
          <a:xfrm>
            <a:off x="1" y="-11582"/>
            <a:ext cx="7559675" cy="3351941"/>
          </a:xfrm>
        </p:spPr>
      </p:pic>
      <p:pic>
        <p:nvPicPr>
          <p:cNvPr id="7" name="Picture 6">
            <a:extLst>
              <a:ext uri="{FF2B5EF4-FFF2-40B4-BE49-F238E27FC236}">
                <a16:creationId xmlns:a16="http://schemas.microsoft.com/office/drawing/2014/main" id="{BC0415D1-53C7-284A-8769-A512EDFCB27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990602" y="4440029"/>
            <a:ext cx="1620103" cy="1620103"/>
          </a:xfrm>
          <a:prstGeom prst="rect">
            <a:avLst/>
          </a:prstGeom>
        </p:spPr>
      </p:pic>
      <p:sp>
        <p:nvSpPr>
          <p:cNvPr id="8" name="Text Placeholder 16">
            <a:extLst>
              <a:ext uri="{FF2B5EF4-FFF2-40B4-BE49-F238E27FC236}">
                <a16:creationId xmlns:a16="http://schemas.microsoft.com/office/drawing/2014/main" id="{9CDF90B9-7EA4-F141-8BA3-F3402421F4A1}"/>
              </a:ext>
            </a:extLst>
          </p:cNvPr>
          <p:cNvSpPr txBox="1">
            <a:spLocks/>
          </p:cNvSpPr>
          <p:nvPr/>
        </p:nvSpPr>
        <p:spPr>
          <a:xfrm>
            <a:off x="3776834" y="5023233"/>
            <a:ext cx="1306378" cy="524471"/>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i="1" dirty="0"/>
              <a:t>Denmark</a:t>
            </a:r>
            <a:endParaRPr lang="en-RU" i="1" dirty="0"/>
          </a:p>
          <a:p>
            <a:r>
              <a:rPr lang="en-GB" i="1" dirty="0"/>
              <a:t> </a:t>
            </a:r>
            <a:endParaRPr lang="en-US" i="1" dirty="0"/>
          </a:p>
        </p:txBody>
      </p:sp>
      <p:sp>
        <p:nvSpPr>
          <p:cNvPr id="9" name="Text Placeholder 1">
            <a:extLst>
              <a:ext uri="{FF2B5EF4-FFF2-40B4-BE49-F238E27FC236}">
                <a16:creationId xmlns:a16="http://schemas.microsoft.com/office/drawing/2014/main" id="{1BD2D377-56B2-0040-985B-21AC8FC3D709}"/>
              </a:ext>
            </a:extLst>
          </p:cNvPr>
          <p:cNvSpPr txBox="1">
            <a:spLocks/>
          </p:cNvSpPr>
          <p:nvPr/>
        </p:nvSpPr>
        <p:spPr>
          <a:xfrm>
            <a:off x="532741" y="3743818"/>
            <a:ext cx="6487184" cy="208030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rgbClr val="58595B"/>
                </a:solidFill>
              </a:rPr>
              <a:t>This is the reason why we looked further in the Greek Laws, and we found that, indeed, that before the articulation of the definition of social innovation, there was a </a:t>
            </a:r>
            <a:r>
              <a:rPr lang="en-GB" b="1" dirty="0">
                <a:solidFill>
                  <a:srgbClr val="58595B"/>
                </a:solidFill>
              </a:rPr>
              <a:t>definition </a:t>
            </a:r>
            <a:r>
              <a:rPr lang="en-GB" dirty="0">
                <a:solidFill>
                  <a:srgbClr val="58595B"/>
                </a:solidFill>
              </a:rPr>
              <a:t>of </a:t>
            </a:r>
            <a:r>
              <a:rPr lang="en-GB" b="1" dirty="0">
                <a:solidFill>
                  <a:srgbClr val="58595B"/>
                </a:solidFill>
              </a:rPr>
              <a:t>Social and Solidarity Economy</a:t>
            </a:r>
            <a:r>
              <a:rPr lang="en-GB" dirty="0">
                <a:solidFill>
                  <a:srgbClr val="58595B"/>
                </a:solidFill>
              </a:rPr>
              <a:t> defined as the set of economic activities based on an alternative form of organisation of relations of production, distribution, consumption and reinvestment, based on the principles of democracy, equality, solidarity, cooperation, and respect for the humankind and the environment. </a:t>
            </a:r>
            <a:r>
              <a:rPr lang="en-GB" baseline="30000" dirty="0">
                <a:solidFill>
                  <a:srgbClr val="58595B"/>
                </a:solidFill>
              </a:rPr>
              <a:t>15</a:t>
            </a:r>
            <a:endParaRPr lang="en-RU" dirty="0">
              <a:solidFill>
                <a:srgbClr val="58595B"/>
              </a:solidFill>
            </a:endParaRPr>
          </a:p>
        </p:txBody>
      </p:sp>
      <p:sp>
        <p:nvSpPr>
          <p:cNvPr id="10" name="Text Placeholder 5">
            <a:extLst>
              <a:ext uri="{FF2B5EF4-FFF2-40B4-BE49-F238E27FC236}">
                <a16:creationId xmlns:a16="http://schemas.microsoft.com/office/drawing/2014/main" id="{C4C13508-F7A5-2141-97AE-6DB4085D8CA5}"/>
              </a:ext>
            </a:extLst>
          </p:cNvPr>
          <p:cNvSpPr txBox="1">
            <a:spLocks/>
          </p:cNvSpPr>
          <p:nvPr/>
        </p:nvSpPr>
        <p:spPr>
          <a:xfrm>
            <a:off x="512910" y="9462075"/>
            <a:ext cx="5496730" cy="133773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sz="1000" baseline="30000" dirty="0"/>
              <a:t>15 </a:t>
            </a:r>
            <a:r>
              <a:rPr lang="en-GB" sz="1000" b="1" baseline="30000" dirty="0">
                <a:solidFill>
                  <a:srgbClr val="E54526"/>
                </a:solidFill>
              </a:rPr>
              <a:t> </a:t>
            </a:r>
            <a:r>
              <a:rPr lang="en-GB" sz="1000" b="1" dirty="0">
                <a:solidFill>
                  <a:srgbClr val="E54526"/>
                </a:solidFill>
                <a:hlinkClick r:id="rId4">
                  <a:extLst>
                    <a:ext uri="{A12FA001-AC4F-418D-AE19-62706E023703}">
                      <ahyp:hlinkClr xmlns:ahyp="http://schemas.microsoft.com/office/drawing/2018/hyperlinkcolor" val="tx"/>
                    </a:ext>
                  </a:extLst>
                </a:hlinkClick>
              </a:rPr>
              <a:t>https://www.elinyae.gr/ethniki-nomothesia/n-44302016-fek-205a-31102016</a:t>
            </a:r>
            <a:r>
              <a:rPr lang="en-RU" sz="1000" b="1" dirty="0">
                <a:solidFill>
                  <a:srgbClr val="E54526"/>
                </a:solidFill>
              </a:rPr>
              <a:t> </a:t>
            </a:r>
          </a:p>
          <a:p>
            <a:pPr algn="l"/>
            <a:endParaRPr lang="en-IE" sz="1000" baseline="30000" dirty="0"/>
          </a:p>
          <a:p>
            <a:pPr algn="l"/>
            <a:r>
              <a:rPr lang="en-GB" sz="1000" baseline="30000" dirty="0"/>
              <a:t>16</a:t>
            </a:r>
            <a:r>
              <a:rPr lang="en-RU" sz="1000" b="1" dirty="0">
                <a:solidFill>
                  <a:srgbClr val="E54526"/>
                </a:solidFill>
              </a:rPr>
              <a:t> </a:t>
            </a:r>
            <a:r>
              <a:rPr lang="en-GB" sz="1000" b="1" dirty="0">
                <a:solidFill>
                  <a:srgbClr val="E54526"/>
                </a:solidFill>
                <a:hlinkClick r:id="rId5">
                  <a:extLst>
                    <a:ext uri="{A12FA001-AC4F-418D-AE19-62706E023703}">
                      <ahyp:hlinkClr xmlns:ahyp="http://schemas.microsoft.com/office/drawing/2018/hyperlinkcolor" val="tx"/>
                    </a:ext>
                  </a:extLst>
                </a:hlinkClick>
              </a:rPr>
              <a:t>https://www.siceurope.eu/countries/denmark</a:t>
            </a:r>
            <a:endParaRPr lang="en-IE" sz="1000" b="1" baseline="30000" dirty="0">
              <a:solidFill>
                <a:srgbClr val="E54526"/>
              </a:solidFill>
            </a:endParaRPr>
          </a:p>
        </p:txBody>
      </p:sp>
    </p:spTree>
    <p:extLst>
      <p:ext uri="{BB962C8B-B14F-4D97-AF65-F5344CB8AC3E}">
        <p14:creationId xmlns:p14="http://schemas.microsoft.com/office/powerpoint/2010/main" val="1731743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F23100-2609-7941-9BB6-AFBC3E44E8ED}"/>
              </a:ext>
            </a:extLst>
          </p:cNvPr>
          <p:cNvSpPr>
            <a:spLocks noGrp="1"/>
          </p:cNvSpPr>
          <p:nvPr>
            <p:ph type="body" sz="quarter" idx="32"/>
          </p:nvPr>
        </p:nvSpPr>
        <p:spPr>
          <a:xfrm>
            <a:off x="522423" y="836525"/>
            <a:ext cx="6526988" cy="4059565"/>
          </a:xfrm>
        </p:spPr>
        <p:txBody>
          <a:bodyPr numCol="2"/>
          <a:lstStyle/>
          <a:p>
            <a:r>
              <a:rPr lang="en-GB" dirty="0"/>
              <a:t>For Denmark, it is important to understand the political and cultural background in order to obtain an understanding about social innovation. Therefore, social innovation is time- and context-specific which leads to different meanings in different contexts. Therefore, the concept is often being used as a buzzword in many different contexts with very different meanings. For instance, it has been used synonymously with corporate social responsibility (CSR), voluntary work, new welfare technology, and even new forms of social interaction in the workplace.</a:t>
            </a:r>
          </a:p>
          <a:p>
            <a:endParaRPr lang="en-GB" dirty="0"/>
          </a:p>
          <a:p>
            <a:r>
              <a:rPr lang="en-GB" dirty="0"/>
              <a:t>However, in 2012, TEPSIE, a large-scale European research project, led by the Danish Technological Institute and The Young Foundation, set out to formulate a common definition of social innovation based on an extensive global literature study.</a:t>
            </a:r>
            <a:r>
              <a:rPr lang="en-GB" baseline="30000" dirty="0"/>
              <a:t>17</a:t>
            </a:r>
            <a:r>
              <a:rPr lang="en-GB" dirty="0"/>
              <a:t> The research team arrived at the following definition: “Social innovations are new solutions (products, services, models, markets, processes etc.) that simultaneously meet a social need (more effectively than existing solutions) and lead to new or improved capabilities and relationships and better use of assets and resources. In other words, social innovations are both good for society and enhance society’s capacity to act.” (Young Foundation, 2012).</a:t>
            </a:r>
          </a:p>
          <a:p>
            <a:endParaRPr lang="en-RU" dirty="0"/>
          </a:p>
          <a:p>
            <a:r>
              <a:rPr lang="en-GB" dirty="0"/>
              <a:t>TEPSIE (”The Theoretical, Empirical and Policy Foundations for Building Social Innovation in Europe”) is a 3-year research project under the European Commission’s 7th Framework Programme, dedicating more than 55.000 man-hours to map European social innovation and </a:t>
            </a:r>
            <a:r>
              <a:rPr lang="en-GB" dirty="0" err="1"/>
              <a:t>analyze</a:t>
            </a:r>
            <a:r>
              <a:rPr lang="en-GB" dirty="0"/>
              <a:t> key factors and methodologies behind successful social innovation in a number of areas. See more on </a:t>
            </a:r>
            <a:r>
              <a:rPr lang="en-GB" b="1" dirty="0">
                <a:solidFill>
                  <a:srgbClr val="E54526"/>
                </a:solidFill>
                <a:hlinkClick r:id="rId2">
                  <a:extLst>
                    <a:ext uri="{A12FA001-AC4F-418D-AE19-62706E023703}">
                      <ahyp:hlinkClr xmlns:ahyp="http://schemas.microsoft.com/office/drawing/2018/hyperlinkcolor" val="tx"/>
                    </a:ext>
                  </a:extLst>
                </a:hlinkClick>
              </a:rPr>
              <a:t>http://www.tepsie.eu</a:t>
            </a:r>
            <a:r>
              <a:rPr lang="en-GB" dirty="0"/>
              <a:t>.</a:t>
            </a:r>
          </a:p>
          <a:p>
            <a:endParaRPr lang="en-GB" dirty="0"/>
          </a:p>
          <a:p>
            <a:r>
              <a:rPr lang="en-GB" dirty="0"/>
              <a:t>Moreover, following in depth research, culture and creativity have long played an important role in the development, inspiration and deployment of social innovation/social enterprises. The legal framework surrounding social enterprise defines it in one of the criteria:</a:t>
            </a:r>
            <a:endParaRPr lang="en-RU" dirty="0"/>
          </a:p>
          <a:p>
            <a:endParaRPr lang="en-RU" dirty="0"/>
          </a:p>
          <a:p>
            <a:pPr marL="177800" indent="-177800">
              <a:tabLst>
                <a:tab pos="177800" algn="l"/>
              </a:tabLst>
            </a:pPr>
            <a:endParaRPr lang="en-US" dirty="0"/>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24</a:t>
            </a:fld>
            <a:endParaRPr lang="en-US" dirty="0"/>
          </a:p>
        </p:txBody>
      </p:sp>
      <p:sp>
        <p:nvSpPr>
          <p:cNvPr id="15" name="Rectangle 5">
            <a:extLst>
              <a:ext uri="{FF2B5EF4-FFF2-40B4-BE49-F238E27FC236}">
                <a16:creationId xmlns:a16="http://schemas.microsoft.com/office/drawing/2014/main" id="{E1DEBB65-F6D1-C143-AE97-B168442F7E17}"/>
              </a:ext>
            </a:extLst>
          </p:cNvPr>
          <p:cNvSpPr/>
          <p:nvPr/>
        </p:nvSpPr>
        <p:spPr bwMode="auto">
          <a:xfrm rot="10800000" flipV="1">
            <a:off x="6067" y="5304264"/>
            <a:ext cx="7013858" cy="2294851"/>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6" name="Text Placeholder 17">
            <a:extLst>
              <a:ext uri="{FF2B5EF4-FFF2-40B4-BE49-F238E27FC236}">
                <a16:creationId xmlns:a16="http://schemas.microsoft.com/office/drawing/2014/main" id="{62394668-2DF1-FB43-B6D6-F72014C3E657}"/>
              </a:ext>
            </a:extLst>
          </p:cNvPr>
          <p:cNvSpPr txBox="1">
            <a:spLocks/>
          </p:cNvSpPr>
          <p:nvPr/>
        </p:nvSpPr>
        <p:spPr>
          <a:xfrm>
            <a:off x="498568" y="4360051"/>
            <a:ext cx="1518305" cy="1056987"/>
          </a:xfrm>
          <a:prstGeom prst="rect">
            <a:avLst/>
          </a:prstGeom>
        </p:spPr>
        <p:txBody>
          <a:bodyPr>
            <a:noAutofit/>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6000" b="1" dirty="0">
                <a:solidFill>
                  <a:srgbClr val="E54526"/>
                </a:solidFill>
                <a:latin typeface="Times" pitchFamily="2" charset="0"/>
                <a:cs typeface="Calibri" panose="020F0502020204030204" pitchFamily="34" charset="0"/>
              </a:rPr>
              <a:t>“</a:t>
            </a:r>
          </a:p>
        </p:txBody>
      </p:sp>
      <p:sp>
        <p:nvSpPr>
          <p:cNvPr id="18" name="Text Placeholder 16">
            <a:extLst>
              <a:ext uri="{FF2B5EF4-FFF2-40B4-BE49-F238E27FC236}">
                <a16:creationId xmlns:a16="http://schemas.microsoft.com/office/drawing/2014/main" id="{1EFD5A03-0B23-F349-9A98-342886BFB046}"/>
              </a:ext>
            </a:extLst>
          </p:cNvPr>
          <p:cNvSpPr txBox="1">
            <a:spLocks/>
          </p:cNvSpPr>
          <p:nvPr/>
        </p:nvSpPr>
        <p:spPr>
          <a:xfrm>
            <a:off x="2200152" y="5690750"/>
            <a:ext cx="4412589" cy="186065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lnSpc>
                <a:spcPts val="2380"/>
              </a:lnSpc>
              <a:spcBef>
                <a:spcPts val="0"/>
              </a:spcBef>
              <a:buNone/>
            </a:pPr>
            <a:r>
              <a:rPr lang="en-US" sz="2400" i="1" dirty="0">
                <a:solidFill>
                  <a:schemeClr val="bg1"/>
                </a:solidFill>
                <a:latin typeface="Calibri" panose="020F0502020204030204" pitchFamily="34" charset="0"/>
                <a:cs typeface="Calibri" panose="020F0502020204030204" pitchFamily="34" charset="0"/>
              </a:rPr>
              <a:t>“enterprise must have a primary purpose that is beneficial to society with a social, cultural, employment-related, health-related or environmental aim”. </a:t>
            </a:r>
          </a:p>
        </p:txBody>
      </p:sp>
      <p:sp>
        <p:nvSpPr>
          <p:cNvPr id="22" name="Text Placeholder 2">
            <a:extLst>
              <a:ext uri="{FF2B5EF4-FFF2-40B4-BE49-F238E27FC236}">
                <a16:creationId xmlns:a16="http://schemas.microsoft.com/office/drawing/2014/main" id="{51919ED8-CAFA-8945-A8E6-CEF1846DF466}"/>
              </a:ext>
            </a:extLst>
          </p:cNvPr>
          <p:cNvSpPr txBox="1">
            <a:spLocks/>
          </p:cNvSpPr>
          <p:nvPr/>
        </p:nvSpPr>
        <p:spPr>
          <a:xfrm>
            <a:off x="499273" y="7985602"/>
            <a:ext cx="6526988" cy="112367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Furthermore, over the years, the third sector has been the source of numerous innovative initiatives to respond to social needs, not least driven by the energy and creativity of the voluntary workforce and the many initiatives stemming from the strong Danish environment of voluntary associations. Likewise, in the informal sector, there is a significant potential for social innovation, given that relationships are informal and based on common interests and mutual trust rather than formal conventions.</a:t>
            </a:r>
            <a:r>
              <a:rPr lang="en-US" baseline="30000" dirty="0"/>
              <a:t>18</a:t>
            </a:r>
          </a:p>
        </p:txBody>
      </p:sp>
      <p:sp>
        <p:nvSpPr>
          <p:cNvPr id="23" name="Text Placeholder 5">
            <a:extLst>
              <a:ext uri="{FF2B5EF4-FFF2-40B4-BE49-F238E27FC236}">
                <a16:creationId xmlns:a16="http://schemas.microsoft.com/office/drawing/2014/main" id="{4DA3291A-7908-3E44-B777-E0FA80CC05F2}"/>
              </a:ext>
            </a:extLst>
          </p:cNvPr>
          <p:cNvSpPr txBox="1">
            <a:spLocks/>
          </p:cNvSpPr>
          <p:nvPr/>
        </p:nvSpPr>
        <p:spPr>
          <a:xfrm>
            <a:off x="512910" y="9100264"/>
            <a:ext cx="5605018" cy="168176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sz="1000" baseline="30000" dirty="0"/>
              <a:t>17 </a:t>
            </a:r>
            <a:r>
              <a:rPr lang="en-GB" sz="1000" dirty="0"/>
              <a:t>TEPSIE (”The Theoretical, Empirical and Policy Foundations for Building Social Innovation in Europe”) is a 3-year research project under the European Commission’s 7th Framework Programme, dedicating more than 55.000 man-hours to map European social innovation and </a:t>
            </a:r>
            <a:r>
              <a:rPr lang="en-GB" sz="1000" dirty="0" err="1"/>
              <a:t>analyze</a:t>
            </a:r>
            <a:r>
              <a:rPr lang="en-GB" sz="1000" dirty="0"/>
              <a:t> key factors and methodologies behind successful social innovation in a number of areas. See more on http://</a:t>
            </a:r>
            <a:r>
              <a:rPr lang="en-GB" sz="1000" dirty="0" err="1"/>
              <a:t>www.tepsie.eu</a:t>
            </a:r>
            <a:r>
              <a:rPr lang="en-GB" sz="1000" dirty="0"/>
              <a:t>.</a:t>
            </a:r>
            <a:endParaRPr lang="en-RU" sz="1000" b="1" dirty="0">
              <a:solidFill>
                <a:srgbClr val="E54526"/>
              </a:solidFill>
            </a:endParaRPr>
          </a:p>
          <a:p>
            <a:pPr algn="l"/>
            <a:endParaRPr lang="en-IE" sz="1000" baseline="30000" dirty="0"/>
          </a:p>
          <a:p>
            <a:pPr algn="l"/>
            <a:r>
              <a:rPr lang="en-GB" sz="1000" baseline="30000" dirty="0"/>
              <a:t>18</a:t>
            </a:r>
            <a:r>
              <a:rPr lang="en-RU" sz="1000" b="1" dirty="0">
                <a:solidFill>
                  <a:srgbClr val="E54526"/>
                </a:solidFill>
              </a:rPr>
              <a:t> </a:t>
            </a:r>
            <a:r>
              <a:rPr lang="en-GB" sz="1000" dirty="0"/>
              <a:t>Social innovation in Local Government- Experiences from Denmark (Danish Technological Institute) </a:t>
            </a:r>
            <a:r>
              <a:rPr lang="en-GB" sz="1000" b="1" dirty="0">
                <a:solidFill>
                  <a:srgbClr val="E54526"/>
                </a:solidFill>
                <a:hlinkClick r:id="rId3">
                  <a:extLst>
                    <a:ext uri="{A12FA001-AC4F-418D-AE19-62706E023703}">
                      <ahyp:hlinkClr xmlns:ahyp="http://schemas.microsoft.com/office/drawing/2018/hyperlinkcolor" val="tx"/>
                    </a:ext>
                  </a:extLst>
                </a:hlinkClick>
              </a:rPr>
              <a:t>https://</a:t>
            </a:r>
            <a:r>
              <a:rPr lang="en-GB" sz="1000" b="1" dirty="0" err="1">
                <a:solidFill>
                  <a:srgbClr val="E54526"/>
                </a:solidFill>
                <a:hlinkClick r:id="rId3">
                  <a:extLst>
                    <a:ext uri="{A12FA001-AC4F-418D-AE19-62706E023703}">
                      <ahyp:hlinkClr xmlns:ahyp="http://schemas.microsoft.com/office/drawing/2018/hyperlinkcolor" val="tx"/>
                    </a:ext>
                  </a:extLst>
                </a:hlinkClick>
              </a:rPr>
              <a:t>www.dti.dk</a:t>
            </a:r>
            <a:r>
              <a:rPr lang="en-GB" sz="1000" b="1" dirty="0">
                <a:solidFill>
                  <a:srgbClr val="E54526"/>
                </a:solidFill>
                <a:hlinkClick r:id="rId3">
                  <a:extLst>
                    <a:ext uri="{A12FA001-AC4F-418D-AE19-62706E023703}">
                      <ahyp:hlinkClr xmlns:ahyp="http://schemas.microsoft.com/office/drawing/2018/hyperlinkcolor" val="tx"/>
                    </a:ext>
                  </a:extLst>
                </a:hlinkClick>
              </a:rPr>
              <a:t>/_/media/65461_Social%20Innovation%20in%20Local%20Government.pdf</a:t>
            </a:r>
            <a:r>
              <a:rPr lang="en-GB" sz="1000" b="1" dirty="0">
                <a:solidFill>
                  <a:srgbClr val="E54526"/>
                </a:solidFill>
              </a:rPr>
              <a:t> </a:t>
            </a:r>
            <a:r>
              <a:rPr lang="en-GB" sz="1000" dirty="0"/>
              <a:t>(</a:t>
            </a:r>
            <a:r>
              <a:rPr lang="en-GB" sz="1000" dirty="0" err="1"/>
              <a:t>pg</a:t>
            </a:r>
            <a:r>
              <a:rPr lang="en-GB" sz="1000" dirty="0"/>
              <a:t> 5)</a:t>
            </a:r>
          </a:p>
          <a:p>
            <a:pPr algn="l"/>
            <a:endParaRPr lang="en-IE" sz="1000" b="1" baseline="30000" dirty="0">
              <a:solidFill>
                <a:srgbClr val="E54526"/>
              </a:solidFill>
            </a:endParaRPr>
          </a:p>
        </p:txBody>
      </p:sp>
    </p:spTree>
    <p:extLst>
      <p:ext uri="{BB962C8B-B14F-4D97-AF65-F5344CB8AC3E}">
        <p14:creationId xmlns:p14="http://schemas.microsoft.com/office/powerpoint/2010/main" val="87361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C66A5CA-BA75-3346-868D-D629FDD2C077}"/>
              </a:ext>
            </a:extLst>
          </p:cNvPr>
          <p:cNvSpPr/>
          <p:nvPr/>
        </p:nvSpPr>
        <p:spPr>
          <a:xfrm>
            <a:off x="6479177" y="6313714"/>
            <a:ext cx="1080497" cy="3796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 name="Slide Number Placeholder 3">
            <a:extLst>
              <a:ext uri="{FF2B5EF4-FFF2-40B4-BE49-F238E27FC236}">
                <a16:creationId xmlns:a16="http://schemas.microsoft.com/office/drawing/2014/main" id="{74213D11-2A74-B445-B9DB-B722B767862D}"/>
              </a:ext>
            </a:extLst>
          </p:cNvPr>
          <p:cNvSpPr>
            <a:spLocks noGrp="1"/>
          </p:cNvSpPr>
          <p:nvPr>
            <p:ph type="sldNum" sz="quarter" idx="4"/>
          </p:nvPr>
        </p:nvSpPr>
        <p:spPr/>
        <p:txBody>
          <a:bodyPr/>
          <a:lstStyle/>
          <a:p>
            <a:fld id="{CB2079F2-58AF-ED44-82D7-E04B2F6FD686}" type="slidenum">
              <a:rPr lang="en-US" smtClean="0"/>
              <a:pPr/>
              <a:t>25</a:t>
            </a:fld>
            <a:endParaRPr lang="en-US" dirty="0"/>
          </a:p>
        </p:txBody>
      </p:sp>
      <p:pic>
        <p:nvPicPr>
          <p:cNvPr id="5" name="Picture 4">
            <a:extLst>
              <a:ext uri="{FF2B5EF4-FFF2-40B4-BE49-F238E27FC236}">
                <a16:creationId xmlns:a16="http://schemas.microsoft.com/office/drawing/2014/main" id="{380CB879-C1F0-8F4B-9DF8-0AE8763CEBB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990602" y="201688"/>
            <a:ext cx="1620103" cy="1620103"/>
          </a:xfrm>
          <a:prstGeom prst="rect">
            <a:avLst/>
          </a:prstGeom>
        </p:spPr>
      </p:pic>
      <p:sp>
        <p:nvSpPr>
          <p:cNvPr id="6" name="Text Placeholder 16">
            <a:extLst>
              <a:ext uri="{FF2B5EF4-FFF2-40B4-BE49-F238E27FC236}">
                <a16:creationId xmlns:a16="http://schemas.microsoft.com/office/drawing/2014/main" id="{2DB1D6D0-EF42-254F-8248-4D1B818FA650}"/>
              </a:ext>
            </a:extLst>
          </p:cNvPr>
          <p:cNvSpPr txBox="1">
            <a:spLocks/>
          </p:cNvSpPr>
          <p:nvPr/>
        </p:nvSpPr>
        <p:spPr>
          <a:xfrm>
            <a:off x="3916317" y="784892"/>
            <a:ext cx="1306378" cy="524471"/>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i="1" dirty="0"/>
              <a:t>Ireland</a:t>
            </a:r>
            <a:endParaRPr lang="en-RU" i="1" dirty="0"/>
          </a:p>
          <a:p>
            <a:r>
              <a:rPr lang="en-GB" i="1" dirty="0"/>
              <a:t> </a:t>
            </a:r>
            <a:endParaRPr lang="en-US" i="1" dirty="0"/>
          </a:p>
        </p:txBody>
      </p:sp>
      <p:sp>
        <p:nvSpPr>
          <p:cNvPr id="11" name="Text Placeholder 10">
            <a:extLst>
              <a:ext uri="{FF2B5EF4-FFF2-40B4-BE49-F238E27FC236}">
                <a16:creationId xmlns:a16="http://schemas.microsoft.com/office/drawing/2014/main" id="{5BC7CB8B-89DA-C443-AF1A-8F1B5875EB1B}"/>
              </a:ext>
            </a:extLst>
          </p:cNvPr>
          <p:cNvSpPr>
            <a:spLocks noGrp="1"/>
          </p:cNvSpPr>
          <p:nvPr>
            <p:ph type="body" sz="quarter" idx="32"/>
          </p:nvPr>
        </p:nvSpPr>
        <p:spPr>
          <a:xfrm>
            <a:off x="508814" y="1864993"/>
            <a:ext cx="6526988" cy="2513106"/>
          </a:xfrm>
        </p:spPr>
        <p:txBody>
          <a:bodyPr numCol="1"/>
          <a:lstStyle/>
          <a:p>
            <a:r>
              <a:rPr lang="en-GB" b="1" dirty="0"/>
              <a:t>Ireland </a:t>
            </a:r>
            <a:r>
              <a:rPr lang="en-GB" dirty="0"/>
              <a:t>also has nothing to offer in terms of definition both for social innovation and cultural social innovation, although the term Cultural Social Innovation is loosely tied in with other terms like “</a:t>
            </a:r>
            <a:r>
              <a:rPr lang="en-GB" b="1" dirty="0"/>
              <a:t>heritage and cultural innovation</a:t>
            </a:r>
            <a:r>
              <a:rPr lang="en-GB" dirty="0"/>
              <a:t>” and “</a:t>
            </a:r>
            <a:r>
              <a:rPr lang="en-GB" b="1" dirty="0"/>
              <a:t>social and cultural change</a:t>
            </a:r>
            <a:r>
              <a:rPr lang="en-GB" dirty="0"/>
              <a:t>”. These imply that the term has a link to Ireland’s shared past and traditions (heritage), while also focusing on the potential of the future (change). </a:t>
            </a:r>
          </a:p>
          <a:p>
            <a:endParaRPr lang="en-RU" dirty="0"/>
          </a:p>
          <a:p>
            <a:r>
              <a:rPr lang="en-GB" dirty="0"/>
              <a:t>Yet, it is worthwhile to mention that Dublin was selected as the city for the first Platform on the Future of Cultural Heritage as it has been particularly active in the field of cultural heritage and social innovation. The city is at the forefront in this area, offering a rich programme of experimentation in this regard. During her Presidency of the EU, Ireland presented herself as a strong supporter of the European Year of Cultural Heritage. Irish people have a strong sense of pride in their local heritage sites. According to a Eurobarometer survey, commissioned by the European Commission, which compares the attitudes of Europeans to cultural heritage, Irish people are more likely to engage in a traditional activity (such as playing music or dancing) compared with EU counterparts. Three specific areas, which are of special relevance in the global agenda of social innovation, and where it was expected that the problem-solving platforms could come up with interesting concrete proposals: </a:t>
            </a:r>
            <a:endParaRPr lang="en-RU" dirty="0"/>
          </a:p>
          <a:p>
            <a:endParaRPr lang="en-RU" dirty="0"/>
          </a:p>
        </p:txBody>
      </p:sp>
      <p:sp>
        <p:nvSpPr>
          <p:cNvPr id="13" name="Rectangle 5">
            <a:extLst>
              <a:ext uri="{FF2B5EF4-FFF2-40B4-BE49-F238E27FC236}">
                <a16:creationId xmlns:a16="http://schemas.microsoft.com/office/drawing/2014/main" id="{2691914B-52D6-8D45-AB05-56FBB671DB57}"/>
              </a:ext>
            </a:extLst>
          </p:cNvPr>
          <p:cNvSpPr/>
          <p:nvPr/>
        </p:nvSpPr>
        <p:spPr bwMode="auto">
          <a:xfrm>
            <a:off x="654729" y="4856007"/>
            <a:ext cx="6904946" cy="1563085"/>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5" name="Text Placeholder 2">
            <a:extLst>
              <a:ext uri="{FF2B5EF4-FFF2-40B4-BE49-F238E27FC236}">
                <a16:creationId xmlns:a16="http://schemas.microsoft.com/office/drawing/2014/main" id="{D9ABA078-3A80-E74C-AB0E-03FFD40EFDFF}"/>
              </a:ext>
            </a:extLst>
          </p:cNvPr>
          <p:cNvSpPr txBox="1">
            <a:spLocks/>
          </p:cNvSpPr>
          <p:nvPr/>
        </p:nvSpPr>
        <p:spPr>
          <a:xfrm>
            <a:off x="1915959" y="4850605"/>
            <a:ext cx="4814717" cy="156308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1800" dirty="0">
                <a:solidFill>
                  <a:schemeClr val="bg1"/>
                </a:solidFill>
              </a:rPr>
              <a:t>the </a:t>
            </a:r>
            <a:r>
              <a:rPr lang="en-US" sz="1800" dirty="0" err="1">
                <a:solidFill>
                  <a:schemeClr val="bg1"/>
                </a:solidFill>
              </a:rPr>
              <a:t>revitalisation</a:t>
            </a:r>
            <a:r>
              <a:rPr lang="en-US" sz="1800" dirty="0">
                <a:solidFill>
                  <a:schemeClr val="bg1"/>
                </a:solidFill>
              </a:rPr>
              <a:t> of rural communities; </a:t>
            </a:r>
          </a:p>
        </p:txBody>
      </p:sp>
      <p:sp>
        <p:nvSpPr>
          <p:cNvPr id="16" name="Text Placeholder 5">
            <a:extLst>
              <a:ext uri="{FF2B5EF4-FFF2-40B4-BE49-F238E27FC236}">
                <a16:creationId xmlns:a16="http://schemas.microsoft.com/office/drawing/2014/main" id="{8C47CD5C-EE07-8940-ABF3-0BC3DDC1FA34}"/>
              </a:ext>
            </a:extLst>
          </p:cNvPr>
          <p:cNvSpPr txBox="1">
            <a:spLocks/>
          </p:cNvSpPr>
          <p:nvPr/>
        </p:nvSpPr>
        <p:spPr>
          <a:xfrm>
            <a:off x="503238" y="5163755"/>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7" name="Rectangle 5">
            <a:extLst>
              <a:ext uri="{FF2B5EF4-FFF2-40B4-BE49-F238E27FC236}">
                <a16:creationId xmlns:a16="http://schemas.microsoft.com/office/drawing/2014/main" id="{15C1C657-07D9-9845-AD30-E3DE21FB98D8}"/>
              </a:ext>
            </a:extLst>
          </p:cNvPr>
          <p:cNvSpPr/>
          <p:nvPr/>
        </p:nvSpPr>
        <p:spPr bwMode="auto">
          <a:xfrm>
            <a:off x="654729" y="6645050"/>
            <a:ext cx="6904946" cy="1563085"/>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8" name="Text Placeholder 2">
            <a:extLst>
              <a:ext uri="{FF2B5EF4-FFF2-40B4-BE49-F238E27FC236}">
                <a16:creationId xmlns:a16="http://schemas.microsoft.com/office/drawing/2014/main" id="{A988A297-4A50-8F41-81CD-C8BC37DAE134}"/>
              </a:ext>
            </a:extLst>
          </p:cNvPr>
          <p:cNvSpPr txBox="1">
            <a:spLocks/>
          </p:cNvSpPr>
          <p:nvPr/>
        </p:nvSpPr>
        <p:spPr>
          <a:xfrm>
            <a:off x="1915959" y="6645050"/>
            <a:ext cx="4814717" cy="156308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1800" dirty="0">
                <a:solidFill>
                  <a:schemeClr val="bg1"/>
                </a:solidFill>
              </a:rPr>
              <a:t>the crowdsourcing of smart solutions for societal challenges; and </a:t>
            </a:r>
          </a:p>
        </p:txBody>
      </p:sp>
      <p:sp>
        <p:nvSpPr>
          <p:cNvPr id="19" name="Text Placeholder 5">
            <a:extLst>
              <a:ext uri="{FF2B5EF4-FFF2-40B4-BE49-F238E27FC236}">
                <a16:creationId xmlns:a16="http://schemas.microsoft.com/office/drawing/2014/main" id="{6038A607-3A95-2C49-832E-00E5C271FC0F}"/>
              </a:ext>
            </a:extLst>
          </p:cNvPr>
          <p:cNvSpPr txBox="1">
            <a:spLocks/>
          </p:cNvSpPr>
          <p:nvPr/>
        </p:nvSpPr>
        <p:spPr>
          <a:xfrm>
            <a:off x="503238" y="6952798"/>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0" name="Rectangle 5">
            <a:extLst>
              <a:ext uri="{FF2B5EF4-FFF2-40B4-BE49-F238E27FC236}">
                <a16:creationId xmlns:a16="http://schemas.microsoft.com/office/drawing/2014/main" id="{E0FCDA23-6F61-4842-89B9-3ED48A7EA928}"/>
              </a:ext>
            </a:extLst>
          </p:cNvPr>
          <p:cNvSpPr/>
          <p:nvPr/>
        </p:nvSpPr>
        <p:spPr bwMode="auto">
          <a:xfrm>
            <a:off x="655765" y="8447346"/>
            <a:ext cx="6904946" cy="1563085"/>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21" name="Text Placeholder 2">
            <a:extLst>
              <a:ext uri="{FF2B5EF4-FFF2-40B4-BE49-F238E27FC236}">
                <a16:creationId xmlns:a16="http://schemas.microsoft.com/office/drawing/2014/main" id="{B050FAF3-8C92-6943-A449-7EF1F8780238}"/>
              </a:ext>
            </a:extLst>
          </p:cNvPr>
          <p:cNvSpPr txBox="1">
            <a:spLocks/>
          </p:cNvSpPr>
          <p:nvPr/>
        </p:nvSpPr>
        <p:spPr>
          <a:xfrm>
            <a:off x="1902707" y="8447346"/>
            <a:ext cx="4814717" cy="156308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1800" dirty="0">
                <a:solidFill>
                  <a:schemeClr val="bg1"/>
                </a:solidFill>
              </a:rPr>
              <a:t>global peace making.</a:t>
            </a:r>
          </a:p>
        </p:txBody>
      </p:sp>
      <p:sp>
        <p:nvSpPr>
          <p:cNvPr id="22" name="Text Placeholder 5">
            <a:extLst>
              <a:ext uri="{FF2B5EF4-FFF2-40B4-BE49-F238E27FC236}">
                <a16:creationId xmlns:a16="http://schemas.microsoft.com/office/drawing/2014/main" id="{C9FD1422-5585-7B4E-909D-E2E73427038E}"/>
              </a:ext>
            </a:extLst>
          </p:cNvPr>
          <p:cNvSpPr txBox="1">
            <a:spLocks/>
          </p:cNvSpPr>
          <p:nvPr/>
        </p:nvSpPr>
        <p:spPr>
          <a:xfrm>
            <a:off x="489986" y="8755094"/>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grpSp>
        <p:nvGrpSpPr>
          <p:cNvPr id="82" name="Graphic 3">
            <a:extLst>
              <a:ext uri="{FF2B5EF4-FFF2-40B4-BE49-F238E27FC236}">
                <a16:creationId xmlns:a16="http://schemas.microsoft.com/office/drawing/2014/main" id="{6CC6578D-C950-FF4D-9D68-959B4AC7029C}"/>
              </a:ext>
            </a:extLst>
          </p:cNvPr>
          <p:cNvGrpSpPr/>
          <p:nvPr/>
        </p:nvGrpSpPr>
        <p:grpSpPr>
          <a:xfrm>
            <a:off x="740302" y="5358861"/>
            <a:ext cx="839727" cy="612790"/>
            <a:chOff x="8408232" y="3880051"/>
            <a:chExt cx="1097482" cy="800887"/>
          </a:xfrm>
          <a:solidFill>
            <a:schemeClr val="bg1"/>
          </a:solidFill>
        </p:grpSpPr>
        <p:sp>
          <p:nvSpPr>
            <p:cNvPr id="83" name="Freeform 82">
              <a:extLst>
                <a:ext uri="{FF2B5EF4-FFF2-40B4-BE49-F238E27FC236}">
                  <a16:creationId xmlns:a16="http://schemas.microsoft.com/office/drawing/2014/main" id="{20F2AD0E-EC05-9042-8988-E0552C4449EC}"/>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84" name="Graphic 3">
              <a:extLst>
                <a:ext uri="{FF2B5EF4-FFF2-40B4-BE49-F238E27FC236}">
                  <a16:creationId xmlns:a16="http://schemas.microsoft.com/office/drawing/2014/main" id="{0E27E7E8-D0A4-9E4D-9E41-20699B469D26}"/>
                </a:ext>
              </a:extLst>
            </p:cNvPr>
            <p:cNvGrpSpPr/>
            <p:nvPr/>
          </p:nvGrpSpPr>
          <p:grpSpPr>
            <a:xfrm>
              <a:off x="8408232" y="3880051"/>
              <a:ext cx="1097482" cy="800887"/>
              <a:chOff x="8408232" y="3880051"/>
              <a:chExt cx="1097482" cy="800887"/>
            </a:xfrm>
            <a:grpFill/>
          </p:grpSpPr>
          <p:sp>
            <p:nvSpPr>
              <p:cNvPr id="85" name="Freeform 84">
                <a:extLst>
                  <a:ext uri="{FF2B5EF4-FFF2-40B4-BE49-F238E27FC236}">
                    <a16:creationId xmlns:a16="http://schemas.microsoft.com/office/drawing/2014/main" id="{616A6F1D-E39A-B641-AB0F-A718BEE32881}"/>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3FE6A4C6-2158-CC4A-9D65-52C9E01EC4F7}"/>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75B5A3FC-E1CA-2C44-BB2C-736FDC5F6CB6}"/>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E0687488-00FF-4348-AED0-45FD4E36B40E}"/>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53456795-65A1-714D-8B99-4127DBF057F8}"/>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CE0DFC3A-D918-D545-A812-9614AD2704DD}"/>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grpSp>
        <p:nvGrpSpPr>
          <p:cNvPr id="95" name="Graphic 2">
            <a:extLst>
              <a:ext uri="{FF2B5EF4-FFF2-40B4-BE49-F238E27FC236}">
                <a16:creationId xmlns:a16="http://schemas.microsoft.com/office/drawing/2014/main" id="{BAE03556-5873-A446-B51D-0C57CAEA4DFE}"/>
              </a:ext>
            </a:extLst>
          </p:cNvPr>
          <p:cNvGrpSpPr/>
          <p:nvPr/>
        </p:nvGrpSpPr>
        <p:grpSpPr>
          <a:xfrm>
            <a:off x="780147" y="8850238"/>
            <a:ext cx="728243" cy="728739"/>
            <a:chOff x="7211530" y="2382809"/>
            <a:chExt cx="823268" cy="823829"/>
          </a:xfrm>
          <a:solidFill>
            <a:schemeClr val="bg1"/>
          </a:solidFill>
        </p:grpSpPr>
        <p:sp>
          <p:nvSpPr>
            <p:cNvPr id="96" name="Freeform 95">
              <a:extLst>
                <a:ext uri="{FF2B5EF4-FFF2-40B4-BE49-F238E27FC236}">
                  <a16:creationId xmlns:a16="http://schemas.microsoft.com/office/drawing/2014/main" id="{B6D3EDD2-2538-0749-B6A7-F7E9BC3F3F54}"/>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grpFill/>
            <a:ln w="9028" cap="flat">
              <a:noFill/>
              <a:prstDash val="solid"/>
              <a:miter/>
            </a:ln>
          </p:spPr>
          <p:txBody>
            <a:bodyPr rtlCol="0" anchor="ctr"/>
            <a:lstStyle/>
            <a:p>
              <a:endParaRPr lang="en-US"/>
            </a:p>
          </p:txBody>
        </p:sp>
        <p:grpSp>
          <p:nvGrpSpPr>
            <p:cNvPr id="97" name="Graphic 2">
              <a:extLst>
                <a:ext uri="{FF2B5EF4-FFF2-40B4-BE49-F238E27FC236}">
                  <a16:creationId xmlns:a16="http://schemas.microsoft.com/office/drawing/2014/main" id="{EA0138C5-EDFC-A24E-965B-E093BB21B387}"/>
                </a:ext>
              </a:extLst>
            </p:cNvPr>
            <p:cNvGrpSpPr/>
            <p:nvPr/>
          </p:nvGrpSpPr>
          <p:grpSpPr>
            <a:xfrm>
              <a:off x="7211530" y="2382809"/>
              <a:ext cx="823268" cy="823829"/>
              <a:chOff x="7211530" y="2382809"/>
              <a:chExt cx="823268" cy="823829"/>
            </a:xfrm>
            <a:grpFill/>
          </p:grpSpPr>
          <p:sp>
            <p:nvSpPr>
              <p:cNvPr id="98" name="Freeform 97">
                <a:extLst>
                  <a:ext uri="{FF2B5EF4-FFF2-40B4-BE49-F238E27FC236}">
                    <a16:creationId xmlns:a16="http://schemas.microsoft.com/office/drawing/2014/main" id="{BA6B5C40-6477-234A-8966-D1510FA8C8F7}"/>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grpFill/>
              <a:ln w="9028"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6C4445C-DCE1-F94E-A037-7EB140827C30}"/>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grpFill/>
              <a:ln w="9028"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7E85F08-D64A-E948-9568-39BFEE55367D}"/>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grpFill/>
              <a:ln w="9028"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3C4AF4B-1FCF-214B-91B6-D9A43A7D9190}"/>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grpFill/>
              <a:ln w="9028"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854C6AEB-594E-7744-924D-AE4399581CEA}"/>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grpFill/>
              <a:ln w="9028" cap="flat">
                <a:noFill/>
                <a:prstDash val="solid"/>
                <a:miter/>
              </a:ln>
            </p:spPr>
            <p:txBody>
              <a:bodyPr rtlCol="0" anchor="ctr"/>
              <a:lstStyle/>
              <a:p>
                <a:endParaRPr lang="en-US"/>
              </a:p>
            </p:txBody>
          </p:sp>
        </p:grpSp>
      </p:grpSp>
      <p:grpSp>
        <p:nvGrpSpPr>
          <p:cNvPr id="107" name="Graphic 2">
            <a:extLst>
              <a:ext uri="{FF2B5EF4-FFF2-40B4-BE49-F238E27FC236}">
                <a16:creationId xmlns:a16="http://schemas.microsoft.com/office/drawing/2014/main" id="{787C1D15-6888-8547-8939-B68CCD7AB844}"/>
              </a:ext>
            </a:extLst>
          </p:cNvPr>
          <p:cNvGrpSpPr/>
          <p:nvPr/>
        </p:nvGrpSpPr>
        <p:grpSpPr>
          <a:xfrm>
            <a:off x="808109" y="7113035"/>
            <a:ext cx="678027" cy="621524"/>
            <a:chOff x="5632524" y="3887743"/>
            <a:chExt cx="867188" cy="794922"/>
          </a:xfrm>
          <a:solidFill>
            <a:schemeClr val="bg1"/>
          </a:solidFill>
        </p:grpSpPr>
        <p:sp>
          <p:nvSpPr>
            <p:cNvPr id="108" name="Freeform 107">
              <a:extLst>
                <a:ext uri="{FF2B5EF4-FFF2-40B4-BE49-F238E27FC236}">
                  <a16:creationId xmlns:a16="http://schemas.microsoft.com/office/drawing/2014/main" id="{58F65720-C72F-604B-9A6C-03D2169A46FC}"/>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grpFill/>
            <a:ln w="9028"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659A8B7C-934F-4740-BD04-3B4217A85DD9}"/>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1486667F-8C6B-BB44-AF57-B87A6F7B08F1}"/>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7640AAFF-7315-E543-B263-8AA5B6581E5C}"/>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C679B959-DE7C-344E-8A3F-B57312C5D0C9}"/>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970DC793-202B-5946-8989-7A4AE52E7699}"/>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7414E16-A9E6-0246-BCC5-02D58A229068}"/>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9C1D846-B50B-1348-9F90-97184E671EDF}"/>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1EF7D0AD-550F-7D47-AA60-E7D3DCEFAA48}"/>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p>
          </p:txBody>
        </p:sp>
      </p:grpSp>
    </p:spTree>
    <p:extLst>
      <p:ext uri="{BB962C8B-B14F-4D97-AF65-F5344CB8AC3E}">
        <p14:creationId xmlns:p14="http://schemas.microsoft.com/office/powerpoint/2010/main" val="1002606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755C79-7EEE-9F40-B744-1F308974AA84}"/>
              </a:ext>
            </a:extLst>
          </p:cNvPr>
          <p:cNvSpPr>
            <a:spLocks noGrp="1"/>
          </p:cNvSpPr>
          <p:nvPr>
            <p:ph type="sldNum" sz="quarter" idx="4"/>
          </p:nvPr>
        </p:nvSpPr>
        <p:spPr/>
        <p:txBody>
          <a:bodyPr/>
          <a:lstStyle/>
          <a:p>
            <a:fld id="{CB2079F2-58AF-ED44-82D7-E04B2F6FD686}" type="slidenum">
              <a:rPr lang="en-US" smtClean="0"/>
              <a:pPr/>
              <a:t>26</a:t>
            </a:fld>
            <a:endParaRPr lang="en-US" dirty="0"/>
          </a:p>
        </p:txBody>
      </p:sp>
      <p:pic>
        <p:nvPicPr>
          <p:cNvPr id="6" name="Picture Placeholder 5">
            <a:extLst>
              <a:ext uri="{FF2B5EF4-FFF2-40B4-BE49-F238E27FC236}">
                <a16:creationId xmlns:a16="http://schemas.microsoft.com/office/drawing/2014/main" id="{0E8D8A01-EB9D-714F-94FE-EB5B4ACE485D}"/>
              </a:ext>
            </a:extLst>
          </p:cNvPr>
          <p:cNvPicPr>
            <a:picLocks noGrp="1" noChangeAspect="1"/>
          </p:cNvPicPr>
          <p:nvPr>
            <p:ph type="pic" sz="quarter" idx="41"/>
          </p:nvPr>
        </p:nvPicPr>
        <p:blipFill rotWithShape="1">
          <a:blip r:embed="rId2" cstate="email">
            <a:extLst>
              <a:ext uri="{28A0092B-C50C-407E-A947-70E740481C1C}">
                <a14:useLocalDpi xmlns:a14="http://schemas.microsoft.com/office/drawing/2010/main"/>
              </a:ext>
            </a:extLst>
          </a:blip>
          <a:srcRect/>
          <a:stretch/>
        </p:blipFill>
        <p:spPr>
          <a:xfrm>
            <a:off x="1" y="-11581"/>
            <a:ext cx="7559675" cy="2099276"/>
          </a:xfrm>
        </p:spPr>
      </p:pic>
      <p:pic>
        <p:nvPicPr>
          <p:cNvPr id="7" name="Picture 6">
            <a:extLst>
              <a:ext uri="{FF2B5EF4-FFF2-40B4-BE49-F238E27FC236}">
                <a16:creationId xmlns:a16="http://schemas.microsoft.com/office/drawing/2014/main" id="{BC0415D1-53C7-284A-8769-A512EDFCB27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532592" y="3343134"/>
            <a:ext cx="1620103" cy="1620103"/>
          </a:xfrm>
          <a:prstGeom prst="rect">
            <a:avLst/>
          </a:prstGeom>
        </p:spPr>
      </p:pic>
      <p:sp>
        <p:nvSpPr>
          <p:cNvPr id="8" name="Text Placeholder 16">
            <a:extLst>
              <a:ext uri="{FF2B5EF4-FFF2-40B4-BE49-F238E27FC236}">
                <a16:creationId xmlns:a16="http://schemas.microsoft.com/office/drawing/2014/main" id="{9CDF90B9-7EA4-F141-8BA3-F3402421F4A1}"/>
              </a:ext>
            </a:extLst>
          </p:cNvPr>
          <p:cNvSpPr txBox="1">
            <a:spLocks/>
          </p:cNvSpPr>
          <p:nvPr/>
        </p:nvSpPr>
        <p:spPr>
          <a:xfrm>
            <a:off x="1591666" y="3936868"/>
            <a:ext cx="2340012" cy="524471"/>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i="1" dirty="0"/>
              <a:t>United Kingdom</a:t>
            </a:r>
            <a:endParaRPr lang="en-RU" i="1" dirty="0"/>
          </a:p>
          <a:p>
            <a:endParaRPr lang="en-US" i="1" dirty="0"/>
          </a:p>
        </p:txBody>
      </p:sp>
      <p:sp>
        <p:nvSpPr>
          <p:cNvPr id="9" name="Text Placeholder 1">
            <a:extLst>
              <a:ext uri="{FF2B5EF4-FFF2-40B4-BE49-F238E27FC236}">
                <a16:creationId xmlns:a16="http://schemas.microsoft.com/office/drawing/2014/main" id="{1BD2D377-56B2-0040-985B-21AC8FC3D709}"/>
              </a:ext>
            </a:extLst>
          </p:cNvPr>
          <p:cNvSpPr txBox="1">
            <a:spLocks/>
          </p:cNvSpPr>
          <p:nvPr/>
        </p:nvSpPr>
        <p:spPr>
          <a:xfrm>
            <a:off x="532741" y="2507039"/>
            <a:ext cx="6487184" cy="208030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rgbClr val="58595B"/>
                </a:solidFill>
              </a:rPr>
              <a:t>Then Minister for Culture and Heritage, Josepha Madigan, described the platform as a wonderful opportunity to build on and acknowledge our European cultural heritage, and how it has the ability to bring communities together, creating a common understanding for the spaces they share. “Now more than ever, acknowledging and building on our shared European heritage, and the connections it makes between us, is important to us all”.</a:t>
            </a:r>
            <a:r>
              <a:rPr lang="en-GB" baseline="30000" dirty="0">
                <a:solidFill>
                  <a:srgbClr val="58595B"/>
                </a:solidFill>
              </a:rPr>
              <a:t>19</a:t>
            </a:r>
          </a:p>
        </p:txBody>
      </p:sp>
      <p:sp>
        <p:nvSpPr>
          <p:cNvPr id="10" name="Text Placeholder 5">
            <a:extLst>
              <a:ext uri="{FF2B5EF4-FFF2-40B4-BE49-F238E27FC236}">
                <a16:creationId xmlns:a16="http://schemas.microsoft.com/office/drawing/2014/main" id="{C4C13508-F7A5-2141-97AE-6DB4085D8CA5}"/>
              </a:ext>
            </a:extLst>
          </p:cNvPr>
          <p:cNvSpPr txBox="1">
            <a:spLocks/>
          </p:cNvSpPr>
          <p:nvPr/>
        </p:nvSpPr>
        <p:spPr>
          <a:xfrm>
            <a:off x="512910" y="9049899"/>
            <a:ext cx="5496730" cy="111939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sz="1000" baseline="30000" dirty="0"/>
              <a:t>19 </a:t>
            </a:r>
            <a:r>
              <a:rPr lang="en-GB" sz="1000" b="1" dirty="0">
                <a:solidFill>
                  <a:srgbClr val="E54526"/>
                </a:solidFill>
                <a:hlinkClick r:id="rId4">
                  <a:extLst>
                    <a:ext uri="{A12FA001-AC4F-418D-AE19-62706E023703}">
                      <ahyp:hlinkClr xmlns:ahyp="http://schemas.microsoft.com/office/drawing/2018/hyperlinkcolor" val="tx"/>
                    </a:ext>
                  </a:extLst>
                </a:hlinkClick>
              </a:rPr>
              <a:t>Report on the Dublin Platform on 'Heritage and Social </a:t>
            </a:r>
            <a:r>
              <a:rPr lang="en-GB" sz="1000" b="1" dirty="0" err="1">
                <a:solidFill>
                  <a:srgbClr val="E54526"/>
                </a:solidFill>
                <a:hlinkClick r:id="rId4">
                  <a:extLst>
                    <a:ext uri="{A12FA001-AC4F-418D-AE19-62706E023703}">
                      <ahyp:hlinkClr xmlns:ahyp="http://schemas.microsoft.com/office/drawing/2018/hyperlinkcolor" val="tx"/>
                    </a:ext>
                  </a:extLst>
                </a:hlinkClick>
              </a:rPr>
              <a:t>Innovation'.pdf</a:t>
            </a:r>
            <a:r>
              <a:rPr lang="en-GB" sz="1000" b="1" dirty="0">
                <a:solidFill>
                  <a:srgbClr val="E54526"/>
                </a:solidFill>
                <a:hlinkClick r:id="rId4">
                  <a:extLst>
                    <a:ext uri="{A12FA001-AC4F-418D-AE19-62706E023703}">
                      <ahyp:hlinkClr xmlns:ahyp="http://schemas.microsoft.com/office/drawing/2018/hyperlinkcolor" val="tx"/>
                    </a:ext>
                  </a:extLst>
                </a:hlinkClick>
              </a:rPr>
              <a:t> (</a:t>
            </a:r>
            <a:r>
              <a:rPr lang="en-GB" sz="1000" b="1" dirty="0" err="1">
                <a:solidFill>
                  <a:srgbClr val="E54526"/>
                </a:solidFill>
                <a:hlinkClick r:id="rId4">
                  <a:extLst>
                    <a:ext uri="{A12FA001-AC4F-418D-AE19-62706E023703}">
                      <ahyp:hlinkClr xmlns:ahyp="http://schemas.microsoft.com/office/drawing/2018/hyperlinkcolor" val="tx"/>
                    </a:ext>
                  </a:extLst>
                </a:hlinkClick>
              </a:rPr>
              <a:t>eenca.com</a:t>
            </a:r>
            <a:r>
              <a:rPr lang="en-GB" sz="1000" b="1" dirty="0">
                <a:solidFill>
                  <a:srgbClr val="E54526"/>
                </a:solidFill>
                <a:hlinkClick r:id="rId4">
                  <a:extLst>
                    <a:ext uri="{A12FA001-AC4F-418D-AE19-62706E023703}">
                      <ahyp:hlinkClr xmlns:ahyp="http://schemas.microsoft.com/office/drawing/2018/hyperlinkcolor" val="tx"/>
                    </a:ext>
                  </a:extLst>
                </a:hlinkClick>
              </a:rPr>
              <a:t>)</a:t>
            </a:r>
            <a:endParaRPr lang="en-GB" sz="1000" b="1" dirty="0">
              <a:solidFill>
                <a:srgbClr val="E54526"/>
              </a:solidFill>
            </a:endParaRPr>
          </a:p>
          <a:p>
            <a:pPr algn="l"/>
            <a:endParaRPr lang="en-IE" sz="1000" baseline="30000" dirty="0"/>
          </a:p>
          <a:p>
            <a:pPr algn="l"/>
            <a:r>
              <a:rPr lang="en-GB" sz="1000" baseline="30000" dirty="0"/>
              <a:t>20</a:t>
            </a:r>
            <a:r>
              <a:rPr lang="en-RU" sz="1000" b="1" dirty="0">
                <a:solidFill>
                  <a:srgbClr val="E54526"/>
                </a:solidFill>
              </a:rPr>
              <a:t> </a:t>
            </a:r>
            <a:r>
              <a:rPr lang="en-GB" sz="1000" dirty="0"/>
              <a:t>Nest is the UK’s innovation agency for social good, </a:t>
            </a:r>
            <a:r>
              <a:rPr lang="en-GB" sz="1000" b="1" dirty="0">
                <a:solidFill>
                  <a:srgbClr val="E54526"/>
                </a:solidFill>
                <a:hlinkClick r:id="rId5">
                  <a:extLst>
                    <a:ext uri="{A12FA001-AC4F-418D-AE19-62706E023703}">
                      <ahyp:hlinkClr xmlns:ahyp="http://schemas.microsoft.com/office/drawing/2018/hyperlinkcolor" val="tx"/>
                    </a:ext>
                  </a:extLst>
                </a:hlinkClick>
              </a:rPr>
              <a:t>https://www.nesta.org.uk/about-us/ </a:t>
            </a:r>
            <a:endParaRPr lang="en-GB" sz="1000" b="1" dirty="0">
              <a:solidFill>
                <a:srgbClr val="E54526"/>
              </a:solidFill>
            </a:endParaRPr>
          </a:p>
          <a:p>
            <a:pPr algn="l"/>
            <a:endParaRPr lang="en-GB" sz="1000" b="1" baseline="30000" dirty="0">
              <a:solidFill>
                <a:srgbClr val="E54526"/>
              </a:solidFill>
            </a:endParaRPr>
          </a:p>
          <a:p>
            <a:pPr algn="l"/>
            <a:r>
              <a:rPr lang="en-GB" sz="1000" baseline="30000" dirty="0"/>
              <a:t>21</a:t>
            </a:r>
            <a:r>
              <a:rPr lang="en-RU" sz="1000" b="1" dirty="0">
                <a:solidFill>
                  <a:srgbClr val="E54526"/>
                </a:solidFill>
              </a:rPr>
              <a:t> </a:t>
            </a:r>
            <a:r>
              <a:rPr lang="en-GB" sz="1000" b="1" dirty="0">
                <a:solidFill>
                  <a:srgbClr val="E54526"/>
                </a:solidFill>
                <a:hlinkClick r:id="rId6">
                  <a:extLst>
                    <a:ext uri="{A12FA001-AC4F-418D-AE19-62706E023703}">
                      <ahyp:hlinkClr xmlns:ahyp="http://schemas.microsoft.com/office/drawing/2018/hyperlinkcolor" val="tx"/>
                    </a:ext>
                  </a:extLst>
                </a:hlinkClick>
              </a:rPr>
              <a:t>https://www.nesta.org.uk/innovation-policy/our-work-innovation-policy/</a:t>
            </a:r>
            <a:r>
              <a:rPr lang="en-GB" sz="1000" dirty="0"/>
              <a:t> </a:t>
            </a:r>
            <a:endParaRPr lang="en-IE" sz="1000" b="1" baseline="30000" dirty="0">
              <a:solidFill>
                <a:srgbClr val="E54526"/>
              </a:solidFill>
            </a:endParaRPr>
          </a:p>
          <a:p>
            <a:pPr algn="l"/>
            <a:endParaRPr lang="en-IE" sz="1000" b="1" baseline="30000" dirty="0">
              <a:solidFill>
                <a:srgbClr val="E54526"/>
              </a:solidFill>
            </a:endParaRPr>
          </a:p>
          <a:p>
            <a:pPr algn="l"/>
            <a:r>
              <a:rPr lang="en-GB" sz="1000" baseline="30000" dirty="0"/>
              <a:t>22</a:t>
            </a:r>
            <a:r>
              <a:rPr lang="en-RU" sz="1000" b="1" dirty="0">
                <a:solidFill>
                  <a:srgbClr val="E54526"/>
                </a:solidFill>
              </a:rPr>
              <a:t> </a:t>
            </a:r>
            <a:r>
              <a:rPr lang="en-GB" sz="1000" b="1" dirty="0">
                <a:solidFill>
                  <a:srgbClr val="E54526"/>
                </a:solidFill>
                <a:hlinkClick r:id="rId7">
                  <a:extLst>
                    <a:ext uri="{A12FA001-AC4F-418D-AE19-62706E023703}">
                      <ahyp:hlinkClr xmlns:ahyp="http://schemas.microsoft.com/office/drawing/2018/hyperlinkcolor" val="tx"/>
                    </a:ext>
                  </a:extLst>
                </a:hlinkClick>
              </a:rPr>
              <a:t>https://</a:t>
            </a:r>
            <a:r>
              <a:rPr lang="en-GB" sz="1000" b="1" dirty="0" err="1">
                <a:solidFill>
                  <a:srgbClr val="E54526"/>
                </a:solidFill>
                <a:hlinkClick r:id="rId7">
                  <a:extLst>
                    <a:ext uri="{A12FA001-AC4F-418D-AE19-62706E023703}">
                      <ahyp:hlinkClr xmlns:ahyp="http://schemas.microsoft.com/office/drawing/2018/hyperlinkcolor" val="tx"/>
                    </a:ext>
                  </a:extLst>
                </a:hlinkClick>
              </a:rPr>
              <a:t>www.oecd.org</a:t>
            </a:r>
            <a:r>
              <a:rPr lang="en-GB" sz="1000" b="1" dirty="0">
                <a:solidFill>
                  <a:srgbClr val="E54526"/>
                </a:solidFill>
                <a:hlinkClick r:id="rId7">
                  <a:extLst>
                    <a:ext uri="{A12FA001-AC4F-418D-AE19-62706E023703}">
                      <ahyp:hlinkClr xmlns:ahyp="http://schemas.microsoft.com/office/drawing/2018/hyperlinkcolor" val="tx"/>
                    </a:ext>
                  </a:extLst>
                </a:hlinkClick>
              </a:rPr>
              <a:t>/regional/</a:t>
            </a:r>
            <a:r>
              <a:rPr lang="en-GB" sz="1000" b="1" dirty="0" err="1">
                <a:solidFill>
                  <a:srgbClr val="E54526"/>
                </a:solidFill>
                <a:hlinkClick r:id="rId7">
                  <a:extLst>
                    <a:ext uri="{A12FA001-AC4F-418D-AE19-62706E023703}">
                      <ahyp:hlinkClr xmlns:ahyp="http://schemas.microsoft.com/office/drawing/2018/hyperlinkcolor" val="tx"/>
                    </a:ext>
                  </a:extLst>
                </a:hlinkClick>
              </a:rPr>
              <a:t>leed</a:t>
            </a:r>
            <a:r>
              <a:rPr lang="en-GB" sz="1000" b="1" dirty="0">
                <a:solidFill>
                  <a:srgbClr val="E54526"/>
                </a:solidFill>
                <a:hlinkClick r:id="rId7">
                  <a:extLst>
                    <a:ext uri="{A12FA001-AC4F-418D-AE19-62706E023703}">
                      <ahyp:hlinkClr xmlns:ahyp="http://schemas.microsoft.com/office/drawing/2018/hyperlinkcolor" val="tx"/>
                    </a:ext>
                  </a:extLst>
                </a:hlinkClick>
              </a:rPr>
              <a:t>/social-</a:t>
            </a:r>
            <a:r>
              <a:rPr lang="en-GB" sz="1000" b="1" dirty="0" err="1">
                <a:solidFill>
                  <a:srgbClr val="E54526"/>
                </a:solidFill>
                <a:hlinkClick r:id="rId7">
                  <a:extLst>
                    <a:ext uri="{A12FA001-AC4F-418D-AE19-62706E023703}">
                      <ahyp:hlinkClr xmlns:ahyp="http://schemas.microsoft.com/office/drawing/2018/hyperlinkcolor" val="tx"/>
                    </a:ext>
                  </a:extLst>
                </a:hlinkClick>
              </a:rPr>
              <a:t>innovation.htm</a:t>
            </a:r>
            <a:r>
              <a:rPr lang="en-GB" sz="1000" b="1" dirty="0">
                <a:solidFill>
                  <a:srgbClr val="E54526"/>
                </a:solidFill>
                <a:hlinkClick r:id="rId7">
                  <a:extLst>
                    <a:ext uri="{A12FA001-AC4F-418D-AE19-62706E023703}">
                      <ahyp:hlinkClr xmlns:ahyp="http://schemas.microsoft.com/office/drawing/2018/hyperlinkcolor" val="tx"/>
                    </a:ext>
                  </a:extLst>
                </a:hlinkClick>
              </a:rPr>
              <a:t> </a:t>
            </a:r>
            <a:endParaRPr lang="en-IE" sz="1000" b="1" baseline="30000" dirty="0">
              <a:solidFill>
                <a:srgbClr val="E54526"/>
              </a:solidFill>
            </a:endParaRPr>
          </a:p>
          <a:p>
            <a:pPr algn="l"/>
            <a:endParaRPr lang="en-IE" sz="1000" b="1" baseline="30000" dirty="0">
              <a:solidFill>
                <a:srgbClr val="E54526"/>
              </a:solidFill>
            </a:endParaRPr>
          </a:p>
        </p:txBody>
      </p:sp>
      <p:sp>
        <p:nvSpPr>
          <p:cNvPr id="11" name="Text Placeholder 1">
            <a:extLst>
              <a:ext uri="{FF2B5EF4-FFF2-40B4-BE49-F238E27FC236}">
                <a16:creationId xmlns:a16="http://schemas.microsoft.com/office/drawing/2014/main" id="{62CE5380-D734-AE43-A5D3-875DD634B7A8}"/>
              </a:ext>
            </a:extLst>
          </p:cNvPr>
          <p:cNvSpPr txBox="1">
            <a:spLocks/>
          </p:cNvSpPr>
          <p:nvPr/>
        </p:nvSpPr>
        <p:spPr>
          <a:xfrm>
            <a:off x="532741" y="4572530"/>
            <a:ext cx="6487184" cy="208030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rgbClr val="58595B"/>
                </a:solidFill>
              </a:rPr>
              <a:t>Things are easier for the cases of the UK and Italy as there is a definition on social innovation as well as for the term “cultural social innovation”. More concretely, for the UK, there is Nesta’s</a:t>
            </a:r>
            <a:r>
              <a:rPr lang="ru-RU" baseline="30000" dirty="0">
                <a:solidFill>
                  <a:srgbClr val="58595B"/>
                </a:solidFill>
              </a:rPr>
              <a:t>20</a:t>
            </a:r>
            <a:r>
              <a:rPr lang="en-GB" dirty="0">
                <a:solidFill>
                  <a:srgbClr val="58595B"/>
                </a:solidFill>
              </a:rPr>
              <a:t> inception on what social innovation is according to which innovation can drive economic growth; can be directed to society’s most important problems; and can shape the application of new ideas and technologies in a way that benefits as many people as possible.</a:t>
            </a:r>
            <a:r>
              <a:rPr lang="ru-RU" baseline="30000" dirty="0">
                <a:solidFill>
                  <a:srgbClr val="58595B"/>
                </a:solidFill>
              </a:rPr>
              <a:t>21</a:t>
            </a:r>
            <a:r>
              <a:rPr lang="en-GB" dirty="0">
                <a:solidFill>
                  <a:srgbClr val="58595B"/>
                </a:solidFill>
              </a:rPr>
              <a:t> In the UK, it seems that the definition provided from the organisation for Economic Cooperation and Development (OECD) has also been adopted, in which social innovation refers to </a:t>
            </a:r>
          </a:p>
        </p:txBody>
      </p:sp>
      <p:sp>
        <p:nvSpPr>
          <p:cNvPr id="12" name="Rectangle 5">
            <a:extLst>
              <a:ext uri="{FF2B5EF4-FFF2-40B4-BE49-F238E27FC236}">
                <a16:creationId xmlns:a16="http://schemas.microsoft.com/office/drawing/2014/main" id="{43F58EAB-9EAC-7542-92A7-9CBDEC290C93}"/>
              </a:ext>
            </a:extLst>
          </p:cNvPr>
          <p:cNvSpPr/>
          <p:nvPr/>
        </p:nvSpPr>
        <p:spPr bwMode="auto">
          <a:xfrm rot="10800000" flipV="1">
            <a:off x="6067" y="6532667"/>
            <a:ext cx="7013858" cy="2294851"/>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3" name="Text Placeholder 17">
            <a:extLst>
              <a:ext uri="{FF2B5EF4-FFF2-40B4-BE49-F238E27FC236}">
                <a16:creationId xmlns:a16="http://schemas.microsoft.com/office/drawing/2014/main" id="{FBA1E0C3-360E-7144-8A39-4EBD7F0B135A}"/>
              </a:ext>
            </a:extLst>
          </p:cNvPr>
          <p:cNvSpPr txBox="1">
            <a:spLocks/>
          </p:cNvSpPr>
          <p:nvPr/>
        </p:nvSpPr>
        <p:spPr>
          <a:xfrm>
            <a:off x="498568" y="5588454"/>
            <a:ext cx="1518305" cy="1056987"/>
          </a:xfrm>
          <a:prstGeom prst="rect">
            <a:avLst/>
          </a:prstGeom>
        </p:spPr>
        <p:txBody>
          <a:bodyPr>
            <a:noAutofit/>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6000" b="1" dirty="0">
                <a:solidFill>
                  <a:srgbClr val="E54526"/>
                </a:solidFill>
                <a:latin typeface="Times" pitchFamily="2" charset="0"/>
                <a:cs typeface="Calibri" panose="020F0502020204030204" pitchFamily="34" charset="0"/>
              </a:rPr>
              <a:t>“</a:t>
            </a:r>
          </a:p>
        </p:txBody>
      </p:sp>
      <p:sp>
        <p:nvSpPr>
          <p:cNvPr id="14" name="Text Placeholder 16">
            <a:extLst>
              <a:ext uri="{FF2B5EF4-FFF2-40B4-BE49-F238E27FC236}">
                <a16:creationId xmlns:a16="http://schemas.microsoft.com/office/drawing/2014/main" id="{DA0F0716-DE7A-D142-BF17-8CBA4B290604}"/>
              </a:ext>
            </a:extLst>
          </p:cNvPr>
          <p:cNvSpPr txBox="1">
            <a:spLocks/>
          </p:cNvSpPr>
          <p:nvPr/>
        </p:nvSpPr>
        <p:spPr>
          <a:xfrm>
            <a:off x="734096" y="6919153"/>
            <a:ext cx="5878645" cy="186065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lnSpc>
                <a:spcPts val="2380"/>
              </a:lnSpc>
              <a:spcBef>
                <a:spcPts val="0"/>
              </a:spcBef>
              <a:buNone/>
            </a:pPr>
            <a:r>
              <a:rPr lang="en-US" sz="2400" i="1" dirty="0">
                <a:solidFill>
                  <a:schemeClr val="bg1"/>
                </a:solidFill>
                <a:latin typeface="Calibri" panose="020F0502020204030204" pitchFamily="34" charset="0"/>
                <a:cs typeface="Calibri" panose="020F0502020204030204" pitchFamily="34" charset="0"/>
              </a:rPr>
              <a:t>”the design and implementation of new solutions that imply conceptual, process, product, or </a:t>
            </a:r>
            <a:r>
              <a:rPr lang="en-US" sz="2400" i="1" dirty="0" err="1">
                <a:solidFill>
                  <a:schemeClr val="bg1"/>
                </a:solidFill>
                <a:latin typeface="Calibri" panose="020F0502020204030204" pitchFamily="34" charset="0"/>
                <a:cs typeface="Calibri" panose="020F0502020204030204" pitchFamily="34" charset="0"/>
              </a:rPr>
              <a:t>organisational</a:t>
            </a:r>
            <a:r>
              <a:rPr lang="en-US" sz="2400" i="1" dirty="0">
                <a:solidFill>
                  <a:schemeClr val="bg1"/>
                </a:solidFill>
                <a:latin typeface="Calibri" panose="020F0502020204030204" pitchFamily="34" charset="0"/>
                <a:cs typeface="Calibri" panose="020F0502020204030204" pitchFamily="34" charset="0"/>
              </a:rPr>
              <a:t> change, which ultimately aims to improve the welfare and wellbeing of individuals and communities”.</a:t>
            </a:r>
            <a:r>
              <a:rPr lang="en-US" sz="2400" i="1" baseline="30000" dirty="0">
                <a:solidFill>
                  <a:schemeClr val="bg1"/>
                </a:solidFill>
                <a:latin typeface="Calibri" panose="020F0502020204030204" pitchFamily="34" charset="0"/>
                <a:cs typeface="Calibri" panose="020F0502020204030204" pitchFamily="34" charset="0"/>
              </a:rPr>
              <a:t>22</a:t>
            </a:r>
          </a:p>
        </p:txBody>
      </p:sp>
    </p:spTree>
    <p:extLst>
      <p:ext uri="{BB962C8B-B14F-4D97-AF65-F5344CB8AC3E}">
        <p14:creationId xmlns:p14="http://schemas.microsoft.com/office/powerpoint/2010/main" val="3753830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EC6FB9-98E7-6142-9418-9C947F6E23F6}"/>
              </a:ext>
            </a:extLst>
          </p:cNvPr>
          <p:cNvSpPr>
            <a:spLocks noGrp="1"/>
          </p:cNvSpPr>
          <p:nvPr>
            <p:ph type="body" sz="quarter" idx="32"/>
          </p:nvPr>
        </p:nvSpPr>
        <p:spPr>
          <a:xfrm>
            <a:off x="715878" y="822392"/>
            <a:ext cx="2693750" cy="2694530"/>
          </a:xfrm>
        </p:spPr>
        <p:txBody>
          <a:bodyPr/>
          <a:lstStyle/>
          <a:p>
            <a:r>
              <a:rPr lang="en-GB" dirty="0"/>
              <a:t>As for the definition of cultural social innovation, just as recently as July 2021, the UK has released a cultural strategy, thus, now making a connection between cultural and social impacts on communities and organisations. By making this connection, it shows that CSI is an ever growing topic. Due to the impact of COVID-19, people are starting to become more creative, with many people starting up creative businesses during lockdowns, when they were out of work, or even just for their own mentality to curb feelings of isolation.</a:t>
            </a:r>
            <a:endParaRPr lang="en-RU" dirty="0"/>
          </a:p>
        </p:txBody>
      </p:sp>
      <p:sp>
        <p:nvSpPr>
          <p:cNvPr id="4" name="Slide Number Placeholder 3">
            <a:extLst>
              <a:ext uri="{FF2B5EF4-FFF2-40B4-BE49-F238E27FC236}">
                <a16:creationId xmlns:a16="http://schemas.microsoft.com/office/drawing/2014/main" id="{960B47B3-E40A-924D-B360-2656A8EEA185}"/>
              </a:ext>
            </a:extLst>
          </p:cNvPr>
          <p:cNvSpPr>
            <a:spLocks noGrp="1"/>
          </p:cNvSpPr>
          <p:nvPr>
            <p:ph type="sldNum" sz="quarter" idx="4"/>
          </p:nvPr>
        </p:nvSpPr>
        <p:spPr/>
        <p:txBody>
          <a:bodyPr/>
          <a:lstStyle/>
          <a:p>
            <a:fld id="{CB2079F2-58AF-ED44-82D7-E04B2F6FD686}" type="slidenum">
              <a:rPr lang="en-US" smtClean="0"/>
              <a:pPr/>
              <a:t>27</a:t>
            </a:fld>
            <a:endParaRPr lang="en-US" dirty="0"/>
          </a:p>
        </p:txBody>
      </p:sp>
      <p:pic>
        <p:nvPicPr>
          <p:cNvPr id="11" name="Picture Placeholder 10">
            <a:extLst>
              <a:ext uri="{FF2B5EF4-FFF2-40B4-BE49-F238E27FC236}">
                <a16:creationId xmlns:a16="http://schemas.microsoft.com/office/drawing/2014/main" id="{94082A3B-641B-E14E-B45C-E7D82A0E1DA0}"/>
              </a:ext>
            </a:extLst>
          </p:cNvPr>
          <p:cNvPicPr>
            <a:picLocks noGrp="1" noChangeAspect="1"/>
          </p:cNvPicPr>
          <p:nvPr>
            <p:ph type="pic" sz="quarter" idx="41"/>
          </p:nvPr>
        </p:nvPicPr>
        <p:blipFill rotWithShape="1">
          <a:blip r:embed="rId2" cstate="email">
            <a:extLst>
              <a:ext uri="{28A0092B-C50C-407E-A947-70E740481C1C}">
                <a14:useLocalDpi xmlns:a14="http://schemas.microsoft.com/office/drawing/2010/main"/>
              </a:ext>
            </a:extLst>
          </a:blip>
          <a:srcRect/>
          <a:stretch/>
        </p:blipFill>
        <p:spPr>
          <a:xfrm>
            <a:off x="3705626" y="705162"/>
            <a:ext cx="3854049" cy="3740632"/>
          </a:xfrm>
        </p:spPr>
      </p:pic>
      <p:pic>
        <p:nvPicPr>
          <p:cNvPr id="6" name="Picture 5">
            <a:extLst>
              <a:ext uri="{FF2B5EF4-FFF2-40B4-BE49-F238E27FC236}">
                <a16:creationId xmlns:a16="http://schemas.microsoft.com/office/drawing/2014/main" id="{AAFD2FBC-14CC-B543-8B72-7AA861884E0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990602" y="4743925"/>
            <a:ext cx="1620103" cy="1620103"/>
          </a:xfrm>
          <a:prstGeom prst="rect">
            <a:avLst/>
          </a:prstGeom>
        </p:spPr>
      </p:pic>
      <p:sp>
        <p:nvSpPr>
          <p:cNvPr id="7" name="Text Placeholder 16">
            <a:extLst>
              <a:ext uri="{FF2B5EF4-FFF2-40B4-BE49-F238E27FC236}">
                <a16:creationId xmlns:a16="http://schemas.microsoft.com/office/drawing/2014/main" id="{7CA0C83C-6B83-524A-9647-1A1353F99F95}"/>
              </a:ext>
            </a:extLst>
          </p:cNvPr>
          <p:cNvSpPr txBox="1">
            <a:spLocks/>
          </p:cNvSpPr>
          <p:nvPr/>
        </p:nvSpPr>
        <p:spPr>
          <a:xfrm>
            <a:off x="4103076" y="5327129"/>
            <a:ext cx="980135" cy="524471"/>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i="1" dirty="0"/>
              <a:t>Italy</a:t>
            </a:r>
            <a:endParaRPr lang="en-RU" i="1" dirty="0"/>
          </a:p>
          <a:p>
            <a:endParaRPr lang="en-US" i="1" dirty="0"/>
          </a:p>
        </p:txBody>
      </p:sp>
      <p:sp>
        <p:nvSpPr>
          <p:cNvPr id="9" name="Text Placeholder 1">
            <a:extLst>
              <a:ext uri="{FF2B5EF4-FFF2-40B4-BE49-F238E27FC236}">
                <a16:creationId xmlns:a16="http://schemas.microsoft.com/office/drawing/2014/main" id="{E31EBD98-7232-0A47-95B2-1C5787756281}"/>
              </a:ext>
            </a:extLst>
          </p:cNvPr>
          <p:cNvSpPr txBox="1">
            <a:spLocks/>
          </p:cNvSpPr>
          <p:nvPr/>
        </p:nvSpPr>
        <p:spPr>
          <a:xfrm>
            <a:off x="532741" y="6526930"/>
            <a:ext cx="6487184" cy="3074275"/>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rgbClr val="58595B"/>
                </a:solidFill>
              </a:rPr>
              <a:t>In </a:t>
            </a:r>
            <a:r>
              <a:rPr lang="en-GB" b="1" dirty="0">
                <a:solidFill>
                  <a:srgbClr val="58595B"/>
                </a:solidFill>
              </a:rPr>
              <a:t>Italy</a:t>
            </a:r>
            <a:r>
              <a:rPr lang="en-GB" dirty="0">
                <a:solidFill>
                  <a:srgbClr val="58595B"/>
                </a:solidFill>
              </a:rPr>
              <a:t>, the main definitions regarding social innovation are borrowed from foreign literature. However, in 2014, the Umbria region conducted research to identify some distinctive elements to social innovation cooperatives in the country. Those include the ability to anticipate future needs and to offer new services,  in order to organise new and more adequate response systems, the ability to allow entry and operation in new sectors of intervention (social tourism, social agriculture, rehabilitation, social tourism, social agriculture, urban regeneration, renewable energy sources, etc.); the ability to build organisational relationships with different types of subjects (public, private, profit, non-profit); the ability to develop or increase the market orientation of the social cooperative and to overcome traditional patterns of service assignment and delivery; the ability to generate active involvement (not only in the sense of formal participation but also in the form of actual) as a direct contribution in the implementation of the project initiative; the ability to generate positive effects in economic and social terms (positive externalities) towards other actors in the area, thus triggering real local development dynamics; and the ability to create effective conditions for equity and social justice. </a:t>
            </a:r>
          </a:p>
          <a:p>
            <a:endParaRPr lang="en-GB" dirty="0">
              <a:solidFill>
                <a:srgbClr val="58595B"/>
              </a:solidFill>
            </a:endParaRPr>
          </a:p>
          <a:p>
            <a:r>
              <a:rPr lang="en-GB" dirty="0">
                <a:solidFill>
                  <a:srgbClr val="58595B"/>
                </a:solidFill>
              </a:rPr>
              <a:t>In Italy, social innovation appears as a prerogative of social enterprises, especially in the sector of social cooperatives, as they are engaged in maximisation of human and environmental well-being. The effects of the 2008 financial crisis are still being felt in the country, therefore, social innovation has become very central in policy and academic circles. More recognized national and regional funding programmes for social innovation started in 2014. </a:t>
            </a:r>
          </a:p>
        </p:txBody>
      </p:sp>
      <p:grpSp>
        <p:nvGrpSpPr>
          <p:cNvPr id="22" name="Group 21">
            <a:extLst>
              <a:ext uri="{FF2B5EF4-FFF2-40B4-BE49-F238E27FC236}">
                <a16:creationId xmlns:a16="http://schemas.microsoft.com/office/drawing/2014/main" id="{59B55F21-2C6B-4544-8F17-E81682E0C4E5}"/>
              </a:ext>
            </a:extLst>
          </p:cNvPr>
          <p:cNvGrpSpPr/>
          <p:nvPr/>
        </p:nvGrpSpPr>
        <p:grpSpPr>
          <a:xfrm>
            <a:off x="1054458" y="4214835"/>
            <a:ext cx="1950509" cy="1949924"/>
            <a:chOff x="560752" y="4943263"/>
            <a:chExt cx="1044044" cy="1043731"/>
          </a:xfrm>
        </p:grpSpPr>
        <p:grpSp>
          <p:nvGrpSpPr>
            <p:cNvPr id="23" name="Group 22">
              <a:extLst>
                <a:ext uri="{FF2B5EF4-FFF2-40B4-BE49-F238E27FC236}">
                  <a16:creationId xmlns:a16="http://schemas.microsoft.com/office/drawing/2014/main" id="{938D9B7E-F910-5843-955F-248B8C72C1AE}"/>
                </a:ext>
              </a:extLst>
            </p:cNvPr>
            <p:cNvGrpSpPr/>
            <p:nvPr/>
          </p:nvGrpSpPr>
          <p:grpSpPr>
            <a:xfrm>
              <a:off x="955033" y="4995722"/>
              <a:ext cx="624045" cy="973789"/>
              <a:chOff x="955033" y="4995722"/>
              <a:chExt cx="624045" cy="973789"/>
            </a:xfrm>
            <a:solidFill>
              <a:srgbClr val="E54526"/>
            </a:solidFill>
          </p:grpSpPr>
          <p:sp>
            <p:nvSpPr>
              <p:cNvPr id="25" name="Freeform 24">
                <a:extLst>
                  <a:ext uri="{FF2B5EF4-FFF2-40B4-BE49-F238E27FC236}">
                    <a16:creationId xmlns:a16="http://schemas.microsoft.com/office/drawing/2014/main" id="{0CACCFE3-7B57-C247-BAF9-41FA2843E7D6}"/>
                  </a:ext>
                </a:extLst>
              </p:cNvPr>
              <p:cNvSpPr/>
              <p:nvPr/>
            </p:nvSpPr>
            <p:spPr>
              <a:xfrm>
                <a:off x="1145458" y="4995722"/>
                <a:ext cx="432966" cy="623269"/>
              </a:xfrm>
              <a:custGeom>
                <a:avLst/>
                <a:gdLst>
                  <a:gd name="connsiteX0" fmla="*/ 191186 w 432966"/>
                  <a:gd name="connsiteY0" fmla="*/ 506463 h 623269"/>
                  <a:gd name="connsiteX1" fmla="*/ 191186 w 432966"/>
                  <a:gd name="connsiteY1" fmla="*/ 464977 h 623269"/>
                  <a:gd name="connsiteX2" fmla="*/ 165396 w 432966"/>
                  <a:gd name="connsiteY2" fmla="*/ 401337 h 623269"/>
                  <a:gd name="connsiteX3" fmla="*/ 7835 w 432966"/>
                  <a:gd name="connsiteY3" fmla="*/ 243044 h 623269"/>
                  <a:gd name="connsiteX4" fmla="*/ 2597 w 432966"/>
                  <a:gd name="connsiteY4" fmla="*/ 216058 h 623269"/>
                  <a:gd name="connsiteX5" fmla="*/ 25969 w 432966"/>
                  <a:gd name="connsiteY5" fmla="*/ 205989 h 623269"/>
                  <a:gd name="connsiteX6" fmla="*/ 38058 w 432966"/>
                  <a:gd name="connsiteY6" fmla="*/ 212433 h 623269"/>
                  <a:gd name="connsiteX7" fmla="*/ 86817 w 432966"/>
                  <a:gd name="connsiteY7" fmla="*/ 252308 h 623269"/>
                  <a:gd name="connsiteX8" fmla="*/ 110995 w 432966"/>
                  <a:gd name="connsiteY8" fmla="*/ 259156 h 623269"/>
                  <a:gd name="connsiteX9" fmla="*/ 121069 w 432966"/>
                  <a:gd name="connsiteY9" fmla="*/ 235794 h 623269"/>
                  <a:gd name="connsiteX10" fmla="*/ 121069 w 432966"/>
                  <a:gd name="connsiteY10" fmla="*/ 53737 h 623269"/>
                  <a:gd name="connsiteX11" fmla="*/ 121472 w 432966"/>
                  <a:gd name="connsiteY11" fmla="*/ 43265 h 623269"/>
                  <a:gd name="connsiteX12" fmla="*/ 147665 w 432966"/>
                  <a:gd name="connsiteY12" fmla="*/ 17890 h 623269"/>
                  <a:gd name="connsiteX13" fmla="*/ 172649 w 432966"/>
                  <a:gd name="connsiteY13" fmla="*/ 44071 h 623269"/>
                  <a:gd name="connsiteX14" fmla="*/ 172649 w 432966"/>
                  <a:gd name="connsiteY14" fmla="*/ 129057 h 623269"/>
                  <a:gd name="connsiteX15" fmla="*/ 172649 w 432966"/>
                  <a:gd name="connsiteY15" fmla="*/ 138724 h 623269"/>
                  <a:gd name="connsiteX16" fmla="*/ 190380 w 432966"/>
                  <a:gd name="connsiteY16" fmla="*/ 156446 h 623269"/>
                  <a:gd name="connsiteX17" fmla="*/ 207304 w 432966"/>
                  <a:gd name="connsiteY17" fmla="*/ 137919 h 623269"/>
                  <a:gd name="connsiteX18" fmla="*/ 207304 w 432966"/>
                  <a:gd name="connsiteY18" fmla="*/ 29973 h 623269"/>
                  <a:gd name="connsiteX19" fmla="*/ 222214 w 432966"/>
                  <a:gd name="connsiteY19" fmla="*/ 2987 h 623269"/>
                  <a:gd name="connsiteX20" fmla="*/ 258078 w 432966"/>
                  <a:gd name="connsiteY20" fmla="*/ 19098 h 623269"/>
                  <a:gd name="connsiteX21" fmla="*/ 259287 w 432966"/>
                  <a:gd name="connsiteY21" fmla="*/ 31987 h 623269"/>
                  <a:gd name="connsiteX22" fmla="*/ 259287 w 432966"/>
                  <a:gd name="connsiteY22" fmla="*/ 136307 h 623269"/>
                  <a:gd name="connsiteX23" fmla="*/ 269361 w 432966"/>
                  <a:gd name="connsiteY23" fmla="*/ 154030 h 623269"/>
                  <a:gd name="connsiteX24" fmla="*/ 287898 w 432966"/>
                  <a:gd name="connsiteY24" fmla="*/ 151210 h 623269"/>
                  <a:gd name="connsiteX25" fmla="*/ 294345 w 432966"/>
                  <a:gd name="connsiteY25" fmla="*/ 133891 h 623269"/>
                  <a:gd name="connsiteX26" fmla="*/ 294748 w 432966"/>
                  <a:gd name="connsiteY26" fmla="*/ 59376 h 623269"/>
                  <a:gd name="connsiteX27" fmla="*/ 317314 w 432966"/>
                  <a:gd name="connsiteY27" fmla="*/ 34404 h 623269"/>
                  <a:gd name="connsiteX28" fmla="*/ 345119 w 432966"/>
                  <a:gd name="connsiteY28" fmla="*/ 53737 h 623269"/>
                  <a:gd name="connsiteX29" fmla="*/ 345925 w 432966"/>
                  <a:gd name="connsiteY29" fmla="*/ 66626 h 623269"/>
                  <a:gd name="connsiteX30" fmla="*/ 345925 w 432966"/>
                  <a:gd name="connsiteY30" fmla="*/ 164905 h 623269"/>
                  <a:gd name="connsiteX31" fmla="*/ 346328 w 432966"/>
                  <a:gd name="connsiteY31" fmla="*/ 173766 h 623269"/>
                  <a:gd name="connsiteX32" fmla="*/ 364462 w 432966"/>
                  <a:gd name="connsiteY32" fmla="*/ 190280 h 623269"/>
                  <a:gd name="connsiteX33" fmla="*/ 381386 w 432966"/>
                  <a:gd name="connsiteY33" fmla="*/ 172558 h 623269"/>
                  <a:gd name="connsiteX34" fmla="*/ 381386 w 432966"/>
                  <a:gd name="connsiteY34" fmla="*/ 103279 h 623269"/>
                  <a:gd name="connsiteX35" fmla="*/ 381789 w 432966"/>
                  <a:gd name="connsiteY35" fmla="*/ 92807 h 623269"/>
                  <a:gd name="connsiteX36" fmla="*/ 405564 w 432966"/>
                  <a:gd name="connsiteY36" fmla="*/ 69043 h 623269"/>
                  <a:gd name="connsiteX37" fmla="*/ 432160 w 432966"/>
                  <a:gd name="connsiteY37" fmla="*/ 89988 h 623269"/>
                  <a:gd name="connsiteX38" fmla="*/ 432966 w 432966"/>
                  <a:gd name="connsiteY38" fmla="*/ 102071 h 623269"/>
                  <a:gd name="connsiteX39" fmla="*/ 432563 w 432966"/>
                  <a:gd name="connsiteY39" fmla="*/ 347365 h 623269"/>
                  <a:gd name="connsiteX40" fmla="*/ 426922 w 432966"/>
                  <a:gd name="connsiteY40" fmla="*/ 367907 h 623269"/>
                  <a:gd name="connsiteX41" fmla="*/ 389849 w 432966"/>
                  <a:gd name="connsiteY41" fmla="*/ 430338 h 623269"/>
                  <a:gd name="connsiteX42" fmla="*/ 380580 w 432966"/>
                  <a:gd name="connsiteY42" fmla="*/ 464574 h 623269"/>
                  <a:gd name="connsiteX43" fmla="*/ 380580 w 432966"/>
                  <a:gd name="connsiteY43" fmla="*/ 612797 h 623269"/>
                  <a:gd name="connsiteX44" fmla="*/ 380580 w 432966"/>
                  <a:gd name="connsiteY44" fmla="*/ 623270 h 623269"/>
                  <a:gd name="connsiteX45" fmla="*/ 228259 w 432966"/>
                  <a:gd name="connsiteY45" fmla="*/ 623270 h 623269"/>
                  <a:gd name="connsiteX46" fmla="*/ 251228 w 432966"/>
                  <a:gd name="connsiteY46" fmla="*/ 595075 h 623269"/>
                  <a:gd name="connsiteX47" fmla="*/ 248407 w 432966"/>
                  <a:gd name="connsiteY47" fmla="*/ 519755 h 623269"/>
                  <a:gd name="connsiteX48" fmla="*/ 191186 w 432966"/>
                  <a:gd name="connsiteY48" fmla="*/ 506463 h 6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32966" h="623269">
                    <a:moveTo>
                      <a:pt x="191186" y="506463"/>
                    </a:moveTo>
                    <a:cubicBezTo>
                      <a:pt x="191186" y="491963"/>
                      <a:pt x="190380" y="478268"/>
                      <a:pt x="191186" y="464977"/>
                    </a:cubicBezTo>
                    <a:cubicBezTo>
                      <a:pt x="193200" y="439199"/>
                      <a:pt x="183932" y="419463"/>
                      <a:pt x="165396" y="401337"/>
                    </a:cubicBezTo>
                    <a:cubicBezTo>
                      <a:pt x="112204" y="349379"/>
                      <a:pt x="60221" y="295809"/>
                      <a:pt x="7835" y="243044"/>
                    </a:cubicBezTo>
                    <a:cubicBezTo>
                      <a:pt x="-224" y="234989"/>
                      <a:pt x="-2239" y="224516"/>
                      <a:pt x="2597" y="216058"/>
                    </a:cubicBezTo>
                    <a:cubicBezTo>
                      <a:pt x="7029" y="208003"/>
                      <a:pt x="16297" y="203572"/>
                      <a:pt x="25969" y="205989"/>
                    </a:cubicBezTo>
                    <a:cubicBezTo>
                      <a:pt x="30401" y="207197"/>
                      <a:pt x="34431" y="209614"/>
                      <a:pt x="38058" y="212433"/>
                    </a:cubicBezTo>
                    <a:cubicBezTo>
                      <a:pt x="54579" y="225725"/>
                      <a:pt x="70698" y="239017"/>
                      <a:pt x="86817" y="252308"/>
                    </a:cubicBezTo>
                    <a:cubicBezTo>
                      <a:pt x="94070" y="258350"/>
                      <a:pt x="100921" y="263989"/>
                      <a:pt x="110995" y="259156"/>
                    </a:cubicBezTo>
                    <a:cubicBezTo>
                      <a:pt x="121069" y="254322"/>
                      <a:pt x="121069" y="245461"/>
                      <a:pt x="121069" y="235794"/>
                    </a:cubicBezTo>
                    <a:cubicBezTo>
                      <a:pt x="121069" y="174974"/>
                      <a:pt x="121069" y="114154"/>
                      <a:pt x="121069" y="53737"/>
                    </a:cubicBezTo>
                    <a:cubicBezTo>
                      <a:pt x="121069" y="50112"/>
                      <a:pt x="121069" y="46890"/>
                      <a:pt x="121472" y="43265"/>
                    </a:cubicBezTo>
                    <a:cubicBezTo>
                      <a:pt x="122681" y="28362"/>
                      <a:pt x="133964" y="17890"/>
                      <a:pt x="147665" y="17890"/>
                    </a:cubicBezTo>
                    <a:cubicBezTo>
                      <a:pt x="161769" y="18293"/>
                      <a:pt x="172246" y="28765"/>
                      <a:pt x="172649" y="44071"/>
                    </a:cubicBezTo>
                    <a:cubicBezTo>
                      <a:pt x="173052" y="72265"/>
                      <a:pt x="172649" y="100863"/>
                      <a:pt x="172649" y="129057"/>
                    </a:cubicBezTo>
                    <a:cubicBezTo>
                      <a:pt x="172649" y="132280"/>
                      <a:pt x="172649" y="135502"/>
                      <a:pt x="172649" y="138724"/>
                    </a:cubicBezTo>
                    <a:cubicBezTo>
                      <a:pt x="173455" y="149196"/>
                      <a:pt x="180708" y="156849"/>
                      <a:pt x="190380" y="156446"/>
                    </a:cubicBezTo>
                    <a:cubicBezTo>
                      <a:pt x="200051" y="156044"/>
                      <a:pt x="207304" y="148794"/>
                      <a:pt x="207304" y="137919"/>
                    </a:cubicBezTo>
                    <a:cubicBezTo>
                      <a:pt x="207304" y="102071"/>
                      <a:pt x="207304" y="66224"/>
                      <a:pt x="207304" y="29973"/>
                    </a:cubicBezTo>
                    <a:cubicBezTo>
                      <a:pt x="207304" y="18293"/>
                      <a:pt x="211334" y="8626"/>
                      <a:pt x="222214" y="2987"/>
                    </a:cubicBezTo>
                    <a:cubicBezTo>
                      <a:pt x="236721" y="-4666"/>
                      <a:pt x="254451" y="2987"/>
                      <a:pt x="258078" y="19098"/>
                    </a:cubicBezTo>
                    <a:cubicBezTo>
                      <a:pt x="258884" y="23126"/>
                      <a:pt x="259287" y="27959"/>
                      <a:pt x="259287" y="31987"/>
                    </a:cubicBezTo>
                    <a:cubicBezTo>
                      <a:pt x="259287" y="66626"/>
                      <a:pt x="259287" y="101668"/>
                      <a:pt x="259287" y="136307"/>
                    </a:cubicBezTo>
                    <a:cubicBezTo>
                      <a:pt x="259287" y="144363"/>
                      <a:pt x="262108" y="150405"/>
                      <a:pt x="269361" y="154030"/>
                    </a:cubicBezTo>
                    <a:cubicBezTo>
                      <a:pt x="276212" y="157252"/>
                      <a:pt x="283465" y="156849"/>
                      <a:pt x="287898" y="151210"/>
                    </a:cubicBezTo>
                    <a:cubicBezTo>
                      <a:pt x="291525" y="146780"/>
                      <a:pt x="293942" y="139932"/>
                      <a:pt x="294345" y="133891"/>
                    </a:cubicBezTo>
                    <a:cubicBezTo>
                      <a:pt x="295151" y="108918"/>
                      <a:pt x="294345" y="84349"/>
                      <a:pt x="294748" y="59376"/>
                    </a:cubicBezTo>
                    <a:cubicBezTo>
                      <a:pt x="294748" y="46085"/>
                      <a:pt x="304419" y="36015"/>
                      <a:pt x="317314" y="34404"/>
                    </a:cubicBezTo>
                    <a:cubicBezTo>
                      <a:pt x="329403" y="32793"/>
                      <a:pt x="341895" y="41654"/>
                      <a:pt x="345119" y="53737"/>
                    </a:cubicBezTo>
                    <a:cubicBezTo>
                      <a:pt x="346328" y="57765"/>
                      <a:pt x="345925" y="62599"/>
                      <a:pt x="345925" y="66626"/>
                    </a:cubicBezTo>
                    <a:cubicBezTo>
                      <a:pt x="345925" y="99252"/>
                      <a:pt x="345925" y="131877"/>
                      <a:pt x="345925" y="164905"/>
                    </a:cubicBezTo>
                    <a:cubicBezTo>
                      <a:pt x="345925" y="167724"/>
                      <a:pt x="345925" y="170947"/>
                      <a:pt x="346328" y="173766"/>
                    </a:cubicBezTo>
                    <a:cubicBezTo>
                      <a:pt x="347537" y="183836"/>
                      <a:pt x="355193" y="190683"/>
                      <a:pt x="364462" y="190280"/>
                    </a:cubicBezTo>
                    <a:cubicBezTo>
                      <a:pt x="374133" y="189877"/>
                      <a:pt x="380983" y="183030"/>
                      <a:pt x="381386" y="172558"/>
                    </a:cubicBezTo>
                    <a:cubicBezTo>
                      <a:pt x="381789" y="149599"/>
                      <a:pt x="381386" y="126238"/>
                      <a:pt x="381386" y="103279"/>
                    </a:cubicBezTo>
                    <a:cubicBezTo>
                      <a:pt x="381386" y="99654"/>
                      <a:pt x="381386" y="96432"/>
                      <a:pt x="381789" y="92807"/>
                    </a:cubicBezTo>
                    <a:cubicBezTo>
                      <a:pt x="383401" y="79113"/>
                      <a:pt x="392669" y="69849"/>
                      <a:pt x="405564" y="69043"/>
                    </a:cubicBezTo>
                    <a:cubicBezTo>
                      <a:pt x="417653" y="68237"/>
                      <a:pt x="429339" y="77099"/>
                      <a:pt x="432160" y="89988"/>
                    </a:cubicBezTo>
                    <a:cubicBezTo>
                      <a:pt x="432966" y="94015"/>
                      <a:pt x="432966" y="98043"/>
                      <a:pt x="432966" y="102071"/>
                    </a:cubicBezTo>
                    <a:cubicBezTo>
                      <a:pt x="432966" y="183836"/>
                      <a:pt x="432966" y="265600"/>
                      <a:pt x="432563" y="347365"/>
                    </a:cubicBezTo>
                    <a:cubicBezTo>
                      <a:pt x="432563" y="354212"/>
                      <a:pt x="430145" y="361865"/>
                      <a:pt x="426922" y="367907"/>
                    </a:cubicBezTo>
                    <a:cubicBezTo>
                      <a:pt x="415236" y="388851"/>
                      <a:pt x="402341" y="409796"/>
                      <a:pt x="389849" y="430338"/>
                    </a:cubicBezTo>
                    <a:cubicBezTo>
                      <a:pt x="383401" y="440810"/>
                      <a:pt x="380580" y="452088"/>
                      <a:pt x="380580" y="464574"/>
                    </a:cubicBezTo>
                    <a:cubicBezTo>
                      <a:pt x="380580" y="514116"/>
                      <a:pt x="380580" y="563255"/>
                      <a:pt x="380580" y="612797"/>
                    </a:cubicBezTo>
                    <a:cubicBezTo>
                      <a:pt x="380580" y="616020"/>
                      <a:pt x="380580" y="619242"/>
                      <a:pt x="380580" y="623270"/>
                    </a:cubicBezTo>
                    <a:cubicBezTo>
                      <a:pt x="329806" y="623270"/>
                      <a:pt x="279838" y="623270"/>
                      <a:pt x="228259" y="623270"/>
                    </a:cubicBezTo>
                    <a:cubicBezTo>
                      <a:pt x="236318" y="613603"/>
                      <a:pt x="243974" y="604339"/>
                      <a:pt x="251228" y="595075"/>
                    </a:cubicBezTo>
                    <a:cubicBezTo>
                      <a:pt x="269764" y="571714"/>
                      <a:pt x="268152" y="539894"/>
                      <a:pt x="248407" y="519755"/>
                    </a:cubicBezTo>
                    <a:cubicBezTo>
                      <a:pt x="234303" y="506866"/>
                      <a:pt x="217378" y="502033"/>
                      <a:pt x="191186" y="506463"/>
                    </a:cubicBezTo>
                    <a:close/>
                  </a:path>
                </a:pathLst>
              </a:custGeom>
              <a:solidFill>
                <a:srgbClr val="E54526"/>
              </a:solidFill>
              <a:ln w="40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C79BB18-FD83-BE4F-A491-E82C0EF7F70C}"/>
                  </a:ext>
                </a:extLst>
              </p:cNvPr>
              <p:cNvSpPr/>
              <p:nvPr/>
            </p:nvSpPr>
            <p:spPr>
              <a:xfrm>
                <a:off x="955033" y="5535067"/>
                <a:ext cx="624045" cy="434444"/>
              </a:xfrm>
              <a:custGeom>
                <a:avLst/>
                <a:gdLst>
                  <a:gd name="connsiteX0" fmla="*/ 0 w 624045"/>
                  <a:gd name="connsiteY0" fmla="*/ 381177 h 434444"/>
                  <a:gd name="connsiteX1" fmla="*/ 0 w 624045"/>
                  <a:gd name="connsiteY1" fmla="*/ 228926 h 434444"/>
                  <a:gd name="connsiteX2" fmla="*/ 27805 w 624045"/>
                  <a:gd name="connsiteY2" fmla="*/ 251079 h 434444"/>
                  <a:gd name="connsiteX3" fmla="*/ 118472 w 624045"/>
                  <a:gd name="connsiteY3" fmla="*/ 222079 h 434444"/>
                  <a:gd name="connsiteX4" fmla="*/ 120084 w 624045"/>
                  <a:gd name="connsiteY4" fmla="*/ 191064 h 434444"/>
                  <a:gd name="connsiteX5" fmla="*/ 128144 w 624045"/>
                  <a:gd name="connsiteY5" fmla="*/ 190662 h 434444"/>
                  <a:gd name="connsiteX6" fmla="*/ 171261 w 624045"/>
                  <a:gd name="connsiteY6" fmla="*/ 190662 h 434444"/>
                  <a:gd name="connsiteX7" fmla="*/ 215991 w 624045"/>
                  <a:gd name="connsiteY7" fmla="*/ 172134 h 434444"/>
                  <a:gd name="connsiteX8" fmla="*/ 381611 w 624045"/>
                  <a:gd name="connsiteY8" fmla="*/ 8202 h 434444"/>
                  <a:gd name="connsiteX9" fmla="*/ 394908 w 624045"/>
                  <a:gd name="connsiteY9" fmla="*/ 549 h 434444"/>
                  <a:gd name="connsiteX10" fmla="*/ 416669 w 624045"/>
                  <a:gd name="connsiteY10" fmla="*/ 9813 h 434444"/>
                  <a:gd name="connsiteX11" fmla="*/ 414654 w 624045"/>
                  <a:gd name="connsiteY11" fmla="*/ 34383 h 434444"/>
                  <a:gd name="connsiteX12" fmla="*/ 376372 w 624045"/>
                  <a:gd name="connsiteY12" fmla="*/ 81105 h 434444"/>
                  <a:gd name="connsiteX13" fmla="*/ 366701 w 624045"/>
                  <a:gd name="connsiteY13" fmla="*/ 93591 h 434444"/>
                  <a:gd name="connsiteX14" fmla="*/ 378387 w 624045"/>
                  <a:gd name="connsiteY14" fmla="*/ 120578 h 434444"/>
                  <a:gd name="connsiteX15" fmla="*/ 388864 w 624045"/>
                  <a:gd name="connsiteY15" fmla="*/ 120980 h 434444"/>
                  <a:gd name="connsiteX16" fmla="*/ 573020 w 624045"/>
                  <a:gd name="connsiteY16" fmla="*/ 121383 h 434444"/>
                  <a:gd name="connsiteX17" fmla="*/ 585109 w 624045"/>
                  <a:gd name="connsiteY17" fmla="*/ 122189 h 434444"/>
                  <a:gd name="connsiteX18" fmla="*/ 606466 w 624045"/>
                  <a:gd name="connsiteY18" fmla="*/ 148370 h 434444"/>
                  <a:gd name="connsiteX19" fmla="*/ 583900 w 624045"/>
                  <a:gd name="connsiteY19" fmla="*/ 172134 h 434444"/>
                  <a:gd name="connsiteX20" fmla="*/ 556902 w 624045"/>
                  <a:gd name="connsiteY20" fmla="*/ 172939 h 434444"/>
                  <a:gd name="connsiteX21" fmla="*/ 488397 w 624045"/>
                  <a:gd name="connsiteY21" fmla="*/ 172939 h 434444"/>
                  <a:gd name="connsiteX22" fmla="*/ 468249 w 624045"/>
                  <a:gd name="connsiteY22" fmla="*/ 191064 h 434444"/>
                  <a:gd name="connsiteX23" fmla="*/ 488397 w 624045"/>
                  <a:gd name="connsiteY23" fmla="*/ 207981 h 434444"/>
                  <a:gd name="connsiteX24" fmla="*/ 592766 w 624045"/>
                  <a:gd name="connsiteY24" fmla="*/ 208384 h 434444"/>
                  <a:gd name="connsiteX25" fmla="*/ 614526 w 624045"/>
                  <a:gd name="connsiteY25" fmla="*/ 215231 h 434444"/>
                  <a:gd name="connsiteX26" fmla="*/ 622988 w 624045"/>
                  <a:gd name="connsiteY26" fmla="*/ 239801 h 434444"/>
                  <a:gd name="connsiteX27" fmla="*/ 603243 w 624045"/>
                  <a:gd name="connsiteY27" fmla="*/ 258329 h 434444"/>
                  <a:gd name="connsiteX28" fmla="*/ 573423 w 624045"/>
                  <a:gd name="connsiteY28" fmla="*/ 259537 h 434444"/>
                  <a:gd name="connsiteX29" fmla="*/ 488397 w 624045"/>
                  <a:gd name="connsiteY29" fmla="*/ 259537 h 434444"/>
                  <a:gd name="connsiteX30" fmla="*/ 470263 w 624045"/>
                  <a:gd name="connsiteY30" fmla="*/ 268398 h 434444"/>
                  <a:gd name="connsiteX31" fmla="*/ 487994 w 624045"/>
                  <a:gd name="connsiteY31" fmla="*/ 294982 h 434444"/>
                  <a:gd name="connsiteX32" fmla="*/ 562543 w 624045"/>
                  <a:gd name="connsiteY32" fmla="*/ 295385 h 434444"/>
                  <a:gd name="connsiteX33" fmla="*/ 587527 w 624045"/>
                  <a:gd name="connsiteY33" fmla="*/ 311496 h 434444"/>
                  <a:gd name="connsiteX34" fmla="*/ 562140 w 624045"/>
                  <a:gd name="connsiteY34" fmla="*/ 346135 h 434444"/>
                  <a:gd name="connsiteX35" fmla="*/ 458577 w 624045"/>
                  <a:gd name="connsiteY35" fmla="*/ 346538 h 434444"/>
                  <a:gd name="connsiteX36" fmla="*/ 449712 w 624045"/>
                  <a:gd name="connsiteY36" fmla="*/ 346941 h 434444"/>
                  <a:gd name="connsiteX37" fmla="*/ 433190 w 624045"/>
                  <a:gd name="connsiteY37" fmla="*/ 365066 h 434444"/>
                  <a:gd name="connsiteX38" fmla="*/ 450921 w 624045"/>
                  <a:gd name="connsiteY38" fmla="*/ 381982 h 434444"/>
                  <a:gd name="connsiteX39" fmla="*/ 523858 w 624045"/>
                  <a:gd name="connsiteY39" fmla="*/ 382788 h 434444"/>
                  <a:gd name="connsiteX40" fmla="*/ 539977 w 624045"/>
                  <a:gd name="connsiteY40" fmla="*/ 385608 h 434444"/>
                  <a:gd name="connsiteX41" fmla="*/ 554081 w 624045"/>
                  <a:gd name="connsiteY41" fmla="*/ 412191 h 434444"/>
                  <a:gd name="connsiteX42" fmla="*/ 528694 w 624045"/>
                  <a:gd name="connsiteY42" fmla="*/ 433941 h 434444"/>
                  <a:gd name="connsiteX43" fmla="*/ 502501 w 624045"/>
                  <a:gd name="connsiteY43" fmla="*/ 434344 h 434444"/>
                  <a:gd name="connsiteX44" fmla="*/ 276436 w 624045"/>
                  <a:gd name="connsiteY44" fmla="*/ 433941 h 434444"/>
                  <a:gd name="connsiteX45" fmla="*/ 253467 w 624045"/>
                  <a:gd name="connsiteY45" fmla="*/ 427497 h 434444"/>
                  <a:gd name="connsiteX46" fmla="*/ 193425 w 624045"/>
                  <a:gd name="connsiteY46" fmla="*/ 391649 h 434444"/>
                  <a:gd name="connsiteX47" fmla="*/ 157560 w 624045"/>
                  <a:gd name="connsiteY47" fmla="*/ 381982 h 434444"/>
                  <a:gd name="connsiteX48" fmla="*/ 10477 w 624045"/>
                  <a:gd name="connsiteY48" fmla="*/ 381982 h 434444"/>
                  <a:gd name="connsiteX49" fmla="*/ 0 w 624045"/>
                  <a:gd name="connsiteY49" fmla="*/ 381177 h 43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24045" h="434444">
                    <a:moveTo>
                      <a:pt x="0" y="381177"/>
                    </a:moveTo>
                    <a:cubicBezTo>
                      <a:pt x="0" y="330427"/>
                      <a:pt x="0" y="280482"/>
                      <a:pt x="0" y="228926"/>
                    </a:cubicBezTo>
                    <a:cubicBezTo>
                      <a:pt x="10074" y="236981"/>
                      <a:pt x="18939" y="244231"/>
                      <a:pt x="27805" y="251079"/>
                    </a:cubicBezTo>
                    <a:cubicBezTo>
                      <a:pt x="60848" y="276454"/>
                      <a:pt x="108801" y="261551"/>
                      <a:pt x="118472" y="222079"/>
                    </a:cubicBezTo>
                    <a:cubicBezTo>
                      <a:pt x="120890" y="212412"/>
                      <a:pt x="119681" y="201939"/>
                      <a:pt x="120084" y="191064"/>
                    </a:cubicBezTo>
                    <a:cubicBezTo>
                      <a:pt x="122099" y="191064"/>
                      <a:pt x="125323" y="190662"/>
                      <a:pt x="128144" y="190662"/>
                    </a:cubicBezTo>
                    <a:cubicBezTo>
                      <a:pt x="142651" y="190662"/>
                      <a:pt x="156754" y="190259"/>
                      <a:pt x="171261" y="190662"/>
                    </a:cubicBezTo>
                    <a:cubicBezTo>
                      <a:pt x="188992" y="191064"/>
                      <a:pt x="203499" y="184217"/>
                      <a:pt x="215991" y="172134"/>
                    </a:cubicBezTo>
                    <a:cubicBezTo>
                      <a:pt x="271197" y="117355"/>
                      <a:pt x="326404" y="62577"/>
                      <a:pt x="381611" y="8202"/>
                    </a:cubicBezTo>
                    <a:cubicBezTo>
                      <a:pt x="385237" y="4577"/>
                      <a:pt x="390073" y="1757"/>
                      <a:pt x="394908" y="549"/>
                    </a:cubicBezTo>
                    <a:cubicBezTo>
                      <a:pt x="403774" y="-1465"/>
                      <a:pt x="411430" y="2160"/>
                      <a:pt x="416669" y="9813"/>
                    </a:cubicBezTo>
                    <a:cubicBezTo>
                      <a:pt x="421504" y="17063"/>
                      <a:pt x="420698" y="26730"/>
                      <a:pt x="414654" y="34383"/>
                    </a:cubicBezTo>
                    <a:cubicBezTo>
                      <a:pt x="402162" y="50091"/>
                      <a:pt x="389267" y="65799"/>
                      <a:pt x="376372" y="81105"/>
                    </a:cubicBezTo>
                    <a:cubicBezTo>
                      <a:pt x="373148" y="85133"/>
                      <a:pt x="369521" y="89161"/>
                      <a:pt x="366701" y="93591"/>
                    </a:cubicBezTo>
                    <a:cubicBezTo>
                      <a:pt x="359447" y="104466"/>
                      <a:pt x="365492" y="118161"/>
                      <a:pt x="378387" y="120578"/>
                    </a:cubicBezTo>
                    <a:cubicBezTo>
                      <a:pt x="381611" y="120980"/>
                      <a:pt x="385237" y="120980"/>
                      <a:pt x="388864" y="120980"/>
                    </a:cubicBezTo>
                    <a:cubicBezTo>
                      <a:pt x="450115" y="120980"/>
                      <a:pt x="511769" y="121383"/>
                      <a:pt x="573020" y="121383"/>
                    </a:cubicBezTo>
                    <a:cubicBezTo>
                      <a:pt x="577050" y="121383"/>
                      <a:pt x="581080" y="121383"/>
                      <a:pt x="585109" y="122189"/>
                    </a:cubicBezTo>
                    <a:cubicBezTo>
                      <a:pt x="598004" y="124605"/>
                      <a:pt x="606869" y="135883"/>
                      <a:pt x="606466" y="148370"/>
                    </a:cubicBezTo>
                    <a:cubicBezTo>
                      <a:pt x="606064" y="160856"/>
                      <a:pt x="596795" y="170925"/>
                      <a:pt x="583900" y="172134"/>
                    </a:cubicBezTo>
                    <a:cubicBezTo>
                      <a:pt x="575035" y="172939"/>
                      <a:pt x="565767" y="172939"/>
                      <a:pt x="556902" y="172939"/>
                    </a:cubicBezTo>
                    <a:cubicBezTo>
                      <a:pt x="533932" y="172939"/>
                      <a:pt x="511366" y="172939"/>
                      <a:pt x="488397" y="172939"/>
                    </a:cubicBezTo>
                    <a:cubicBezTo>
                      <a:pt x="475905" y="172939"/>
                      <a:pt x="467846" y="180592"/>
                      <a:pt x="468249" y="191064"/>
                    </a:cubicBezTo>
                    <a:cubicBezTo>
                      <a:pt x="468651" y="201537"/>
                      <a:pt x="476308" y="207981"/>
                      <a:pt x="488397" y="207981"/>
                    </a:cubicBezTo>
                    <a:cubicBezTo>
                      <a:pt x="523052" y="207981"/>
                      <a:pt x="558110" y="207578"/>
                      <a:pt x="592766" y="208384"/>
                    </a:cubicBezTo>
                    <a:cubicBezTo>
                      <a:pt x="600019" y="208384"/>
                      <a:pt x="608481" y="211203"/>
                      <a:pt x="614526" y="215231"/>
                    </a:cubicBezTo>
                    <a:cubicBezTo>
                      <a:pt x="622988" y="220467"/>
                      <a:pt x="625809" y="229731"/>
                      <a:pt x="622988" y="239801"/>
                    </a:cubicBezTo>
                    <a:cubicBezTo>
                      <a:pt x="620167" y="250273"/>
                      <a:pt x="613720" y="256718"/>
                      <a:pt x="603243" y="258329"/>
                    </a:cubicBezTo>
                    <a:cubicBezTo>
                      <a:pt x="593571" y="259537"/>
                      <a:pt x="583497" y="259537"/>
                      <a:pt x="573423" y="259537"/>
                    </a:cubicBezTo>
                    <a:cubicBezTo>
                      <a:pt x="545215" y="259537"/>
                      <a:pt x="516605" y="259537"/>
                      <a:pt x="488397" y="259537"/>
                    </a:cubicBezTo>
                    <a:cubicBezTo>
                      <a:pt x="480740" y="259537"/>
                      <a:pt x="474293" y="261551"/>
                      <a:pt x="470263" y="268398"/>
                    </a:cubicBezTo>
                    <a:cubicBezTo>
                      <a:pt x="463010" y="280885"/>
                      <a:pt x="471875" y="294579"/>
                      <a:pt x="487994" y="294982"/>
                    </a:cubicBezTo>
                    <a:cubicBezTo>
                      <a:pt x="512978" y="295385"/>
                      <a:pt x="537559" y="294982"/>
                      <a:pt x="562543" y="295385"/>
                    </a:cubicBezTo>
                    <a:cubicBezTo>
                      <a:pt x="574632" y="295385"/>
                      <a:pt x="583497" y="301426"/>
                      <a:pt x="587527" y="311496"/>
                    </a:cubicBezTo>
                    <a:cubicBezTo>
                      <a:pt x="593974" y="328815"/>
                      <a:pt x="581885" y="345732"/>
                      <a:pt x="562140" y="346135"/>
                    </a:cubicBezTo>
                    <a:cubicBezTo>
                      <a:pt x="527485" y="346538"/>
                      <a:pt x="493233" y="346538"/>
                      <a:pt x="458577" y="346538"/>
                    </a:cubicBezTo>
                    <a:cubicBezTo>
                      <a:pt x="455757" y="346538"/>
                      <a:pt x="452533" y="346538"/>
                      <a:pt x="449712" y="346941"/>
                    </a:cubicBezTo>
                    <a:cubicBezTo>
                      <a:pt x="439638" y="348149"/>
                      <a:pt x="432787" y="355802"/>
                      <a:pt x="433190" y="365066"/>
                    </a:cubicBezTo>
                    <a:cubicBezTo>
                      <a:pt x="433593" y="374732"/>
                      <a:pt x="440444" y="381580"/>
                      <a:pt x="450921" y="381982"/>
                    </a:cubicBezTo>
                    <a:cubicBezTo>
                      <a:pt x="475099" y="382385"/>
                      <a:pt x="499277" y="382385"/>
                      <a:pt x="523858" y="382788"/>
                    </a:cubicBezTo>
                    <a:cubicBezTo>
                      <a:pt x="529500" y="382788"/>
                      <a:pt x="535141" y="383594"/>
                      <a:pt x="539977" y="385608"/>
                    </a:cubicBezTo>
                    <a:cubicBezTo>
                      <a:pt x="550454" y="390038"/>
                      <a:pt x="556096" y="401316"/>
                      <a:pt x="554081" y="412191"/>
                    </a:cubicBezTo>
                    <a:cubicBezTo>
                      <a:pt x="552066" y="424274"/>
                      <a:pt x="541992" y="433136"/>
                      <a:pt x="528694" y="433941"/>
                    </a:cubicBezTo>
                    <a:cubicBezTo>
                      <a:pt x="519828" y="434344"/>
                      <a:pt x="511366" y="434344"/>
                      <a:pt x="502501" y="434344"/>
                    </a:cubicBezTo>
                    <a:cubicBezTo>
                      <a:pt x="427146" y="434344"/>
                      <a:pt x="351791" y="434747"/>
                      <a:pt x="276436" y="433941"/>
                    </a:cubicBezTo>
                    <a:cubicBezTo>
                      <a:pt x="268780" y="433941"/>
                      <a:pt x="260317" y="431122"/>
                      <a:pt x="253467" y="427497"/>
                    </a:cubicBezTo>
                    <a:cubicBezTo>
                      <a:pt x="232915" y="416219"/>
                      <a:pt x="213170" y="404135"/>
                      <a:pt x="193425" y="391649"/>
                    </a:cubicBezTo>
                    <a:cubicBezTo>
                      <a:pt x="182544" y="384802"/>
                      <a:pt x="170455" y="381982"/>
                      <a:pt x="157560" y="381982"/>
                    </a:cubicBezTo>
                    <a:cubicBezTo>
                      <a:pt x="108398" y="381982"/>
                      <a:pt x="59236" y="381982"/>
                      <a:pt x="10477" y="381982"/>
                    </a:cubicBezTo>
                    <a:cubicBezTo>
                      <a:pt x="6850" y="381177"/>
                      <a:pt x="3627" y="381177"/>
                      <a:pt x="0" y="381177"/>
                    </a:cubicBezTo>
                    <a:close/>
                  </a:path>
                </a:pathLst>
              </a:custGeom>
              <a:solidFill>
                <a:srgbClr val="3389CA"/>
              </a:solidFill>
              <a:ln w="4026" cap="flat">
                <a:noFill/>
                <a:prstDash val="solid"/>
                <a:miter/>
              </a:ln>
            </p:spPr>
            <p:txBody>
              <a:bodyPr rtlCol="0" anchor="ctr"/>
              <a:lstStyle/>
              <a:p>
                <a:endParaRPr lang="en-US"/>
              </a:p>
            </p:txBody>
          </p:sp>
        </p:grpSp>
        <p:sp>
          <p:nvSpPr>
            <p:cNvPr id="24" name="Freeform 23">
              <a:extLst>
                <a:ext uri="{FF2B5EF4-FFF2-40B4-BE49-F238E27FC236}">
                  <a16:creationId xmlns:a16="http://schemas.microsoft.com/office/drawing/2014/main" id="{2BC0683C-E931-FA4A-B97E-873E1E245DF2}"/>
                </a:ext>
              </a:extLst>
            </p:cNvPr>
            <p:cNvSpPr/>
            <p:nvPr/>
          </p:nvSpPr>
          <p:spPr>
            <a:xfrm>
              <a:off x="560752" y="4943263"/>
              <a:ext cx="1044044" cy="1043731"/>
            </a:xfrm>
            <a:custGeom>
              <a:avLst/>
              <a:gdLst>
                <a:gd name="connsiteX0" fmla="*/ 90444 w 1044044"/>
                <a:gd name="connsiteY0" fmla="*/ 966536 h 1043731"/>
                <a:gd name="connsiteX1" fmla="*/ 76743 w 1044044"/>
                <a:gd name="connsiteY1" fmla="*/ 970967 h 1043731"/>
                <a:gd name="connsiteX2" fmla="*/ 179 w 1044044"/>
                <a:gd name="connsiteY2" fmla="*/ 912161 h 1043731"/>
                <a:gd name="connsiteX3" fmla="*/ 179 w 1044044"/>
                <a:gd name="connsiteY3" fmla="*/ 743798 h 1043731"/>
                <a:gd name="connsiteX4" fmla="*/ 179 w 1044044"/>
                <a:gd name="connsiteY4" fmla="*/ 657200 h 1043731"/>
                <a:gd name="connsiteX5" fmla="*/ 9850 w 1044044"/>
                <a:gd name="connsiteY5" fmla="*/ 622158 h 1043731"/>
                <a:gd name="connsiteX6" fmla="*/ 46520 w 1044044"/>
                <a:gd name="connsiteY6" fmla="*/ 560533 h 1043731"/>
                <a:gd name="connsiteX7" fmla="*/ 52162 w 1044044"/>
                <a:gd name="connsiteY7" fmla="*/ 539991 h 1043731"/>
                <a:gd name="connsiteX8" fmla="*/ 52565 w 1044044"/>
                <a:gd name="connsiteY8" fmla="*/ 384115 h 1043731"/>
                <a:gd name="connsiteX9" fmla="*/ 46117 w 1044044"/>
                <a:gd name="connsiteY9" fmla="*/ 371629 h 1043731"/>
                <a:gd name="connsiteX10" fmla="*/ 28790 w 1044044"/>
                <a:gd name="connsiteY10" fmla="*/ 285836 h 1043731"/>
                <a:gd name="connsiteX11" fmla="*/ 985 w 1044044"/>
                <a:gd name="connsiteY11" fmla="*/ 227836 h 1043731"/>
                <a:gd name="connsiteX12" fmla="*/ 42088 w 1044044"/>
                <a:gd name="connsiteY12" fmla="*/ 176683 h 1043731"/>
                <a:gd name="connsiteX13" fmla="*/ 39670 w 1044044"/>
                <a:gd name="connsiteY13" fmla="*/ 125529 h 1043731"/>
                <a:gd name="connsiteX14" fmla="*/ 77146 w 1044044"/>
                <a:gd name="connsiteY14" fmla="*/ 90487 h 1043731"/>
                <a:gd name="connsiteX15" fmla="*/ 71907 w 1044044"/>
                <a:gd name="connsiteY15" fmla="*/ 47390 h 1043731"/>
                <a:gd name="connsiteX16" fmla="*/ 131144 w 1044044"/>
                <a:gd name="connsiteY16" fmla="*/ 265 h 1043731"/>
                <a:gd name="connsiteX17" fmla="*/ 390655 w 1044044"/>
                <a:gd name="connsiteY17" fmla="*/ 667 h 1043731"/>
                <a:gd name="connsiteX18" fmla="*/ 418057 w 1044044"/>
                <a:gd name="connsiteY18" fmla="*/ 8320 h 1043731"/>
                <a:gd name="connsiteX19" fmla="*/ 482934 w 1044044"/>
                <a:gd name="connsiteY19" fmla="*/ 46584 h 1043731"/>
                <a:gd name="connsiteX20" fmla="*/ 503486 w 1044044"/>
                <a:gd name="connsiteY20" fmla="*/ 52223 h 1043731"/>
                <a:gd name="connsiteX21" fmla="*/ 658628 w 1044044"/>
                <a:gd name="connsiteY21" fmla="*/ 52626 h 1043731"/>
                <a:gd name="connsiteX22" fmla="*/ 672732 w 1044044"/>
                <a:gd name="connsiteY22" fmla="*/ 45376 h 1043731"/>
                <a:gd name="connsiteX23" fmla="*/ 758161 w 1044044"/>
                <a:gd name="connsiteY23" fmla="*/ 28862 h 1043731"/>
                <a:gd name="connsiteX24" fmla="*/ 816189 w 1044044"/>
                <a:gd name="connsiteY24" fmla="*/ 667 h 1043731"/>
                <a:gd name="connsiteX25" fmla="*/ 867366 w 1044044"/>
                <a:gd name="connsiteY25" fmla="*/ 41751 h 1043731"/>
                <a:gd name="connsiteX26" fmla="*/ 918543 w 1044044"/>
                <a:gd name="connsiteY26" fmla="*/ 39334 h 1043731"/>
                <a:gd name="connsiteX27" fmla="*/ 953601 w 1044044"/>
                <a:gd name="connsiteY27" fmla="*/ 76793 h 1043731"/>
                <a:gd name="connsiteX28" fmla="*/ 967302 w 1044044"/>
                <a:gd name="connsiteY28" fmla="*/ 72362 h 1043731"/>
                <a:gd name="connsiteX29" fmla="*/ 1043866 w 1044044"/>
                <a:gd name="connsiteY29" fmla="*/ 131168 h 1043731"/>
                <a:gd name="connsiteX30" fmla="*/ 1043866 w 1044044"/>
                <a:gd name="connsiteY30" fmla="*/ 277378 h 1043731"/>
                <a:gd name="connsiteX31" fmla="*/ 1043866 w 1044044"/>
                <a:gd name="connsiteY31" fmla="*/ 386934 h 1043731"/>
                <a:gd name="connsiteX32" fmla="*/ 1034597 w 1044044"/>
                <a:gd name="connsiteY32" fmla="*/ 420365 h 1043731"/>
                <a:gd name="connsiteX33" fmla="*/ 997121 w 1044044"/>
                <a:gd name="connsiteY33" fmla="*/ 483602 h 1043731"/>
                <a:gd name="connsiteX34" fmla="*/ 991883 w 1044044"/>
                <a:gd name="connsiteY34" fmla="*/ 502532 h 1043731"/>
                <a:gd name="connsiteX35" fmla="*/ 991883 w 1044044"/>
                <a:gd name="connsiteY35" fmla="*/ 660423 h 1043731"/>
                <a:gd name="connsiteX36" fmla="*/ 995912 w 1044044"/>
                <a:gd name="connsiteY36" fmla="*/ 670492 h 1043731"/>
                <a:gd name="connsiteX37" fmla="*/ 1015255 w 1044044"/>
                <a:gd name="connsiteY37" fmla="*/ 757896 h 1043731"/>
                <a:gd name="connsiteX38" fmla="*/ 1043060 w 1044044"/>
                <a:gd name="connsiteY38" fmla="*/ 815896 h 1043731"/>
                <a:gd name="connsiteX39" fmla="*/ 1001957 w 1044044"/>
                <a:gd name="connsiteY39" fmla="*/ 867049 h 1043731"/>
                <a:gd name="connsiteX40" fmla="*/ 1004375 w 1044044"/>
                <a:gd name="connsiteY40" fmla="*/ 918202 h 1043731"/>
                <a:gd name="connsiteX41" fmla="*/ 966899 w 1044044"/>
                <a:gd name="connsiteY41" fmla="*/ 953647 h 1043731"/>
                <a:gd name="connsiteX42" fmla="*/ 972137 w 1044044"/>
                <a:gd name="connsiteY42" fmla="*/ 995536 h 1043731"/>
                <a:gd name="connsiteX43" fmla="*/ 912498 w 1044044"/>
                <a:gd name="connsiteY43" fmla="*/ 1043467 h 1043731"/>
                <a:gd name="connsiteX44" fmla="*/ 652987 w 1044044"/>
                <a:gd name="connsiteY44" fmla="*/ 1043064 h 1043731"/>
                <a:gd name="connsiteX45" fmla="*/ 624779 w 1044044"/>
                <a:gd name="connsiteY45" fmla="*/ 1035009 h 1043731"/>
                <a:gd name="connsiteX46" fmla="*/ 560707 w 1044044"/>
                <a:gd name="connsiteY46" fmla="*/ 997147 h 1043731"/>
                <a:gd name="connsiteX47" fmla="*/ 540156 w 1044044"/>
                <a:gd name="connsiteY47" fmla="*/ 991509 h 1043731"/>
                <a:gd name="connsiteX48" fmla="*/ 384207 w 1044044"/>
                <a:gd name="connsiteY48" fmla="*/ 991106 h 1043731"/>
                <a:gd name="connsiteX49" fmla="*/ 371715 w 1044044"/>
                <a:gd name="connsiteY49" fmla="*/ 997953 h 1043731"/>
                <a:gd name="connsiteX50" fmla="*/ 285883 w 1044044"/>
                <a:gd name="connsiteY50" fmla="*/ 1015273 h 1043731"/>
                <a:gd name="connsiteX51" fmla="*/ 227856 w 1044044"/>
                <a:gd name="connsiteY51" fmla="*/ 1043064 h 1043731"/>
                <a:gd name="connsiteX52" fmla="*/ 176679 w 1044044"/>
                <a:gd name="connsiteY52" fmla="*/ 1001981 h 1043731"/>
                <a:gd name="connsiteX53" fmla="*/ 125502 w 1044044"/>
                <a:gd name="connsiteY53" fmla="*/ 1004397 h 1043731"/>
                <a:gd name="connsiteX54" fmla="*/ 90444 w 1044044"/>
                <a:gd name="connsiteY54" fmla="*/ 966536 h 1043731"/>
                <a:gd name="connsiteX55" fmla="*/ 765415 w 1044044"/>
                <a:gd name="connsiteY55" fmla="*/ 541199 h 1043731"/>
                <a:gd name="connsiteX56" fmla="*/ 823039 w 1044044"/>
                <a:gd name="connsiteY56" fmla="*/ 556102 h 1043731"/>
                <a:gd name="connsiteX57" fmla="*/ 825860 w 1044044"/>
                <a:gd name="connsiteY57" fmla="*/ 631422 h 1043731"/>
                <a:gd name="connsiteX58" fmla="*/ 802891 w 1044044"/>
                <a:gd name="connsiteY58" fmla="*/ 659617 h 1043731"/>
                <a:gd name="connsiteX59" fmla="*/ 955213 w 1044044"/>
                <a:gd name="connsiteY59" fmla="*/ 659617 h 1043731"/>
                <a:gd name="connsiteX60" fmla="*/ 955213 w 1044044"/>
                <a:gd name="connsiteY60" fmla="*/ 649145 h 1043731"/>
                <a:gd name="connsiteX61" fmla="*/ 955213 w 1044044"/>
                <a:gd name="connsiteY61" fmla="*/ 500921 h 1043731"/>
                <a:gd name="connsiteX62" fmla="*/ 964481 w 1044044"/>
                <a:gd name="connsiteY62" fmla="*/ 466685 h 1043731"/>
                <a:gd name="connsiteX63" fmla="*/ 1001554 w 1044044"/>
                <a:gd name="connsiteY63" fmla="*/ 404254 h 1043731"/>
                <a:gd name="connsiteX64" fmla="*/ 1007196 w 1044044"/>
                <a:gd name="connsiteY64" fmla="*/ 383712 h 1043731"/>
                <a:gd name="connsiteX65" fmla="*/ 1007599 w 1044044"/>
                <a:gd name="connsiteY65" fmla="*/ 138418 h 1043731"/>
                <a:gd name="connsiteX66" fmla="*/ 1006793 w 1044044"/>
                <a:gd name="connsiteY66" fmla="*/ 126335 h 1043731"/>
                <a:gd name="connsiteX67" fmla="*/ 980197 w 1044044"/>
                <a:gd name="connsiteY67" fmla="*/ 105390 h 1043731"/>
                <a:gd name="connsiteX68" fmla="*/ 956422 w 1044044"/>
                <a:gd name="connsiteY68" fmla="*/ 129154 h 1043731"/>
                <a:gd name="connsiteX69" fmla="*/ 956019 w 1044044"/>
                <a:gd name="connsiteY69" fmla="*/ 139627 h 1043731"/>
                <a:gd name="connsiteX70" fmla="*/ 956019 w 1044044"/>
                <a:gd name="connsiteY70" fmla="*/ 208905 h 1043731"/>
                <a:gd name="connsiteX71" fmla="*/ 939094 w 1044044"/>
                <a:gd name="connsiteY71" fmla="*/ 226627 h 1043731"/>
                <a:gd name="connsiteX72" fmla="*/ 920960 w 1044044"/>
                <a:gd name="connsiteY72" fmla="*/ 210113 h 1043731"/>
                <a:gd name="connsiteX73" fmla="*/ 920557 w 1044044"/>
                <a:gd name="connsiteY73" fmla="*/ 201252 h 1043731"/>
                <a:gd name="connsiteX74" fmla="*/ 920557 w 1044044"/>
                <a:gd name="connsiteY74" fmla="*/ 102974 h 1043731"/>
                <a:gd name="connsiteX75" fmla="*/ 919752 w 1044044"/>
                <a:gd name="connsiteY75" fmla="*/ 90085 h 1043731"/>
                <a:gd name="connsiteX76" fmla="*/ 891947 w 1044044"/>
                <a:gd name="connsiteY76" fmla="*/ 70751 h 1043731"/>
                <a:gd name="connsiteX77" fmla="*/ 869381 w 1044044"/>
                <a:gd name="connsiteY77" fmla="*/ 95724 h 1043731"/>
                <a:gd name="connsiteX78" fmla="*/ 868978 w 1044044"/>
                <a:gd name="connsiteY78" fmla="*/ 170238 h 1043731"/>
                <a:gd name="connsiteX79" fmla="*/ 862530 w 1044044"/>
                <a:gd name="connsiteY79" fmla="*/ 187558 h 1043731"/>
                <a:gd name="connsiteX80" fmla="*/ 843994 w 1044044"/>
                <a:gd name="connsiteY80" fmla="*/ 190377 h 1043731"/>
                <a:gd name="connsiteX81" fmla="*/ 833919 w 1044044"/>
                <a:gd name="connsiteY81" fmla="*/ 172655 h 1043731"/>
                <a:gd name="connsiteX82" fmla="*/ 833919 w 1044044"/>
                <a:gd name="connsiteY82" fmla="*/ 68335 h 1043731"/>
                <a:gd name="connsiteX83" fmla="*/ 832710 w 1044044"/>
                <a:gd name="connsiteY83" fmla="*/ 55446 h 1043731"/>
                <a:gd name="connsiteX84" fmla="*/ 796846 w 1044044"/>
                <a:gd name="connsiteY84" fmla="*/ 39334 h 1043731"/>
                <a:gd name="connsiteX85" fmla="*/ 781937 w 1044044"/>
                <a:gd name="connsiteY85" fmla="*/ 66321 h 1043731"/>
                <a:gd name="connsiteX86" fmla="*/ 781937 w 1044044"/>
                <a:gd name="connsiteY86" fmla="*/ 174266 h 1043731"/>
                <a:gd name="connsiteX87" fmla="*/ 765012 w 1044044"/>
                <a:gd name="connsiteY87" fmla="*/ 192794 h 1043731"/>
                <a:gd name="connsiteX88" fmla="*/ 747281 w 1044044"/>
                <a:gd name="connsiteY88" fmla="*/ 175071 h 1043731"/>
                <a:gd name="connsiteX89" fmla="*/ 747281 w 1044044"/>
                <a:gd name="connsiteY89" fmla="*/ 165405 h 1043731"/>
                <a:gd name="connsiteX90" fmla="*/ 747281 w 1044044"/>
                <a:gd name="connsiteY90" fmla="*/ 80418 h 1043731"/>
                <a:gd name="connsiteX91" fmla="*/ 722297 w 1044044"/>
                <a:gd name="connsiteY91" fmla="*/ 54237 h 1043731"/>
                <a:gd name="connsiteX92" fmla="*/ 696104 w 1044044"/>
                <a:gd name="connsiteY92" fmla="*/ 79612 h 1043731"/>
                <a:gd name="connsiteX93" fmla="*/ 695701 w 1044044"/>
                <a:gd name="connsiteY93" fmla="*/ 90085 h 1043731"/>
                <a:gd name="connsiteX94" fmla="*/ 695701 w 1044044"/>
                <a:gd name="connsiteY94" fmla="*/ 272142 h 1043731"/>
                <a:gd name="connsiteX95" fmla="*/ 685627 w 1044044"/>
                <a:gd name="connsiteY95" fmla="*/ 295503 h 1043731"/>
                <a:gd name="connsiteX96" fmla="*/ 661449 w 1044044"/>
                <a:gd name="connsiteY96" fmla="*/ 288656 h 1043731"/>
                <a:gd name="connsiteX97" fmla="*/ 612690 w 1044044"/>
                <a:gd name="connsiteY97" fmla="*/ 248780 h 1043731"/>
                <a:gd name="connsiteX98" fmla="*/ 600601 w 1044044"/>
                <a:gd name="connsiteY98" fmla="*/ 242336 h 1043731"/>
                <a:gd name="connsiteX99" fmla="*/ 577229 w 1044044"/>
                <a:gd name="connsiteY99" fmla="*/ 252405 h 1043731"/>
                <a:gd name="connsiteX100" fmla="*/ 582468 w 1044044"/>
                <a:gd name="connsiteY100" fmla="*/ 279392 h 1043731"/>
                <a:gd name="connsiteX101" fmla="*/ 740028 w 1044044"/>
                <a:gd name="connsiteY101" fmla="*/ 437685 h 1043731"/>
                <a:gd name="connsiteX102" fmla="*/ 765818 w 1044044"/>
                <a:gd name="connsiteY102" fmla="*/ 501324 h 1043731"/>
                <a:gd name="connsiteX103" fmla="*/ 765415 w 1044044"/>
                <a:gd name="connsiteY103" fmla="*/ 541199 h 1043731"/>
                <a:gd name="connsiteX104" fmla="*/ 383804 w 1044044"/>
                <a:gd name="connsiteY104" fmla="*/ 955258 h 1043731"/>
                <a:gd name="connsiteX105" fmla="*/ 394282 w 1044044"/>
                <a:gd name="connsiteY105" fmla="*/ 955258 h 1043731"/>
                <a:gd name="connsiteX106" fmla="*/ 541365 w 1044044"/>
                <a:gd name="connsiteY106" fmla="*/ 955258 h 1043731"/>
                <a:gd name="connsiteX107" fmla="*/ 577229 w 1044044"/>
                <a:gd name="connsiteY107" fmla="*/ 964925 h 1043731"/>
                <a:gd name="connsiteX108" fmla="*/ 637271 w 1044044"/>
                <a:gd name="connsiteY108" fmla="*/ 1000772 h 1043731"/>
                <a:gd name="connsiteX109" fmla="*/ 660240 w 1044044"/>
                <a:gd name="connsiteY109" fmla="*/ 1007217 h 1043731"/>
                <a:gd name="connsiteX110" fmla="*/ 886305 w 1044044"/>
                <a:gd name="connsiteY110" fmla="*/ 1007620 h 1043731"/>
                <a:gd name="connsiteX111" fmla="*/ 912498 w 1044044"/>
                <a:gd name="connsiteY111" fmla="*/ 1007217 h 1043731"/>
                <a:gd name="connsiteX112" fmla="*/ 937885 w 1044044"/>
                <a:gd name="connsiteY112" fmla="*/ 985467 h 1043731"/>
                <a:gd name="connsiteX113" fmla="*/ 923781 w 1044044"/>
                <a:gd name="connsiteY113" fmla="*/ 958883 h 1043731"/>
                <a:gd name="connsiteX114" fmla="*/ 907662 w 1044044"/>
                <a:gd name="connsiteY114" fmla="*/ 956064 h 1043731"/>
                <a:gd name="connsiteX115" fmla="*/ 834725 w 1044044"/>
                <a:gd name="connsiteY115" fmla="*/ 955258 h 1043731"/>
                <a:gd name="connsiteX116" fmla="*/ 816995 w 1044044"/>
                <a:gd name="connsiteY116" fmla="*/ 938341 h 1043731"/>
                <a:gd name="connsiteX117" fmla="*/ 833516 w 1044044"/>
                <a:gd name="connsiteY117" fmla="*/ 920216 h 1043731"/>
                <a:gd name="connsiteX118" fmla="*/ 842382 w 1044044"/>
                <a:gd name="connsiteY118" fmla="*/ 919813 h 1043731"/>
                <a:gd name="connsiteX119" fmla="*/ 945944 w 1044044"/>
                <a:gd name="connsiteY119" fmla="*/ 919411 h 1043731"/>
                <a:gd name="connsiteX120" fmla="*/ 971331 w 1044044"/>
                <a:gd name="connsiteY120" fmla="*/ 884772 h 1043731"/>
                <a:gd name="connsiteX121" fmla="*/ 946347 w 1044044"/>
                <a:gd name="connsiteY121" fmla="*/ 868660 h 1043731"/>
                <a:gd name="connsiteX122" fmla="*/ 871798 w 1044044"/>
                <a:gd name="connsiteY122" fmla="*/ 868258 h 1043731"/>
                <a:gd name="connsiteX123" fmla="*/ 854068 w 1044044"/>
                <a:gd name="connsiteY123" fmla="*/ 841674 h 1043731"/>
                <a:gd name="connsiteX124" fmla="*/ 872201 w 1044044"/>
                <a:gd name="connsiteY124" fmla="*/ 832813 h 1043731"/>
                <a:gd name="connsiteX125" fmla="*/ 957228 w 1044044"/>
                <a:gd name="connsiteY125" fmla="*/ 832813 h 1043731"/>
                <a:gd name="connsiteX126" fmla="*/ 987047 w 1044044"/>
                <a:gd name="connsiteY126" fmla="*/ 831604 h 1043731"/>
                <a:gd name="connsiteX127" fmla="*/ 1006793 w 1044044"/>
                <a:gd name="connsiteY127" fmla="*/ 813077 h 1043731"/>
                <a:gd name="connsiteX128" fmla="*/ 998330 w 1044044"/>
                <a:gd name="connsiteY128" fmla="*/ 788507 h 1043731"/>
                <a:gd name="connsiteX129" fmla="*/ 976570 w 1044044"/>
                <a:gd name="connsiteY129" fmla="*/ 781660 h 1043731"/>
                <a:gd name="connsiteX130" fmla="*/ 872201 w 1044044"/>
                <a:gd name="connsiteY130" fmla="*/ 781257 h 1043731"/>
                <a:gd name="connsiteX131" fmla="*/ 852053 w 1044044"/>
                <a:gd name="connsiteY131" fmla="*/ 764340 h 1043731"/>
                <a:gd name="connsiteX132" fmla="*/ 872201 w 1044044"/>
                <a:gd name="connsiteY132" fmla="*/ 746215 h 1043731"/>
                <a:gd name="connsiteX133" fmla="*/ 940706 w 1044044"/>
                <a:gd name="connsiteY133" fmla="*/ 746215 h 1043731"/>
                <a:gd name="connsiteX134" fmla="*/ 967705 w 1044044"/>
                <a:gd name="connsiteY134" fmla="*/ 745409 h 1043731"/>
                <a:gd name="connsiteX135" fmla="*/ 990271 w 1044044"/>
                <a:gd name="connsiteY135" fmla="*/ 721645 h 1043731"/>
                <a:gd name="connsiteX136" fmla="*/ 968914 w 1044044"/>
                <a:gd name="connsiteY136" fmla="*/ 695465 h 1043731"/>
                <a:gd name="connsiteX137" fmla="*/ 956825 w 1044044"/>
                <a:gd name="connsiteY137" fmla="*/ 694659 h 1043731"/>
                <a:gd name="connsiteX138" fmla="*/ 772668 w 1044044"/>
                <a:gd name="connsiteY138" fmla="*/ 694256 h 1043731"/>
                <a:gd name="connsiteX139" fmla="*/ 762191 w 1044044"/>
                <a:gd name="connsiteY139" fmla="*/ 693853 h 1043731"/>
                <a:gd name="connsiteX140" fmla="*/ 750505 w 1044044"/>
                <a:gd name="connsiteY140" fmla="*/ 666867 h 1043731"/>
                <a:gd name="connsiteX141" fmla="*/ 760176 w 1044044"/>
                <a:gd name="connsiteY141" fmla="*/ 654381 h 1043731"/>
                <a:gd name="connsiteX142" fmla="*/ 798458 w 1044044"/>
                <a:gd name="connsiteY142" fmla="*/ 607658 h 1043731"/>
                <a:gd name="connsiteX143" fmla="*/ 800473 w 1044044"/>
                <a:gd name="connsiteY143" fmla="*/ 583089 h 1043731"/>
                <a:gd name="connsiteX144" fmla="*/ 778713 w 1044044"/>
                <a:gd name="connsiteY144" fmla="*/ 573825 h 1043731"/>
                <a:gd name="connsiteX145" fmla="*/ 765415 w 1044044"/>
                <a:gd name="connsiteY145" fmla="*/ 581477 h 1043731"/>
                <a:gd name="connsiteX146" fmla="*/ 599795 w 1044044"/>
                <a:gd name="connsiteY146" fmla="*/ 745409 h 1043731"/>
                <a:gd name="connsiteX147" fmla="*/ 555066 w 1044044"/>
                <a:gd name="connsiteY147" fmla="*/ 763937 h 1043731"/>
                <a:gd name="connsiteX148" fmla="*/ 511948 w 1044044"/>
                <a:gd name="connsiteY148" fmla="*/ 763937 h 1043731"/>
                <a:gd name="connsiteX149" fmla="*/ 503889 w 1044044"/>
                <a:gd name="connsiteY149" fmla="*/ 764340 h 1043731"/>
                <a:gd name="connsiteX150" fmla="*/ 502277 w 1044044"/>
                <a:gd name="connsiteY150" fmla="*/ 795354 h 1043731"/>
                <a:gd name="connsiteX151" fmla="*/ 411609 w 1044044"/>
                <a:gd name="connsiteY151" fmla="*/ 824354 h 1043731"/>
                <a:gd name="connsiteX152" fmla="*/ 383804 w 1044044"/>
                <a:gd name="connsiteY152" fmla="*/ 802202 h 1043731"/>
                <a:gd name="connsiteX153" fmla="*/ 383804 w 1044044"/>
                <a:gd name="connsiteY153" fmla="*/ 955258 h 1043731"/>
                <a:gd name="connsiteX154" fmla="*/ 87220 w 1044044"/>
                <a:gd name="connsiteY154" fmla="*/ 383309 h 1043731"/>
                <a:gd name="connsiteX155" fmla="*/ 87220 w 1044044"/>
                <a:gd name="connsiteY155" fmla="*/ 393782 h 1043731"/>
                <a:gd name="connsiteX156" fmla="*/ 87220 w 1044044"/>
                <a:gd name="connsiteY156" fmla="*/ 540797 h 1043731"/>
                <a:gd name="connsiteX157" fmla="*/ 77549 w 1044044"/>
                <a:gd name="connsiteY157" fmla="*/ 576644 h 1043731"/>
                <a:gd name="connsiteX158" fmla="*/ 41685 w 1044044"/>
                <a:gd name="connsiteY158" fmla="*/ 636659 h 1043731"/>
                <a:gd name="connsiteX159" fmla="*/ 35237 w 1044044"/>
                <a:gd name="connsiteY159" fmla="*/ 659617 h 1043731"/>
                <a:gd name="connsiteX160" fmla="*/ 34834 w 1044044"/>
                <a:gd name="connsiteY160" fmla="*/ 903299 h 1043731"/>
                <a:gd name="connsiteX161" fmla="*/ 34834 w 1044044"/>
                <a:gd name="connsiteY161" fmla="*/ 912966 h 1043731"/>
                <a:gd name="connsiteX162" fmla="*/ 60624 w 1044044"/>
                <a:gd name="connsiteY162" fmla="*/ 937939 h 1043731"/>
                <a:gd name="connsiteX163" fmla="*/ 86011 w 1044044"/>
                <a:gd name="connsiteY163" fmla="*/ 913772 h 1043731"/>
                <a:gd name="connsiteX164" fmla="*/ 86414 w 1044044"/>
                <a:gd name="connsiteY164" fmla="*/ 904105 h 1043731"/>
                <a:gd name="connsiteX165" fmla="*/ 86414 w 1044044"/>
                <a:gd name="connsiteY165" fmla="*/ 834827 h 1043731"/>
                <a:gd name="connsiteX166" fmla="*/ 103339 w 1044044"/>
                <a:gd name="connsiteY166" fmla="*/ 816299 h 1043731"/>
                <a:gd name="connsiteX167" fmla="*/ 121472 w 1044044"/>
                <a:gd name="connsiteY167" fmla="*/ 834021 h 1043731"/>
                <a:gd name="connsiteX168" fmla="*/ 121472 w 1044044"/>
                <a:gd name="connsiteY168" fmla="*/ 842077 h 1043731"/>
                <a:gd name="connsiteX169" fmla="*/ 121472 w 1044044"/>
                <a:gd name="connsiteY169" fmla="*/ 940355 h 1043731"/>
                <a:gd name="connsiteX170" fmla="*/ 122278 w 1044044"/>
                <a:gd name="connsiteY170" fmla="*/ 953244 h 1043731"/>
                <a:gd name="connsiteX171" fmla="*/ 149277 w 1044044"/>
                <a:gd name="connsiteY171" fmla="*/ 972578 h 1043731"/>
                <a:gd name="connsiteX172" fmla="*/ 172649 w 1044044"/>
                <a:gd name="connsiteY172" fmla="*/ 947203 h 1043731"/>
                <a:gd name="connsiteX173" fmla="*/ 173052 w 1044044"/>
                <a:gd name="connsiteY173" fmla="*/ 872688 h 1043731"/>
                <a:gd name="connsiteX174" fmla="*/ 179500 w 1044044"/>
                <a:gd name="connsiteY174" fmla="*/ 855369 h 1043731"/>
                <a:gd name="connsiteX175" fmla="*/ 198036 w 1044044"/>
                <a:gd name="connsiteY175" fmla="*/ 852952 h 1043731"/>
                <a:gd name="connsiteX176" fmla="*/ 208110 w 1044044"/>
                <a:gd name="connsiteY176" fmla="*/ 871077 h 1043731"/>
                <a:gd name="connsiteX177" fmla="*/ 208110 w 1044044"/>
                <a:gd name="connsiteY177" fmla="*/ 974592 h 1043731"/>
                <a:gd name="connsiteX178" fmla="*/ 208916 w 1044044"/>
                <a:gd name="connsiteY178" fmla="*/ 987481 h 1043731"/>
                <a:gd name="connsiteX179" fmla="*/ 227050 w 1044044"/>
                <a:gd name="connsiteY179" fmla="*/ 1006411 h 1043731"/>
                <a:gd name="connsiteX180" fmla="*/ 252034 w 1044044"/>
                <a:gd name="connsiteY180" fmla="*/ 997953 h 1043731"/>
                <a:gd name="connsiteX181" fmla="*/ 259287 w 1044044"/>
                <a:gd name="connsiteY181" fmla="*/ 976203 h 1043731"/>
                <a:gd name="connsiteX182" fmla="*/ 259690 w 1044044"/>
                <a:gd name="connsiteY182" fmla="*/ 872688 h 1043731"/>
                <a:gd name="connsiteX183" fmla="*/ 277018 w 1044044"/>
                <a:gd name="connsiteY183" fmla="*/ 850938 h 1043731"/>
                <a:gd name="connsiteX184" fmla="*/ 294749 w 1044044"/>
                <a:gd name="connsiteY184" fmla="*/ 873091 h 1043731"/>
                <a:gd name="connsiteX185" fmla="*/ 294749 w 1044044"/>
                <a:gd name="connsiteY185" fmla="*/ 914980 h 1043731"/>
                <a:gd name="connsiteX186" fmla="*/ 294749 w 1044044"/>
                <a:gd name="connsiteY186" fmla="*/ 963314 h 1043731"/>
                <a:gd name="connsiteX187" fmla="*/ 318927 w 1044044"/>
                <a:gd name="connsiteY187" fmla="*/ 989092 h 1043731"/>
                <a:gd name="connsiteX188" fmla="*/ 345522 w 1044044"/>
                <a:gd name="connsiteY188" fmla="*/ 964119 h 1043731"/>
                <a:gd name="connsiteX189" fmla="*/ 345925 w 1044044"/>
                <a:gd name="connsiteY189" fmla="*/ 952842 h 1043731"/>
                <a:gd name="connsiteX190" fmla="*/ 345925 w 1044044"/>
                <a:gd name="connsiteY190" fmla="*/ 803007 h 1043731"/>
                <a:gd name="connsiteX191" fmla="*/ 346328 w 1044044"/>
                <a:gd name="connsiteY191" fmla="*/ 764340 h 1043731"/>
                <a:gd name="connsiteX192" fmla="*/ 356806 w 1044044"/>
                <a:gd name="connsiteY192" fmla="*/ 747423 h 1043731"/>
                <a:gd name="connsiteX193" fmla="*/ 375745 w 1044044"/>
                <a:gd name="connsiteY193" fmla="*/ 750243 h 1043731"/>
                <a:gd name="connsiteX194" fmla="*/ 386625 w 1044044"/>
                <a:gd name="connsiteY194" fmla="*/ 759104 h 1043731"/>
                <a:gd name="connsiteX195" fmla="*/ 434578 w 1044044"/>
                <a:gd name="connsiteY195" fmla="*/ 797368 h 1043731"/>
                <a:gd name="connsiteX196" fmla="*/ 458353 w 1044044"/>
                <a:gd name="connsiteY196" fmla="*/ 797771 h 1043731"/>
                <a:gd name="connsiteX197" fmla="*/ 466816 w 1044044"/>
                <a:gd name="connsiteY197" fmla="*/ 775618 h 1043731"/>
                <a:gd name="connsiteX198" fmla="*/ 458756 w 1044044"/>
                <a:gd name="connsiteY198" fmla="*/ 762729 h 1043731"/>
                <a:gd name="connsiteX199" fmla="*/ 300793 w 1044044"/>
                <a:gd name="connsiteY199" fmla="*/ 603630 h 1043731"/>
                <a:gd name="connsiteX200" fmla="*/ 276615 w 1044044"/>
                <a:gd name="connsiteY200" fmla="*/ 543616 h 1043731"/>
                <a:gd name="connsiteX201" fmla="*/ 276615 w 1044044"/>
                <a:gd name="connsiteY201" fmla="*/ 502130 h 1043731"/>
                <a:gd name="connsiteX202" fmla="*/ 273794 w 1044044"/>
                <a:gd name="connsiteY202" fmla="*/ 501324 h 1043731"/>
                <a:gd name="connsiteX203" fmla="*/ 266944 w 1044044"/>
                <a:gd name="connsiteY203" fmla="*/ 502130 h 1043731"/>
                <a:gd name="connsiteX204" fmla="*/ 212140 w 1044044"/>
                <a:gd name="connsiteY204" fmla="*/ 477157 h 1043731"/>
                <a:gd name="connsiteX205" fmla="*/ 216170 w 1044044"/>
                <a:gd name="connsiteY205" fmla="*/ 410296 h 1043731"/>
                <a:gd name="connsiteX206" fmla="*/ 239139 w 1044044"/>
                <a:gd name="connsiteY206" fmla="*/ 382101 h 1043731"/>
                <a:gd name="connsiteX207" fmla="*/ 87220 w 1044044"/>
                <a:gd name="connsiteY207" fmla="*/ 383309 h 1043731"/>
                <a:gd name="connsiteX208" fmla="*/ 659434 w 1044044"/>
                <a:gd name="connsiteY208" fmla="*/ 87668 h 1043731"/>
                <a:gd name="connsiteX209" fmla="*/ 648151 w 1044044"/>
                <a:gd name="connsiteY209" fmla="*/ 87668 h 1043731"/>
                <a:gd name="connsiteX210" fmla="*/ 501874 w 1044044"/>
                <a:gd name="connsiteY210" fmla="*/ 87265 h 1043731"/>
                <a:gd name="connsiteX211" fmla="*/ 466816 w 1044044"/>
                <a:gd name="connsiteY211" fmla="*/ 78001 h 1043731"/>
                <a:gd name="connsiteX212" fmla="*/ 404356 w 1044044"/>
                <a:gd name="connsiteY212" fmla="*/ 40945 h 1043731"/>
                <a:gd name="connsiteX213" fmla="*/ 384610 w 1044044"/>
                <a:gd name="connsiteY213" fmla="*/ 35306 h 1043731"/>
                <a:gd name="connsiteX214" fmla="*/ 136382 w 1044044"/>
                <a:gd name="connsiteY214" fmla="*/ 34904 h 1043731"/>
                <a:gd name="connsiteX215" fmla="*/ 129532 w 1044044"/>
                <a:gd name="connsiteY215" fmla="*/ 34904 h 1043731"/>
                <a:gd name="connsiteX216" fmla="*/ 104548 w 1044044"/>
                <a:gd name="connsiteY216" fmla="*/ 61085 h 1043731"/>
                <a:gd name="connsiteX217" fmla="*/ 129129 w 1044044"/>
                <a:gd name="connsiteY217" fmla="*/ 86460 h 1043731"/>
                <a:gd name="connsiteX218" fmla="*/ 139606 w 1044044"/>
                <a:gd name="connsiteY218" fmla="*/ 86862 h 1043731"/>
                <a:gd name="connsiteX219" fmla="*/ 208916 w 1044044"/>
                <a:gd name="connsiteY219" fmla="*/ 87265 h 1043731"/>
                <a:gd name="connsiteX220" fmla="*/ 226244 w 1044044"/>
                <a:gd name="connsiteY220" fmla="*/ 103377 h 1043731"/>
                <a:gd name="connsiteX221" fmla="*/ 210125 w 1044044"/>
                <a:gd name="connsiteY221" fmla="*/ 121904 h 1043731"/>
                <a:gd name="connsiteX222" fmla="*/ 201260 w 1044044"/>
                <a:gd name="connsiteY222" fmla="*/ 122307 h 1043731"/>
                <a:gd name="connsiteX223" fmla="*/ 101324 w 1044044"/>
                <a:gd name="connsiteY223" fmla="*/ 122307 h 1043731"/>
                <a:gd name="connsiteX224" fmla="*/ 88429 w 1044044"/>
                <a:gd name="connsiteY224" fmla="*/ 123516 h 1043731"/>
                <a:gd name="connsiteX225" fmla="*/ 69893 w 1044044"/>
                <a:gd name="connsiteY225" fmla="*/ 150905 h 1043731"/>
                <a:gd name="connsiteX226" fmla="*/ 95279 w 1044044"/>
                <a:gd name="connsiteY226" fmla="*/ 173058 h 1043731"/>
                <a:gd name="connsiteX227" fmla="*/ 169829 w 1044044"/>
                <a:gd name="connsiteY227" fmla="*/ 173460 h 1043731"/>
                <a:gd name="connsiteX228" fmla="*/ 187156 w 1044044"/>
                <a:gd name="connsiteY228" fmla="*/ 179905 h 1043731"/>
                <a:gd name="connsiteX229" fmla="*/ 189977 w 1044044"/>
                <a:gd name="connsiteY229" fmla="*/ 197627 h 1043731"/>
                <a:gd name="connsiteX230" fmla="*/ 171440 w 1044044"/>
                <a:gd name="connsiteY230" fmla="*/ 208502 h 1043731"/>
                <a:gd name="connsiteX231" fmla="*/ 67878 w 1044044"/>
                <a:gd name="connsiteY231" fmla="*/ 208502 h 1043731"/>
                <a:gd name="connsiteX232" fmla="*/ 55789 w 1044044"/>
                <a:gd name="connsiteY232" fmla="*/ 209308 h 1043731"/>
                <a:gd name="connsiteX233" fmla="*/ 35640 w 1044044"/>
                <a:gd name="connsiteY233" fmla="*/ 228641 h 1043731"/>
                <a:gd name="connsiteX234" fmla="*/ 45714 w 1044044"/>
                <a:gd name="connsiteY234" fmla="*/ 253614 h 1043731"/>
                <a:gd name="connsiteX235" fmla="*/ 66266 w 1044044"/>
                <a:gd name="connsiteY235" fmla="*/ 259655 h 1043731"/>
                <a:gd name="connsiteX236" fmla="*/ 172246 w 1044044"/>
                <a:gd name="connsiteY236" fmla="*/ 260058 h 1043731"/>
                <a:gd name="connsiteX237" fmla="*/ 191186 w 1044044"/>
                <a:gd name="connsiteY237" fmla="*/ 277378 h 1043731"/>
                <a:gd name="connsiteX238" fmla="*/ 172246 w 1044044"/>
                <a:gd name="connsiteY238" fmla="*/ 295100 h 1043731"/>
                <a:gd name="connsiteX239" fmla="*/ 147665 w 1044044"/>
                <a:gd name="connsiteY239" fmla="*/ 295100 h 1043731"/>
                <a:gd name="connsiteX240" fmla="*/ 78355 w 1044044"/>
                <a:gd name="connsiteY240" fmla="*/ 295100 h 1043731"/>
                <a:gd name="connsiteX241" fmla="*/ 52162 w 1044044"/>
                <a:gd name="connsiteY241" fmla="*/ 319267 h 1043731"/>
                <a:gd name="connsiteX242" fmla="*/ 76743 w 1044044"/>
                <a:gd name="connsiteY242" fmla="*/ 346253 h 1043731"/>
                <a:gd name="connsiteX243" fmla="*/ 88026 w 1044044"/>
                <a:gd name="connsiteY243" fmla="*/ 346656 h 1043731"/>
                <a:gd name="connsiteX244" fmla="*/ 272988 w 1044044"/>
                <a:gd name="connsiteY244" fmla="*/ 346656 h 1043731"/>
                <a:gd name="connsiteX245" fmla="*/ 293540 w 1044044"/>
                <a:gd name="connsiteY245" fmla="*/ 357129 h 1043731"/>
                <a:gd name="connsiteX246" fmla="*/ 288704 w 1044044"/>
                <a:gd name="connsiteY246" fmla="*/ 378879 h 1043731"/>
                <a:gd name="connsiteX247" fmla="*/ 245586 w 1044044"/>
                <a:gd name="connsiteY247" fmla="*/ 431643 h 1043731"/>
                <a:gd name="connsiteX248" fmla="*/ 245989 w 1044044"/>
                <a:gd name="connsiteY248" fmla="*/ 462254 h 1043731"/>
                <a:gd name="connsiteX249" fmla="*/ 277421 w 1044044"/>
                <a:gd name="connsiteY249" fmla="*/ 459838 h 1043731"/>
                <a:gd name="connsiteX250" fmla="*/ 329001 w 1044044"/>
                <a:gd name="connsiteY250" fmla="*/ 408684 h 1043731"/>
                <a:gd name="connsiteX251" fmla="*/ 441429 w 1044044"/>
                <a:gd name="connsiteY251" fmla="*/ 297114 h 1043731"/>
                <a:gd name="connsiteX252" fmla="*/ 490994 w 1044044"/>
                <a:gd name="connsiteY252" fmla="*/ 277378 h 1043731"/>
                <a:gd name="connsiteX253" fmla="*/ 502277 w 1044044"/>
                <a:gd name="connsiteY253" fmla="*/ 277378 h 1043731"/>
                <a:gd name="connsiteX254" fmla="*/ 540156 w 1044044"/>
                <a:gd name="connsiteY254" fmla="*/ 277378 h 1043731"/>
                <a:gd name="connsiteX255" fmla="*/ 538544 w 1044044"/>
                <a:gd name="connsiteY255" fmla="*/ 265294 h 1043731"/>
                <a:gd name="connsiteX256" fmla="*/ 551036 w 1044044"/>
                <a:gd name="connsiteY256" fmla="*/ 224614 h 1043731"/>
                <a:gd name="connsiteX257" fmla="*/ 632839 w 1044044"/>
                <a:gd name="connsiteY257" fmla="*/ 218169 h 1043731"/>
                <a:gd name="connsiteX258" fmla="*/ 659031 w 1044044"/>
                <a:gd name="connsiteY258" fmla="*/ 239516 h 1043731"/>
                <a:gd name="connsiteX259" fmla="*/ 659434 w 1044044"/>
                <a:gd name="connsiteY259" fmla="*/ 87668 h 1043731"/>
                <a:gd name="connsiteX260" fmla="*/ 729954 w 1044044"/>
                <a:gd name="connsiteY260" fmla="*/ 524283 h 1043731"/>
                <a:gd name="connsiteX261" fmla="*/ 729551 w 1044044"/>
                <a:gd name="connsiteY261" fmla="*/ 485616 h 1043731"/>
                <a:gd name="connsiteX262" fmla="*/ 722700 w 1044044"/>
                <a:gd name="connsiteY262" fmla="*/ 469504 h 1043731"/>
                <a:gd name="connsiteX263" fmla="*/ 572796 w 1044044"/>
                <a:gd name="connsiteY263" fmla="*/ 318462 h 1043731"/>
                <a:gd name="connsiteX264" fmla="*/ 562319 w 1044044"/>
                <a:gd name="connsiteY264" fmla="*/ 313225 h 1043731"/>
                <a:gd name="connsiteX265" fmla="*/ 485352 w 1044044"/>
                <a:gd name="connsiteY265" fmla="*/ 313225 h 1043731"/>
                <a:gd name="connsiteX266" fmla="*/ 470040 w 1044044"/>
                <a:gd name="connsiteY266" fmla="*/ 319670 h 1043731"/>
                <a:gd name="connsiteX267" fmla="*/ 317315 w 1044044"/>
                <a:gd name="connsiteY267" fmla="*/ 470713 h 1043731"/>
                <a:gd name="connsiteX268" fmla="*/ 312882 w 1044044"/>
                <a:gd name="connsiteY268" fmla="*/ 481185 h 1043731"/>
                <a:gd name="connsiteX269" fmla="*/ 312479 w 1044044"/>
                <a:gd name="connsiteY269" fmla="*/ 555700 h 1043731"/>
                <a:gd name="connsiteX270" fmla="*/ 320538 w 1044044"/>
                <a:gd name="connsiteY270" fmla="*/ 574227 h 1043731"/>
                <a:gd name="connsiteX271" fmla="*/ 469637 w 1044044"/>
                <a:gd name="connsiteY271" fmla="*/ 724062 h 1043731"/>
                <a:gd name="connsiteX272" fmla="*/ 483337 w 1044044"/>
                <a:gd name="connsiteY272" fmla="*/ 729701 h 1043731"/>
                <a:gd name="connsiteX273" fmla="*/ 553454 w 1044044"/>
                <a:gd name="connsiteY273" fmla="*/ 730104 h 1043731"/>
                <a:gd name="connsiteX274" fmla="*/ 576020 w 1044044"/>
                <a:gd name="connsiteY274" fmla="*/ 720840 h 1043731"/>
                <a:gd name="connsiteX275" fmla="*/ 710611 w 1044044"/>
                <a:gd name="connsiteY275" fmla="*/ 587922 h 1043731"/>
                <a:gd name="connsiteX276" fmla="*/ 729954 w 1044044"/>
                <a:gd name="connsiteY276" fmla="*/ 540394 h 1043731"/>
                <a:gd name="connsiteX277" fmla="*/ 729954 w 1044044"/>
                <a:gd name="connsiteY277" fmla="*/ 524283 h 104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044044" h="1043731">
                  <a:moveTo>
                    <a:pt x="90444" y="966536"/>
                  </a:moveTo>
                  <a:cubicBezTo>
                    <a:pt x="85608" y="968147"/>
                    <a:pt x="81176" y="969758"/>
                    <a:pt x="76743" y="970967"/>
                  </a:cubicBezTo>
                  <a:cubicBezTo>
                    <a:pt x="38864" y="981036"/>
                    <a:pt x="179" y="952036"/>
                    <a:pt x="179" y="912161"/>
                  </a:cubicBezTo>
                  <a:cubicBezTo>
                    <a:pt x="-224" y="856174"/>
                    <a:pt x="179" y="800188"/>
                    <a:pt x="179" y="743798"/>
                  </a:cubicBezTo>
                  <a:cubicBezTo>
                    <a:pt x="179" y="714798"/>
                    <a:pt x="179" y="685798"/>
                    <a:pt x="179" y="657200"/>
                  </a:cubicBezTo>
                  <a:cubicBezTo>
                    <a:pt x="179" y="644714"/>
                    <a:pt x="3000" y="633034"/>
                    <a:pt x="9850" y="622158"/>
                  </a:cubicBezTo>
                  <a:cubicBezTo>
                    <a:pt x="22342" y="601617"/>
                    <a:pt x="34834" y="581477"/>
                    <a:pt x="46520" y="560533"/>
                  </a:cubicBezTo>
                  <a:cubicBezTo>
                    <a:pt x="49744" y="554491"/>
                    <a:pt x="52162" y="546838"/>
                    <a:pt x="52162" y="539991"/>
                  </a:cubicBezTo>
                  <a:cubicBezTo>
                    <a:pt x="52565" y="488032"/>
                    <a:pt x="52162" y="436074"/>
                    <a:pt x="52565" y="384115"/>
                  </a:cubicBezTo>
                  <a:cubicBezTo>
                    <a:pt x="52565" y="378476"/>
                    <a:pt x="51356" y="374851"/>
                    <a:pt x="46117" y="371629"/>
                  </a:cubicBezTo>
                  <a:cubicBezTo>
                    <a:pt x="16701" y="352698"/>
                    <a:pt x="10253" y="320878"/>
                    <a:pt x="28790" y="285836"/>
                  </a:cubicBezTo>
                  <a:cubicBezTo>
                    <a:pt x="9044" y="271739"/>
                    <a:pt x="-2239" y="252405"/>
                    <a:pt x="985" y="227836"/>
                  </a:cubicBezTo>
                  <a:cubicBezTo>
                    <a:pt x="3806" y="202863"/>
                    <a:pt x="18716" y="186349"/>
                    <a:pt x="42088" y="176683"/>
                  </a:cubicBezTo>
                  <a:cubicBezTo>
                    <a:pt x="34431" y="159766"/>
                    <a:pt x="32819" y="142849"/>
                    <a:pt x="39670" y="125529"/>
                  </a:cubicBezTo>
                  <a:cubicBezTo>
                    <a:pt x="46520" y="108210"/>
                    <a:pt x="59415" y="96932"/>
                    <a:pt x="77146" y="90487"/>
                  </a:cubicBezTo>
                  <a:cubicBezTo>
                    <a:pt x="71504" y="76390"/>
                    <a:pt x="67878" y="62293"/>
                    <a:pt x="71907" y="47390"/>
                  </a:cubicBezTo>
                  <a:cubicBezTo>
                    <a:pt x="78758" y="20404"/>
                    <a:pt x="102936" y="265"/>
                    <a:pt x="131144" y="265"/>
                  </a:cubicBezTo>
                  <a:cubicBezTo>
                    <a:pt x="217782" y="-138"/>
                    <a:pt x="304017" y="-138"/>
                    <a:pt x="390655" y="667"/>
                  </a:cubicBezTo>
                  <a:cubicBezTo>
                    <a:pt x="399923" y="667"/>
                    <a:pt x="409594" y="3890"/>
                    <a:pt x="418057" y="8320"/>
                  </a:cubicBezTo>
                  <a:cubicBezTo>
                    <a:pt x="440220" y="20404"/>
                    <a:pt x="461174" y="34098"/>
                    <a:pt x="482934" y="46584"/>
                  </a:cubicBezTo>
                  <a:cubicBezTo>
                    <a:pt x="488979" y="49807"/>
                    <a:pt x="496635" y="52223"/>
                    <a:pt x="503486" y="52223"/>
                  </a:cubicBezTo>
                  <a:cubicBezTo>
                    <a:pt x="555066" y="52626"/>
                    <a:pt x="607049" y="52223"/>
                    <a:pt x="658628" y="52626"/>
                  </a:cubicBezTo>
                  <a:cubicBezTo>
                    <a:pt x="665076" y="52626"/>
                    <a:pt x="669106" y="51418"/>
                    <a:pt x="672732" y="45376"/>
                  </a:cubicBezTo>
                  <a:cubicBezTo>
                    <a:pt x="686433" y="22015"/>
                    <a:pt x="721894" y="6306"/>
                    <a:pt x="758161" y="28862"/>
                  </a:cubicBezTo>
                  <a:cubicBezTo>
                    <a:pt x="772265" y="9126"/>
                    <a:pt x="791205" y="-2152"/>
                    <a:pt x="816189" y="667"/>
                  </a:cubicBezTo>
                  <a:cubicBezTo>
                    <a:pt x="840770" y="3487"/>
                    <a:pt x="857694" y="17987"/>
                    <a:pt x="867366" y="41751"/>
                  </a:cubicBezTo>
                  <a:cubicBezTo>
                    <a:pt x="884290" y="34098"/>
                    <a:pt x="901215" y="32487"/>
                    <a:pt x="918543" y="39334"/>
                  </a:cubicBezTo>
                  <a:cubicBezTo>
                    <a:pt x="935870" y="46182"/>
                    <a:pt x="947153" y="59071"/>
                    <a:pt x="953601" y="76793"/>
                  </a:cubicBezTo>
                  <a:cubicBezTo>
                    <a:pt x="958436" y="75182"/>
                    <a:pt x="962869" y="73571"/>
                    <a:pt x="967302" y="72362"/>
                  </a:cubicBezTo>
                  <a:cubicBezTo>
                    <a:pt x="1005181" y="62293"/>
                    <a:pt x="1043463" y="91293"/>
                    <a:pt x="1043866" y="131168"/>
                  </a:cubicBezTo>
                  <a:cubicBezTo>
                    <a:pt x="1044269" y="179905"/>
                    <a:pt x="1043866" y="228641"/>
                    <a:pt x="1043866" y="277378"/>
                  </a:cubicBezTo>
                  <a:cubicBezTo>
                    <a:pt x="1043866" y="314031"/>
                    <a:pt x="1043866" y="350281"/>
                    <a:pt x="1043866" y="386934"/>
                  </a:cubicBezTo>
                  <a:cubicBezTo>
                    <a:pt x="1043866" y="399018"/>
                    <a:pt x="1041045" y="409893"/>
                    <a:pt x="1034597" y="420365"/>
                  </a:cubicBezTo>
                  <a:cubicBezTo>
                    <a:pt x="1021702" y="441310"/>
                    <a:pt x="1009210" y="462254"/>
                    <a:pt x="997121" y="483602"/>
                  </a:cubicBezTo>
                  <a:cubicBezTo>
                    <a:pt x="993898" y="489241"/>
                    <a:pt x="991883" y="496088"/>
                    <a:pt x="991883" y="502532"/>
                  </a:cubicBezTo>
                  <a:cubicBezTo>
                    <a:pt x="991480" y="555297"/>
                    <a:pt x="991480" y="607658"/>
                    <a:pt x="991883" y="660423"/>
                  </a:cubicBezTo>
                  <a:cubicBezTo>
                    <a:pt x="991883" y="664048"/>
                    <a:pt x="993495" y="668881"/>
                    <a:pt x="995912" y="670492"/>
                  </a:cubicBezTo>
                  <a:cubicBezTo>
                    <a:pt x="1028150" y="693048"/>
                    <a:pt x="1034597" y="721645"/>
                    <a:pt x="1015255" y="757896"/>
                  </a:cubicBezTo>
                  <a:cubicBezTo>
                    <a:pt x="1035000" y="771993"/>
                    <a:pt x="1046283" y="790924"/>
                    <a:pt x="1043060" y="815896"/>
                  </a:cubicBezTo>
                  <a:cubicBezTo>
                    <a:pt x="1040239" y="840868"/>
                    <a:pt x="1025329" y="856980"/>
                    <a:pt x="1001957" y="867049"/>
                  </a:cubicBezTo>
                  <a:cubicBezTo>
                    <a:pt x="1009613" y="883966"/>
                    <a:pt x="1011225" y="900883"/>
                    <a:pt x="1004375" y="918202"/>
                  </a:cubicBezTo>
                  <a:cubicBezTo>
                    <a:pt x="997524" y="935522"/>
                    <a:pt x="984629" y="946800"/>
                    <a:pt x="966899" y="953647"/>
                  </a:cubicBezTo>
                  <a:cubicBezTo>
                    <a:pt x="972137" y="967342"/>
                    <a:pt x="975764" y="981036"/>
                    <a:pt x="972137" y="995536"/>
                  </a:cubicBezTo>
                  <a:cubicBezTo>
                    <a:pt x="965287" y="1023328"/>
                    <a:pt x="941109" y="1043467"/>
                    <a:pt x="912498" y="1043467"/>
                  </a:cubicBezTo>
                  <a:cubicBezTo>
                    <a:pt x="825860" y="1043870"/>
                    <a:pt x="739625" y="1043870"/>
                    <a:pt x="652987" y="1043064"/>
                  </a:cubicBezTo>
                  <a:cubicBezTo>
                    <a:pt x="643719" y="1043064"/>
                    <a:pt x="633241" y="1039439"/>
                    <a:pt x="624779" y="1035009"/>
                  </a:cubicBezTo>
                  <a:cubicBezTo>
                    <a:pt x="603019" y="1023328"/>
                    <a:pt x="582065" y="1009634"/>
                    <a:pt x="560707" y="997147"/>
                  </a:cubicBezTo>
                  <a:cubicBezTo>
                    <a:pt x="554663" y="993925"/>
                    <a:pt x="547006" y="991509"/>
                    <a:pt x="540156" y="991509"/>
                  </a:cubicBezTo>
                  <a:cubicBezTo>
                    <a:pt x="488173" y="991106"/>
                    <a:pt x="436190" y="991509"/>
                    <a:pt x="384207" y="991106"/>
                  </a:cubicBezTo>
                  <a:cubicBezTo>
                    <a:pt x="378566" y="991106"/>
                    <a:pt x="374939" y="992314"/>
                    <a:pt x="371715" y="997953"/>
                  </a:cubicBezTo>
                  <a:cubicBezTo>
                    <a:pt x="358417" y="1020509"/>
                    <a:pt x="323762" y="1038231"/>
                    <a:pt x="285883" y="1015273"/>
                  </a:cubicBezTo>
                  <a:cubicBezTo>
                    <a:pt x="271779" y="1035009"/>
                    <a:pt x="252437" y="1046287"/>
                    <a:pt x="227856" y="1043064"/>
                  </a:cubicBezTo>
                  <a:cubicBezTo>
                    <a:pt x="202872" y="1040245"/>
                    <a:pt x="186350" y="1025745"/>
                    <a:pt x="176679" y="1001981"/>
                  </a:cubicBezTo>
                  <a:cubicBezTo>
                    <a:pt x="159754" y="1009634"/>
                    <a:pt x="142830" y="1011245"/>
                    <a:pt x="125502" y="1004397"/>
                  </a:cubicBezTo>
                  <a:cubicBezTo>
                    <a:pt x="108174" y="996745"/>
                    <a:pt x="97294" y="983856"/>
                    <a:pt x="90444" y="966536"/>
                  </a:cubicBezTo>
                  <a:close/>
                  <a:moveTo>
                    <a:pt x="765415" y="541199"/>
                  </a:moveTo>
                  <a:cubicBezTo>
                    <a:pt x="791608" y="537172"/>
                    <a:pt x="808532" y="541602"/>
                    <a:pt x="823039" y="556102"/>
                  </a:cubicBezTo>
                  <a:cubicBezTo>
                    <a:pt x="843188" y="575839"/>
                    <a:pt x="844397" y="607658"/>
                    <a:pt x="825860" y="631422"/>
                  </a:cubicBezTo>
                  <a:cubicBezTo>
                    <a:pt x="818607" y="640686"/>
                    <a:pt x="810950" y="649547"/>
                    <a:pt x="802891" y="659617"/>
                  </a:cubicBezTo>
                  <a:cubicBezTo>
                    <a:pt x="854471" y="659617"/>
                    <a:pt x="904439" y="659617"/>
                    <a:pt x="955213" y="659617"/>
                  </a:cubicBezTo>
                  <a:cubicBezTo>
                    <a:pt x="955213" y="655589"/>
                    <a:pt x="955213" y="652367"/>
                    <a:pt x="955213" y="649145"/>
                  </a:cubicBezTo>
                  <a:cubicBezTo>
                    <a:pt x="955213" y="599603"/>
                    <a:pt x="955213" y="550463"/>
                    <a:pt x="955213" y="500921"/>
                  </a:cubicBezTo>
                  <a:cubicBezTo>
                    <a:pt x="955213" y="488838"/>
                    <a:pt x="958033" y="477560"/>
                    <a:pt x="964481" y="466685"/>
                  </a:cubicBezTo>
                  <a:cubicBezTo>
                    <a:pt x="977376" y="446143"/>
                    <a:pt x="989868" y="425198"/>
                    <a:pt x="1001554" y="404254"/>
                  </a:cubicBezTo>
                  <a:cubicBezTo>
                    <a:pt x="1004778" y="398212"/>
                    <a:pt x="1007196" y="390559"/>
                    <a:pt x="1007196" y="383712"/>
                  </a:cubicBezTo>
                  <a:cubicBezTo>
                    <a:pt x="1007599" y="301948"/>
                    <a:pt x="1007599" y="220183"/>
                    <a:pt x="1007599" y="138418"/>
                  </a:cubicBezTo>
                  <a:cubicBezTo>
                    <a:pt x="1007599" y="134391"/>
                    <a:pt x="1007599" y="130363"/>
                    <a:pt x="1006793" y="126335"/>
                  </a:cubicBezTo>
                  <a:cubicBezTo>
                    <a:pt x="1003972" y="113446"/>
                    <a:pt x="992689" y="104585"/>
                    <a:pt x="980197" y="105390"/>
                  </a:cubicBezTo>
                  <a:cubicBezTo>
                    <a:pt x="967302" y="106196"/>
                    <a:pt x="958033" y="115460"/>
                    <a:pt x="956422" y="129154"/>
                  </a:cubicBezTo>
                  <a:cubicBezTo>
                    <a:pt x="956019" y="132779"/>
                    <a:pt x="956019" y="136002"/>
                    <a:pt x="956019" y="139627"/>
                  </a:cubicBezTo>
                  <a:cubicBezTo>
                    <a:pt x="956019" y="162585"/>
                    <a:pt x="956019" y="185947"/>
                    <a:pt x="956019" y="208905"/>
                  </a:cubicBezTo>
                  <a:cubicBezTo>
                    <a:pt x="956019" y="219377"/>
                    <a:pt x="948765" y="226225"/>
                    <a:pt x="939094" y="226627"/>
                  </a:cubicBezTo>
                  <a:cubicBezTo>
                    <a:pt x="929826" y="227030"/>
                    <a:pt x="922169" y="220183"/>
                    <a:pt x="920960" y="210113"/>
                  </a:cubicBezTo>
                  <a:cubicBezTo>
                    <a:pt x="920557" y="207294"/>
                    <a:pt x="920557" y="204474"/>
                    <a:pt x="920557" y="201252"/>
                  </a:cubicBezTo>
                  <a:cubicBezTo>
                    <a:pt x="920557" y="168627"/>
                    <a:pt x="920557" y="136002"/>
                    <a:pt x="920557" y="102974"/>
                  </a:cubicBezTo>
                  <a:cubicBezTo>
                    <a:pt x="920557" y="98543"/>
                    <a:pt x="920557" y="94112"/>
                    <a:pt x="919752" y="90085"/>
                  </a:cubicBezTo>
                  <a:cubicBezTo>
                    <a:pt x="916931" y="77598"/>
                    <a:pt x="904036" y="69140"/>
                    <a:pt x="891947" y="70751"/>
                  </a:cubicBezTo>
                  <a:cubicBezTo>
                    <a:pt x="879052" y="72362"/>
                    <a:pt x="869784" y="82432"/>
                    <a:pt x="869381" y="95724"/>
                  </a:cubicBezTo>
                  <a:cubicBezTo>
                    <a:pt x="868978" y="120696"/>
                    <a:pt x="869784" y="145266"/>
                    <a:pt x="868978" y="170238"/>
                  </a:cubicBezTo>
                  <a:cubicBezTo>
                    <a:pt x="868978" y="176280"/>
                    <a:pt x="866157" y="182724"/>
                    <a:pt x="862530" y="187558"/>
                  </a:cubicBezTo>
                  <a:cubicBezTo>
                    <a:pt x="858097" y="193197"/>
                    <a:pt x="850844" y="193599"/>
                    <a:pt x="843994" y="190377"/>
                  </a:cubicBezTo>
                  <a:cubicBezTo>
                    <a:pt x="836337" y="186752"/>
                    <a:pt x="833919" y="180308"/>
                    <a:pt x="833919" y="172655"/>
                  </a:cubicBezTo>
                  <a:cubicBezTo>
                    <a:pt x="833919" y="138016"/>
                    <a:pt x="833919" y="102974"/>
                    <a:pt x="833919" y="68335"/>
                  </a:cubicBezTo>
                  <a:cubicBezTo>
                    <a:pt x="833919" y="63904"/>
                    <a:pt x="833919" y="59473"/>
                    <a:pt x="832710" y="55446"/>
                  </a:cubicBezTo>
                  <a:cubicBezTo>
                    <a:pt x="829084" y="39334"/>
                    <a:pt x="811353" y="31681"/>
                    <a:pt x="796846" y="39334"/>
                  </a:cubicBezTo>
                  <a:cubicBezTo>
                    <a:pt x="786369" y="44973"/>
                    <a:pt x="781937" y="54640"/>
                    <a:pt x="781937" y="66321"/>
                  </a:cubicBezTo>
                  <a:cubicBezTo>
                    <a:pt x="781937" y="102168"/>
                    <a:pt x="781937" y="138016"/>
                    <a:pt x="781937" y="174266"/>
                  </a:cubicBezTo>
                  <a:cubicBezTo>
                    <a:pt x="781937" y="185141"/>
                    <a:pt x="774683" y="192391"/>
                    <a:pt x="765012" y="192794"/>
                  </a:cubicBezTo>
                  <a:cubicBezTo>
                    <a:pt x="755341" y="193197"/>
                    <a:pt x="747684" y="185544"/>
                    <a:pt x="747281" y="175071"/>
                  </a:cubicBezTo>
                  <a:cubicBezTo>
                    <a:pt x="747281" y="171849"/>
                    <a:pt x="747281" y="168627"/>
                    <a:pt x="747281" y="165405"/>
                  </a:cubicBezTo>
                  <a:cubicBezTo>
                    <a:pt x="747281" y="137210"/>
                    <a:pt x="747684" y="108613"/>
                    <a:pt x="747281" y="80418"/>
                  </a:cubicBezTo>
                  <a:cubicBezTo>
                    <a:pt x="747281" y="65112"/>
                    <a:pt x="736401" y="54237"/>
                    <a:pt x="722297" y="54237"/>
                  </a:cubicBezTo>
                  <a:cubicBezTo>
                    <a:pt x="708596" y="53834"/>
                    <a:pt x="697313" y="64710"/>
                    <a:pt x="696104" y="79612"/>
                  </a:cubicBezTo>
                  <a:cubicBezTo>
                    <a:pt x="695701" y="83237"/>
                    <a:pt x="695701" y="86460"/>
                    <a:pt x="695701" y="90085"/>
                  </a:cubicBezTo>
                  <a:cubicBezTo>
                    <a:pt x="695701" y="150905"/>
                    <a:pt x="695701" y="211725"/>
                    <a:pt x="695701" y="272142"/>
                  </a:cubicBezTo>
                  <a:cubicBezTo>
                    <a:pt x="695701" y="281406"/>
                    <a:pt x="695299" y="290670"/>
                    <a:pt x="685627" y="295503"/>
                  </a:cubicBezTo>
                  <a:cubicBezTo>
                    <a:pt x="675553" y="300336"/>
                    <a:pt x="668300" y="294697"/>
                    <a:pt x="661449" y="288656"/>
                  </a:cubicBezTo>
                  <a:cubicBezTo>
                    <a:pt x="645330" y="275364"/>
                    <a:pt x="628809" y="262072"/>
                    <a:pt x="612690" y="248780"/>
                  </a:cubicBezTo>
                  <a:cubicBezTo>
                    <a:pt x="609063" y="245961"/>
                    <a:pt x="605034" y="243141"/>
                    <a:pt x="600601" y="242336"/>
                  </a:cubicBezTo>
                  <a:cubicBezTo>
                    <a:pt x="590930" y="239919"/>
                    <a:pt x="582065" y="244350"/>
                    <a:pt x="577229" y="252405"/>
                  </a:cubicBezTo>
                  <a:cubicBezTo>
                    <a:pt x="572393" y="261267"/>
                    <a:pt x="574408" y="271336"/>
                    <a:pt x="582468" y="279392"/>
                  </a:cubicBezTo>
                  <a:cubicBezTo>
                    <a:pt x="634853" y="332156"/>
                    <a:pt x="686836" y="385726"/>
                    <a:pt x="740028" y="437685"/>
                  </a:cubicBezTo>
                  <a:cubicBezTo>
                    <a:pt x="758564" y="455810"/>
                    <a:pt x="767833" y="475546"/>
                    <a:pt x="765818" y="501324"/>
                  </a:cubicBezTo>
                  <a:cubicBezTo>
                    <a:pt x="764609" y="513005"/>
                    <a:pt x="765415" y="526699"/>
                    <a:pt x="765415" y="541199"/>
                  </a:cubicBezTo>
                  <a:close/>
                  <a:moveTo>
                    <a:pt x="383804" y="955258"/>
                  </a:moveTo>
                  <a:cubicBezTo>
                    <a:pt x="387431" y="955258"/>
                    <a:pt x="390655" y="955258"/>
                    <a:pt x="394282" y="955258"/>
                  </a:cubicBezTo>
                  <a:cubicBezTo>
                    <a:pt x="443444" y="955258"/>
                    <a:pt x="492606" y="955258"/>
                    <a:pt x="541365" y="955258"/>
                  </a:cubicBezTo>
                  <a:cubicBezTo>
                    <a:pt x="554260" y="955258"/>
                    <a:pt x="565946" y="958078"/>
                    <a:pt x="577229" y="964925"/>
                  </a:cubicBezTo>
                  <a:cubicBezTo>
                    <a:pt x="596974" y="977008"/>
                    <a:pt x="617123" y="989495"/>
                    <a:pt x="637271" y="1000772"/>
                  </a:cubicBezTo>
                  <a:cubicBezTo>
                    <a:pt x="644122" y="1004397"/>
                    <a:pt x="652584" y="1007217"/>
                    <a:pt x="660240" y="1007217"/>
                  </a:cubicBezTo>
                  <a:cubicBezTo>
                    <a:pt x="735595" y="1007620"/>
                    <a:pt x="810950" y="1007620"/>
                    <a:pt x="886305" y="1007620"/>
                  </a:cubicBezTo>
                  <a:cubicBezTo>
                    <a:pt x="895170" y="1007620"/>
                    <a:pt x="904036" y="1007620"/>
                    <a:pt x="912498" y="1007217"/>
                  </a:cubicBezTo>
                  <a:cubicBezTo>
                    <a:pt x="925393" y="1006411"/>
                    <a:pt x="935467" y="997550"/>
                    <a:pt x="937885" y="985467"/>
                  </a:cubicBezTo>
                  <a:cubicBezTo>
                    <a:pt x="939900" y="974995"/>
                    <a:pt x="934258" y="963314"/>
                    <a:pt x="923781" y="958883"/>
                  </a:cubicBezTo>
                  <a:cubicBezTo>
                    <a:pt x="918946" y="956869"/>
                    <a:pt x="912901" y="956467"/>
                    <a:pt x="907662" y="956064"/>
                  </a:cubicBezTo>
                  <a:cubicBezTo>
                    <a:pt x="883484" y="955661"/>
                    <a:pt x="859306" y="955661"/>
                    <a:pt x="834725" y="955258"/>
                  </a:cubicBezTo>
                  <a:cubicBezTo>
                    <a:pt x="824248" y="955258"/>
                    <a:pt x="817398" y="948008"/>
                    <a:pt x="816995" y="938341"/>
                  </a:cubicBezTo>
                  <a:cubicBezTo>
                    <a:pt x="816592" y="929078"/>
                    <a:pt x="823442" y="921425"/>
                    <a:pt x="833516" y="920216"/>
                  </a:cubicBezTo>
                  <a:cubicBezTo>
                    <a:pt x="836337" y="919813"/>
                    <a:pt x="839158" y="920216"/>
                    <a:pt x="842382" y="919813"/>
                  </a:cubicBezTo>
                  <a:cubicBezTo>
                    <a:pt x="877037" y="919813"/>
                    <a:pt x="911289" y="919813"/>
                    <a:pt x="945944" y="919411"/>
                  </a:cubicBezTo>
                  <a:cubicBezTo>
                    <a:pt x="965690" y="919008"/>
                    <a:pt x="977779" y="902091"/>
                    <a:pt x="971331" y="884772"/>
                  </a:cubicBezTo>
                  <a:cubicBezTo>
                    <a:pt x="967705" y="874702"/>
                    <a:pt x="958436" y="868660"/>
                    <a:pt x="946347" y="868660"/>
                  </a:cubicBezTo>
                  <a:cubicBezTo>
                    <a:pt x="921363" y="868258"/>
                    <a:pt x="896782" y="868660"/>
                    <a:pt x="871798" y="868258"/>
                  </a:cubicBezTo>
                  <a:cubicBezTo>
                    <a:pt x="855680" y="867855"/>
                    <a:pt x="846814" y="854160"/>
                    <a:pt x="854068" y="841674"/>
                  </a:cubicBezTo>
                  <a:cubicBezTo>
                    <a:pt x="858097" y="834827"/>
                    <a:pt x="864545" y="832813"/>
                    <a:pt x="872201" y="832813"/>
                  </a:cubicBezTo>
                  <a:cubicBezTo>
                    <a:pt x="900409" y="832813"/>
                    <a:pt x="929020" y="832813"/>
                    <a:pt x="957228" y="832813"/>
                  </a:cubicBezTo>
                  <a:cubicBezTo>
                    <a:pt x="967302" y="832813"/>
                    <a:pt x="976973" y="832813"/>
                    <a:pt x="987047" y="831604"/>
                  </a:cubicBezTo>
                  <a:cubicBezTo>
                    <a:pt x="997524" y="830396"/>
                    <a:pt x="1004375" y="823549"/>
                    <a:pt x="1006793" y="813077"/>
                  </a:cubicBezTo>
                  <a:cubicBezTo>
                    <a:pt x="1009613" y="803007"/>
                    <a:pt x="1006390" y="793743"/>
                    <a:pt x="998330" y="788507"/>
                  </a:cubicBezTo>
                  <a:cubicBezTo>
                    <a:pt x="992286" y="784479"/>
                    <a:pt x="983823" y="781660"/>
                    <a:pt x="976570" y="781660"/>
                  </a:cubicBezTo>
                  <a:cubicBezTo>
                    <a:pt x="941915" y="780854"/>
                    <a:pt x="906857" y="781257"/>
                    <a:pt x="872201" y="781257"/>
                  </a:cubicBezTo>
                  <a:cubicBezTo>
                    <a:pt x="859709" y="781257"/>
                    <a:pt x="852053" y="774812"/>
                    <a:pt x="852053" y="764340"/>
                  </a:cubicBezTo>
                  <a:cubicBezTo>
                    <a:pt x="851650" y="753868"/>
                    <a:pt x="859709" y="746215"/>
                    <a:pt x="872201" y="746215"/>
                  </a:cubicBezTo>
                  <a:cubicBezTo>
                    <a:pt x="895170" y="746215"/>
                    <a:pt x="917737" y="746215"/>
                    <a:pt x="940706" y="746215"/>
                  </a:cubicBezTo>
                  <a:cubicBezTo>
                    <a:pt x="949571" y="746215"/>
                    <a:pt x="958839" y="746215"/>
                    <a:pt x="967705" y="745409"/>
                  </a:cubicBezTo>
                  <a:cubicBezTo>
                    <a:pt x="980600" y="744201"/>
                    <a:pt x="989868" y="734131"/>
                    <a:pt x="990271" y="721645"/>
                  </a:cubicBezTo>
                  <a:cubicBezTo>
                    <a:pt x="990674" y="709159"/>
                    <a:pt x="981809" y="697881"/>
                    <a:pt x="968914" y="695465"/>
                  </a:cubicBezTo>
                  <a:cubicBezTo>
                    <a:pt x="964884" y="694659"/>
                    <a:pt x="960854" y="694659"/>
                    <a:pt x="956825" y="694659"/>
                  </a:cubicBezTo>
                  <a:cubicBezTo>
                    <a:pt x="895573" y="694659"/>
                    <a:pt x="833919" y="694256"/>
                    <a:pt x="772668" y="694256"/>
                  </a:cubicBezTo>
                  <a:cubicBezTo>
                    <a:pt x="769042" y="694256"/>
                    <a:pt x="765415" y="694256"/>
                    <a:pt x="762191" y="693853"/>
                  </a:cubicBezTo>
                  <a:cubicBezTo>
                    <a:pt x="749296" y="691437"/>
                    <a:pt x="743252" y="678145"/>
                    <a:pt x="750505" y="666867"/>
                  </a:cubicBezTo>
                  <a:cubicBezTo>
                    <a:pt x="753326" y="662436"/>
                    <a:pt x="756953" y="658409"/>
                    <a:pt x="760176" y="654381"/>
                  </a:cubicBezTo>
                  <a:cubicBezTo>
                    <a:pt x="773071" y="638672"/>
                    <a:pt x="785966" y="623367"/>
                    <a:pt x="798458" y="607658"/>
                  </a:cubicBezTo>
                  <a:cubicBezTo>
                    <a:pt x="804503" y="600005"/>
                    <a:pt x="804906" y="590339"/>
                    <a:pt x="800473" y="583089"/>
                  </a:cubicBezTo>
                  <a:cubicBezTo>
                    <a:pt x="795234" y="575033"/>
                    <a:pt x="787578" y="571408"/>
                    <a:pt x="778713" y="573825"/>
                  </a:cubicBezTo>
                  <a:cubicBezTo>
                    <a:pt x="773877" y="575033"/>
                    <a:pt x="769042" y="577852"/>
                    <a:pt x="765415" y="581477"/>
                  </a:cubicBezTo>
                  <a:cubicBezTo>
                    <a:pt x="710208" y="635853"/>
                    <a:pt x="654599" y="690631"/>
                    <a:pt x="599795" y="745409"/>
                  </a:cubicBezTo>
                  <a:cubicBezTo>
                    <a:pt x="587303" y="757896"/>
                    <a:pt x="572796" y="764340"/>
                    <a:pt x="555066" y="763937"/>
                  </a:cubicBezTo>
                  <a:cubicBezTo>
                    <a:pt x="540559" y="763535"/>
                    <a:pt x="526455" y="763937"/>
                    <a:pt x="511948" y="763937"/>
                  </a:cubicBezTo>
                  <a:cubicBezTo>
                    <a:pt x="508724" y="763937"/>
                    <a:pt x="505904" y="764340"/>
                    <a:pt x="503889" y="764340"/>
                  </a:cubicBezTo>
                  <a:cubicBezTo>
                    <a:pt x="503486" y="775215"/>
                    <a:pt x="504292" y="786090"/>
                    <a:pt x="502277" y="795354"/>
                  </a:cubicBezTo>
                  <a:cubicBezTo>
                    <a:pt x="492606" y="834827"/>
                    <a:pt x="444653" y="849730"/>
                    <a:pt x="411609" y="824354"/>
                  </a:cubicBezTo>
                  <a:cubicBezTo>
                    <a:pt x="402744" y="817507"/>
                    <a:pt x="393879" y="810257"/>
                    <a:pt x="383804" y="802202"/>
                  </a:cubicBezTo>
                  <a:cubicBezTo>
                    <a:pt x="383804" y="854966"/>
                    <a:pt x="383804" y="904508"/>
                    <a:pt x="383804" y="955258"/>
                  </a:cubicBezTo>
                  <a:close/>
                  <a:moveTo>
                    <a:pt x="87220" y="383309"/>
                  </a:moveTo>
                  <a:cubicBezTo>
                    <a:pt x="87220" y="386934"/>
                    <a:pt x="87220" y="390559"/>
                    <a:pt x="87220" y="393782"/>
                  </a:cubicBezTo>
                  <a:cubicBezTo>
                    <a:pt x="87220" y="442921"/>
                    <a:pt x="87220" y="492060"/>
                    <a:pt x="87220" y="540797"/>
                  </a:cubicBezTo>
                  <a:cubicBezTo>
                    <a:pt x="87220" y="553686"/>
                    <a:pt x="84399" y="565366"/>
                    <a:pt x="77549" y="576644"/>
                  </a:cubicBezTo>
                  <a:cubicBezTo>
                    <a:pt x="65057" y="596380"/>
                    <a:pt x="52968" y="616519"/>
                    <a:pt x="41685" y="636659"/>
                  </a:cubicBezTo>
                  <a:cubicBezTo>
                    <a:pt x="38058" y="643506"/>
                    <a:pt x="35237" y="651964"/>
                    <a:pt x="35237" y="659617"/>
                  </a:cubicBezTo>
                  <a:cubicBezTo>
                    <a:pt x="34834" y="740979"/>
                    <a:pt x="34834" y="821938"/>
                    <a:pt x="34834" y="903299"/>
                  </a:cubicBezTo>
                  <a:cubicBezTo>
                    <a:pt x="34834" y="906522"/>
                    <a:pt x="34834" y="909744"/>
                    <a:pt x="34834" y="912966"/>
                  </a:cubicBezTo>
                  <a:cubicBezTo>
                    <a:pt x="36043" y="927064"/>
                    <a:pt x="47729" y="937939"/>
                    <a:pt x="60624" y="937939"/>
                  </a:cubicBezTo>
                  <a:cubicBezTo>
                    <a:pt x="73922" y="937939"/>
                    <a:pt x="84399" y="927869"/>
                    <a:pt x="86011" y="913772"/>
                  </a:cubicBezTo>
                  <a:cubicBezTo>
                    <a:pt x="86414" y="910550"/>
                    <a:pt x="86414" y="907327"/>
                    <a:pt x="86414" y="904105"/>
                  </a:cubicBezTo>
                  <a:cubicBezTo>
                    <a:pt x="86414" y="881146"/>
                    <a:pt x="86414" y="857785"/>
                    <a:pt x="86414" y="834827"/>
                  </a:cubicBezTo>
                  <a:cubicBezTo>
                    <a:pt x="86414" y="823549"/>
                    <a:pt x="93668" y="816702"/>
                    <a:pt x="103339" y="816299"/>
                  </a:cubicBezTo>
                  <a:cubicBezTo>
                    <a:pt x="113010" y="816299"/>
                    <a:pt x="120666" y="823549"/>
                    <a:pt x="121472" y="834021"/>
                  </a:cubicBezTo>
                  <a:cubicBezTo>
                    <a:pt x="121875" y="836438"/>
                    <a:pt x="121472" y="839257"/>
                    <a:pt x="121472" y="842077"/>
                  </a:cubicBezTo>
                  <a:cubicBezTo>
                    <a:pt x="121472" y="874702"/>
                    <a:pt x="121472" y="907327"/>
                    <a:pt x="121472" y="940355"/>
                  </a:cubicBezTo>
                  <a:cubicBezTo>
                    <a:pt x="121472" y="944786"/>
                    <a:pt x="121472" y="949217"/>
                    <a:pt x="122278" y="953244"/>
                  </a:cubicBezTo>
                  <a:cubicBezTo>
                    <a:pt x="125099" y="965328"/>
                    <a:pt x="137591" y="973786"/>
                    <a:pt x="149277" y="972578"/>
                  </a:cubicBezTo>
                  <a:cubicBezTo>
                    <a:pt x="162575" y="971370"/>
                    <a:pt x="172246" y="960897"/>
                    <a:pt x="172649" y="947203"/>
                  </a:cubicBezTo>
                  <a:cubicBezTo>
                    <a:pt x="173052" y="922230"/>
                    <a:pt x="172246" y="897661"/>
                    <a:pt x="173052" y="872688"/>
                  </a:cubicBezTo>
                  <a:cubicBezTo>
                    <a:pt x="173052" y="866646"/>
                    <a:pt x="175873" y="860202"/>
                    <a:pt x="179500" y="855369"/>
                  </a:cubicBezTo>
                  <a:cubicBezTo>
                    <a:pt x="183932" y="849730"/>
                    <a:pt x="191186" y="849327"/>
                    <a:pt x="198036" y="852952"/>
                  </a:cubicBezTo>
                  <a:cubicBezTo>
                    <a:pt x="205693" y="856577"/>
                    <a:pt x="208110" y="863021"/>
                    <a:pt x="208110" y="871077"/>
                  </a:cubicBezTo>
                  <a:cubicBezTo>
                    <a:pt x="208110" y="905716"/>
                    <a:pt x="208110" y="939953"/>
                    <a:pt x="208110" y="974592"/>
                  </a:cubicBezTo>
                  <a:cubicBezTo>
                    <a:pt x="208110" y="979022"/>
                    <a:pt x="208110" y="983453"/>
                    <a:pt x="208916" y="987481"/>
                  </a:cubicBezTo>
                  <a:cubicBezTo>
                    <a:pt x="210931" y="997550"/>
                    <a:pt x="217379" y="1003995"/>
                    <a:pt x="227050" y="1006411"/>
                  </a:cubicBezTo>
                  <a:cubicBezTo>
                    <a:pt x="237124" y="1009231"/>
                    <a:pt x="246392" y="1006411"/>
                    <a:pt x="252034" y="997953"/>
                  </a:cubicBezTo>
                  <a:cubicBezTo>
                    <a:pt x="256064" y="991911"/>
                    <a:pt x="259287" y="983453"/>
                    <a:pt x="259287" y="976203"/>
                  </a:cubicBezTo>
                  <a:cubicBezTo>
                    <a:pt x="260093" y="941564"/>
                    <a:pt x="259690" y="907327"/>
                    <a:pt x="259690" y="872688"/>
                  </a:cubicBezTo>
                  <a:cubicBezTo>
                    <a:pt x="259690" y="858994"/>
                    <a:pt x="266138" y="850938"/>
                    <a:pt x="277018" y="850938"/>
                  </a:cubicBezTo>
                  <a:cubicBezTo>
                    <a:pt x="288301" y="850938"/>
                    <a:pt x="294749" y="858994"/>
                    <a:pt x="294749" y="873091"/>
                  </a:cubicBezTo>
                  <a:cubicBezTo>
                    <a:pt x="294749" y="887188"/>
                    <a:pt x="294749" y="901286"/>
                    <a:pt x="294749" y="914980"/>
                  </a:cubicBezTo>
                  <a:cubicBezTo>
                    <a:pt x="294749" y="931091"/>
                    <a:pt x="294346" y="947203"/>
                    <a:pt x="294749" y="963314"/>
                  </a:cubicBezTo>
                  <a:cubicBezTo>
                    <a:pt x="295151" y="978217"/>
                    <a:pt x="305226" y="988689"/>
                    <a:pt x="318927" y="989092"/>
                  </a:cubicBezTo>
                  <a:cubicBezTo>
                    <a:pt x="332627" y="989495"/>
                    <a:pt x="344314" y="979022"/>
                    <a:pt x="345522" y="964119"/>
                  </a:cubicBezTo>
                  <a:cubicBezTo>
                    <a:pt x="345925" y="960494"/>
                    <a:pt x="345925" y="956467"/>
                    <a:pt x="345925" y="952842"/>
                  </a:cubicBezTo>
                  <a:cubicBezTo>
                    <a:pt x="345925" y="902897"/>
                    <a:pt x="345925" y="852952"/>
                    <a:pt x="345925" y="803007"/>
                  </a:cubicBezTo>
                  <a:cubicBezTo>
                    <a:pt x="345925" y="790118"/>
                    <a:pt x="345925" y="777229"/>
                    <a:pt x="346328" y="764340"/>
                  </a:cubicBezTo>
                  <a:cubicBezTo>
                    <a:pt x="346328" y="756687"/>
                    <a:pt x="349552" y="750645"/>
                    <a:pt x="356806" y="747423"/>
                  </a:cubicBezTo>
                  <a:cubicBezTo>
                    <a:pt x="363656" y="744201"/>
                    <a:pt x="370104" y="745812"/>
                    <a:pt x="375745" y="750243"/>
                  </a:cubicBezTo>
                  <a:cubicBezTo>
                    <a:pt x="379372" y="753062"/>
                    <a:pt x="382998" y="756284"/>
                    <a:pt x="386625" y="759104"/>
                  </a:cubicBezTo>
                  <a:cubicBezTo>
                    <a:pt x="402341" y="771993"/>
                    <a:pt x="418460" y="784882"/>
                    <a:pt x="434578" y="797368"/>
                  </a:cubicBezTo>
                  <a:cubicBezTo>
                    <a:pt x="441832" y="803007"/>
                    <a:pt x="451503" y="802604"/>
                    <a:pt x="458353" y="797771"/>
                  </a:cubicBezTo>
                  <a:cubicBezTo>
                    <a:pt x="465607" y="792937"/>
                    <a:pt x="469637" y="784479"/>
                    <a:pt x="466816" y="775618"/>
                  </a:cubicBezTo>
                  <a:cubicBezTo>
                    <a:pt x="465204" y="770785"/>
                    <a:pt x="461980" y="766354"/>
                    <a:pt x="458756" y="762729"/>
                  </a:cubicBezTo>
                  <a:cubicBezTo>
                    <a:pt x="406371" y="709562"/>
                    <a:pt x="353985" y="655992"/>
                    <a:pt x="300793" y="603630"/>
                  </a:cubicBezTo>
                  <a:cubicBezTo>
                    <a:pt x="283465" y="586311"/>
                    <a:pt x="275003" y="567783"/>
                    <a:pt x="276615" y="543616"/>
                  </a:cubicBezTo>
                  <a:cubicBezTo>
                    <a:pt x="277421" y="529922"/>
                    <a:pt x="276615" y="515824"/>
                    <a:pt x="276615" y="502130"/>
                  </a:cubicBezTo>
                  <a:cubicBezTo>
                    <a:pt x="275003" y="501727"/>
                    <a:pt x="274197" y="501324"/>
                    <a:pt x="273794" y="501324"/>
                  </a:cubicBezTo>
                  <a:cubicBezTo>
                    <a:pt x="271376" y="501727"/>
                    <a:pt x="268959" y="501727"/>
                    <a:pt x="266944" y="502130"/>
                  </a:cubicBezTo>
                  <a:cubicBezTo>
                    <a:pt x="243572" y="504949"/>
                    <a:pt x="225035" y="496088"/>
                    <a:pt x="212140" y="477157"/>
                  </a:cubicBezTo>
                  <a:cubicBezTo>
                    <a:pt x="197633" y="456213"/>
                    <a:pt x="199648" y="431240"/>
                    <a:pt x="216170" y="410296"/>
                  </a:cubicBezTo>
                  <a:cubicBezTo>
                    <a:pt x="223423" y="401434"/>
                    <a:pt x="230677" y="392573"/>
                    <a:pt x="239139" y="382101"/>
                  </a:cubicBezTo>
                  <a:cubicBezTo>
                    <a:pt x="187962" y="383309"/>
                    <a:pt x="137994" y="383309"/>
                    <a:pt x="87220" y="383309"/>
                  </a:cubicBezTo>
                  <a:close/>
                  <a:moveTo>
                    <a:pt x="659434" y="87668"/>
                  </a:moveTo>
                  <a:cubicBezTo>
                    <a:pt x="655002" y="87668"/>
                    <a:pt x="651375" y="87668"/>
                    <a:pt x="648151" y="87668"/>
                  </a:cubicBezTo>
                  <a:cubicBezTo>
                    <a:pt x="599392" y="87668"/>
                    <a:pt x="550633" y="87265"/>
                    <a:pt x="501874" y="87265"/>
                  </a:cubicBezTo>
                  <a:cubicBezTo>
                    <a:pt x="489382" y="87265"/>
                    <a:pt x="477696" y="84446"/>
                    <a:pt x="466816" y="78001"/>
                  </a:cubicBezTo>
                  <a:cubicBezTo>
                    <a:pt x="446264" y="65515"/>
                    <a:pt x="425310" y="53029"/>
                    <a:pt x="404356" y="40945"/>
                  </a:cubicBezTo>
                  <a:cubicBezTo>
                    <a:pt x="398714" y="37723"/>
                    <a:pt x="391461" y="35306"/>
                    <a:pt x="384610" y="35306"/>
                  </a:cubicBezTo>
                  <a:cubicBezTo>
                    <a:pt x="302002" y="34904"/>
                    <a:pt x="219394" y="34904"/>
                    <a:pt x="136382" y="34904"/>
                  </a:cubicBezTo>
                  <a:cubicBezTo>
                    <a:pt x="133964" y="34904"/>
                    <a:pt x="131547" y="34904"/>
                    <a:pt x="129532" y="34904"/>
                  </a:cubicBezTo>
                  <a:cubicBezTo>
                    <a:pt x="115831" y="36515"/>
                    <a:pt x="104548" y="48195"/>
                    <a:pt x="104548" y="61085"/>
                  </a:cubicBezTo>
                  <a:cubicBezTo>
                    <a:pt x="104548" y="74376"/>
                    <a:pt x="114622" y="84849"/>
                    <a:pt x="129129" y="86460"/>
                  </a:cubicBezTo>
                  <a:cubicBezTo>
                    <a:pt x="132756" y="86862"/>
                    <a:pt x="135979" y="86862"/>
                    <a:pt x="139606" y="86862"/>
                  </a:cubicBezTo>
                  <a:cubicBezTo>
                    <a:pt x="162575" y="86862"/>
                    <a:pt x="185947" y="86862"/>
                    <a:pt x="208916" y="87265"/>
                  </a:cubicBezTo>
                  <a:cubicBezTo>
                    <a:pt x="218991" y="87265"/>
                    <a:pt x="225841" y="94112"/>
                    <a:pt x="226244" y="103377"/>
                  </a:cubicBezTo>
                  <a:cubicBezTo>
                    <a:pt x="226647" y="112640"/>
                    <a:pt x="220200" y="120696"/>
                    <a:pt x="210125" y="121904"/>
                  </a:cubicBezTo>
                  <a:cubicBezTo>
                    <a:pt x="207305" y="122307"/>
                    <a:pt x="204484" y="122307"/>
                    <a:pt x="201260" y="122307"/>
                  </a:cubicBezTo>
                  <a:cubicBezTo>
                    <a:pt x="167814" y="122307"/>
                    <a:pt x="134770" y="122307"/>
                    <a:pt x="101324" y="122307"/>
                  </a:cubicBezTo>
                  <a:cubicBezTo>
                    <a:pt x="96891" y="122307"/>
                    <a:pt x="92459" y="122307"/>
                    <a:pt x="88429" y="123516"/>
                  </a:cubicBezTo>
                  <a:cubicBezTo>
                    <a:pt x="76340" y="127141"/>
                    <a:pt x="68281" y="139627"/>
                    <a:pt x="69893" y="150905"/>
                  </a:cubicBezTo>
                  <a:cubicBezTo>
                    <a:pt x="71907" y="163794"/>
                    <a:pt x="81579" y="173058"/>
                    <a:pt x="95279" y="173058"/>
                  </a:cubicBezTo>
                  <a:cubicBezTo>
                    <a:pt x="120263" y="173460"/>
                    <a:pt x="144845" y="172655"/>
                    <a:pt x="169829" y="173460"/>
                  </a:cubicBezTo>
                  <a:cubicBezTo>
                    <a:pt x="175873" y="173460"/>
                    <a:pt x="182320" y="176280"/>
                    <a:pt x="187156" y="179905"/>
                  </a:cubicBezTo>
                  <a:cubicBezTo>
                    <a:pt x="192395" y="183933"/>
                    <a:pt x="192798" y="191183"/>
                    <a:pt x="189977" y="197627"/>
                  </a:cubicBezTo>
                  <a:cubicBezTo>
                    <a:pt x="186350" y="205683"/>
                    <a:pt x="179903" y="208502"/>
                    <a:pt x="171440" y="208502"/>
                  </a:cubicBezTo>
                  <a:cubicBezTo>
                    <a:pt x="136785" y="208502"/>
                    <a:pt x="102533" y="208502"/>
                    <a:pt x="67878" y="208502"/>
                  </a:cubicBezTo>
                  <a:cubicBezTo>
                    <a:pt x="63848" y="208502"/>
                    <a:pt x="59818" y="208502"/>
                    <a:pt x="55789" y="209308"/>
                  </a:cubicBezTo>
                  <a:cubicBezTo>
                    <a:pt x="44909" y="211322"/>
                    <a:pt x="38058" y="218169"/>
                    <a:pt x="35640" y="228641"/>
                  </a:cubicBezTo>
                  <a:cubicBezTo>
                    <a:pt x="33222" y="239114"/>
                    <a:pt x="36849" y="248378"/>
                    <a:pt x="45714" y="253614"/>
                  </a:cubicBezTo>
                  <a:cubicBezTo>
                    <a:pt x="51759" y="257239"/>
                    <a:pt x="59415" y="259655"/>
                    <a:pt x="66266" y="259655"/>
                  </a:cubicBezTo>
                  <a:cubicBezTo>
                    <a:pt x="101727" y="260058"/>
                    <a:pt x="136785" y="260058"/>
                    <a:pt x="172246" y="260058"/>
                  </a:cubicBezTo>
                  <a:cubicBezTo>
                    <a:pt x="183529" y="260058"/>
                    <a:pt x="191186" y="267308"/>
                    <a:pt x="191186" y="277378"/>
                  </a:cubicBezTo>
                  <a:cubicBezTo>
                    <a:pt x="191186" y="287447"/>
                    <a:pt x="183529" y="294697"/>
                    <a:pt x="172246" y="295100"/>
                  </a:cubicBezTo>
                  <a:cubicBezTo>
                    <a:pt x="164187" y="295503"/>
                    <a:pt x="155725" y="295100"/>
                    <a:pt x="147665" y="295100"/>
                  </a:cubicBezTo>
                  <a:cubicBezTo>
                    <a:pt x="124696" y="295100"/>
                    <a:pt x="101324" y="294697"/>
                    <a:pt x="78355" y="295100"/>
                  </a:cubicBezTo>
                  <a:cubicBezTo>
                    <a:pt x="63445" y="295503"/>
                    <a:pt x="52968" y="305975"/>
                    <a:pt x="52162" y="319267"/>
                  </a:cubicBezTo>
                  <a:cubicBezTo>
                    <a:pt x="51759" y="332962"/>
                    <a:pt x="62236" y="344642"/>
                    <a:pt x="76743" y="346253"/>
                  </a:cubicBezTo>
                  <a:cubicBezTo>
                    <a:pt x="80370" y="346656"/>
                    <a:pt x="84399" y="346656"/>
                    <a:pt x="88026" y="346656"/>
                  </a:cubicBezTo>
                  <a:cubicBezTo>
                    <a:pt x="149680" y="346656"/>
                    <a:pt x="211334" y="346656"/>
                    <a:pt x="272988" y="346656"/>
                  </a:cubicBezTo>
                  <a:cubicBezTo>
                    <a:pt x="281854" y="346656"/>
                    <a:pt x="289510" y="348267"/>
                    <a:pt x="293540" y="357129"/>
                  </a:cubicBezTo>
                  <a:cubicBezTo>
                    <a:pt x="297569" y="365587"/>
                    <a:pt x="293943" y="372434"/>
                    <a:pt x="288704" y="378879"/>
                  </a:cubicBezTo>
                  <a:cubicBezTo>
                    <a:pt x="274197" y="396601"/>
                    <a:pt x="259690" y="413921"/>
                    <a:pt x="245586" y="431643"/>
                  </a:cubicBezTo>
                  <a:cubicBezTo>
                    <a:pt x="237124" y="442115"/>
                    <a:pt x="237527" y="454601"/>
                    <a:pt x="245989" y="462254"/>
                  </a:cubicBezTo>
                  <a:cubicBezTo>
                    <a:pt x="254855" y="470310"/>
                    <a:pt x="267750" y="469102"/>
                    <a:pt x="277421" y="459838"/>
                  </a:cubicBezTo>
                  <a:cubicBezTo>
                    <a:pt x="294749" y="442921"/>
                    <a:pt x="311673" y="425601"/>
                    <a:pt x="329001" y="408684"/>
                  </a:cubicBezTo>
                  <a:cubicBezTo>
                    <a:pt x="366477" y="371629"/>
                    <a:pt x="404356" y="334573"/>
                    <a:pt x="441429" y="297114"/>
                  </a:cubicBezTo>
                  <a:cubicBezTo>
                    <a:pt x="455130" y="283017"/>
                    <a:pt x="471248" y="275767"/>
                    <a:pt x="490994" y="277378"/>
                  </a:cubicBezTo>
                  <a:cubicBezTo>
                    <a:pt x="494621" y="277781"/>
                    <a:pt x="498650" y="277378"/>
                    <a:pt x="502277" y="277378"/>
                  </a:cubicBezTo>
                  <a:cubicBezTo>
                    <a:pt x="514769" y="277378"/>
                    <a:pt x="527261" y="277378"/>
                    <a:pt x="540156" y="277378"/>
                  </a:cubicBezTo>
                  <a:cubicBezTo>
                    <a:pt x="539350" y="272142"/>
                    <a:pt x="538947" y="268517"/>
                    <a:pt x="538544" y="265294"/>
                  </a:cubicBezTo>
                  <a:cubicBezTo>
                    <a:pt x="536932" y="249989"/>
                    <a:pt x="540962" y="236294"/>
                    <a:pt x="551036" y="224614"/>
                  </a:cubicBezTo>
                  <a:cubicBezTo>
                    <a:pt x="572393" y="200044"/>
                    <a:pt x="607049" y="197627"/>
                    <a:pt x="632839" y="218169"/>
                  </a:cubicBezTo>
                  <a:cubicBezTo>
                    <a:pt x="641301" y="224614"/>
                    <a:pt x="649360" y="231461"/>
                    <a:pt x="659031" y="239516"/>
                  </a:cubicBezTo>
                  <a:cubicBezTo>
                    <a:pt x="659434" y="187961"/>
                    <a:pt x="659434" y="138418"/>
                    <a:pt x="659434" y="87668"/>
                  </a:cubicBezTo>
                  <a:close/>
                  <a:moveTo>
                    <a:pt x="729954" y="524283"/>
                  </a:moveTo>
                  <a:cubicBezTo>
                    <a:pt x="729954" y="511394"/>
                    <a:pt x="730760" y="498505"/>
                    <a:pt x="729551" y="485616"/>
                  </a:cubicBezTo>
                  <a:cubicBezTo>
                    <a:pt x="729148" y="479977"/>
                    <a:pt x="726730" y="473532"/>
                    <a:pt x="722700" y="469504"/>
                  </a:cubicBezTo>
                  <a:cubicBezTo>
                    <a:pt x="673135" y="418754"/>
                    <a:pt x="623167" y="368406"/>
                    <a:pt x="572796" y="318462"/>
                  </a:cubicBezTo>
                  <a:cubicBezTo>
                    <a:pt x="570379" y="316045"/>
                    <a:pt x="565946" y="313628"/>
                    <a:pt x="562319" y="313225"/>
                  </a:cubicBezTo>
                  <a:cubicBezTo>
                    <a:pt x="536529" y="312823"/>
                    <a:pt x="510739" y="312823"/>
                    <a:pt x="485352" y="313225"/>
                  </a:cubicBezTo>
                  <a:cubicBezTo>
                    <a:pt x="480114" y="313225"/>
                    <a:pt x="473666" y="316045"/>
                    <a:pt x="470040" y="319670"/>
                  </a:cubicBezTo>
                  <a:cubicBezTo>
                    <a:pt x="418863" y="369615"/>
                    <a:pt x="368089" y="420365"/>
                    <a:pt x="317315" y="470713"/>
                  </a:cubicBezTo>
                  <a:cubicBezTo>
                    <a:pt x="314897" y="473129"/>
                    <a:pt x="312882" y="477560"/>
                    <a:pt x="312882" y="481185"/>
                  </a:cubicBezTo>
                  <a:cubicBezTo>
                    <a:pt x="312479" y="506157"/>
                    <a:pt x="312882" y="530727"/>
                    <a:pt x="312479" y="555700"/>
                  </a:cubicBezTo>
                  <a:cubicBezTo>
                    <a:pt x="312479" y="563352"/>
                    <a:pt x="314897" y="568991"/>
                    <a:pt x="320538" y="574227"/>
                  </a:cubicBezTo>
                  <a:cubicBezTo>
                    <a:pt x="370104" y="624172"/>
                    <a:pt x="419669" y="674117"/>
                    <a:pt x="469637" y="724062"/>
                  </a:cubicBezTo>
                  <a:cubicBezTo>
                    <a:pt x="472860" y="727284"/>
                    <a:pt x="478502" y="729298"/>
                    <a:pt x="483337" y="729701"/>
                  </a:cubicBezTo>
                  <a:cubicBezTo>
                    <a:pt x="506710" y="730104"/>
                    <a:pt x="530082" y="729701"/>
                    <a:pt x="553454" y="730104"/>
                  </a:cubicBezTo>
                  <a:cubicBezTo>
                    <a:pt x="562722" y="730104"/>
                    <a:pt x="569573" y="727284"/>
                    <a:pt x="576020" y="720840"/>
                  </a:cubicBezTo>
                  <a:cubicBezTo>
                    <a:pt x="620750" y="676131"/>
                    <a:pt x="665076" y="631422"/>
                    <a:pt x="710611" y="587922"/>
                  </a:cubicBezTo>
                  <a:cubicBezTo>
                    <a:pt x="725118" y="574227"/>
                    <a:pt x="733177" y="560130"/>
                    <a:pt x="729954" y="540394"/>
                  </a:cubicBezTo>
                  <a:cubicBezTo>
                    <a:pt x="729551" y="534755"/>
                    <a:pt x="729954" y="529519"/>
                    <a:pt x="729954" y="524283"/>
                  </a:cubicBezTo>
                  <a:close/>
                </a:path>
              </a:pathLst>
            </a:custGeom>
            <a:solidFill>
              <a:srgbClr val="58595B"/>
            </a:solidFill>
            <a:ln w="4026" cap="flat">
              <a:noFill/>
              <a:prstDash val="solid"/>
              <a:miter/>
            </a:ln>
          </p:spPr>
          <p:txBody>
            <a:bodyPr rtlCol="0" anchor="ctr"/>
            <a:lstStyle/>
            <a:p>
              <a:endParaRPr lang="en-US"/>
            </a:p>
          </p:txBody>
        </p:sp>
      </p:grpSp>
    </p:spTree>
    <p:extLst>
      <p:ext uri="{BB962C8B-B14F-4D97-AF65-F5344CB8AC3E}">
        <p14:creationId xmlns:p14="http://schemas.microsoft.com/office/powerpoint/2010/main" val="2263814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F23100-2609-7941-9BB6-AFBC3E44E8ED}"/>
              </a:ext>
            </a:extLst>
          </p:cNvPr>
          <p:cNvSpPr>
            <a:spLocks noGrp="1"/>
          </p:cNvSpPr>
          <p:nvPr>
            <p:ph type="body" sz="quarter" idx="32"/>
          </p:nvPr>
        </p:nvSpPr>
        <p:spPr>
          <a:xfrm>
            <a:off x="522423" y="836525"/>
            <a:ext cx="6526988" cy="2046375"/>
          </a:xfrm>
        </p:spPr>
        <p:txBody>
          <a:bodyPr numCol="2"/>
          <a:lstStyle/>
          <a:p>
            <a:r>
              <a:rPr lang="en-GB" dirty="0"/>
              <a:t>Italy has a complex political system that is divided in regions. Therefore, funding programmes, policies, and social contexts are often established at territorial and regional levels. Social innovation was long mainly seen in the non-profit sector, but has managed to spread out to public administrations and businesses over the years, and is now recognised as an important policy tool with which to respond to socio-economic changes and new needs. In many areas, there are ongoing experiences, practices and paths of social innovation with which, in recent years, public decision-makers have begun to deal, putting in place policies to support their development at local level. Economic resources originally came from commercial banks and private funds, but since then the State as well as the European Commission have enhanced public </a:t>
            </a:r>
            <a:r>
              <a:rPr lang="en-GB" dirty="0" err="1"/>
              <a:t>fundings</a:t>
            </a:r>
            <a:r>
              <a:rPr lang="en-GB" dirty="0"/>
              <a:t>.</a:t>
            </a:r>
          </a:p>
          <a:p>
            <a:endParaRPr lang="en-GB" dirty="0"/>
          </a:p>
          <a:p>
            <a:r>
              <a:rPr lang="en-GB" b="1" dirty="0"/>
              <a:t>As far as Cultural Social Innovation is concerned, </a:t>
            </a:r>
            <a:r>
              <a:rPr lang="en-GB" dirty="0"/>
              <a:t>there is a definition from the </a:t>
            </a:r>
            <a:r>
              <a:rPr lang="en-GB" b="1" dirty="0">
                <a:solidFill>
                  <a:srgbClr val="E54526"/>
                </a:solidFill>
                <a:hlinkClick r:id="rId2">
                  <a:extLst>
                    <a:ext uri="{A12FA001-AC4F-418D-AE19-62706E023703}">
                      <ahyp:hlinkClr xmlns:ahyp="http://schemas.microsoft.com/office/drawing/2018/hyperlinkcolor" val="tx"/>
                    </a:ext>
                  </a:extLst>
                </a:hlinkClick>
              </a:rPr>
              <a:t>Institute Luigi Sturzo</a:t>
            </a:r>
            <a:r>
              <a:rPr lang="en-GB" b="1" dirty="0">
                <a:solidFill>
                  <a:srgbClr val="E54526"/>
                </a:solidFill>
              </a:rPr>
              <a:t>:</a:t>
            </a:r>
            <a:endParaRPr lang="en-RU" b="1" dirty="0">
              <a:solidFill>
                <a:srgbClr val="E54526"/>
              </a:solidFill>
            </a:endParaRPr>
          </a:p>
          <a:p>
            <a:endParaRPr lang="en-RU" dirty="0"/>
          </a:p>
          <a:p>
            <a:pPr marL="177800" indent="-177800">
              <a:tabLst>
                <a:tab pos="177800" algn="l"/>
              </a:tabLst>
            </a:pPr>
            <a:endParaRPr lang="en-US" dirty="0"/>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28</a:t>
            </a:fld>
            <a:endParaRPr lang="en-US" dirty="0"/>
          </a:p>
        </p:txBody>
      </p:sp>
      <p:sp>
        <p:nvSpPr>
          <p:cNvPr id="15" name="Rectangle 5">
            <a:extLst>
              <a:ext uri="{FF2B5EF4-FFF2-40B4-BE49-F238E27FC236}">
                <a16:creationId xmlns:a16="http://schemas.microsoft.com/office/drawing/2014/main" id="{E1DEBB65-F6D1-C143-AE97-B168442F7E17}"/>
              </a:ext>
            </a:extLst>
          </p:cNvPr>
          <p:cNvSpPr/>
          <p:nvPr/>
        </p:nvSpPr>
        <p:spPr bwMode="auto">
          <a:xfrm rot="10800000" flipV="1">
            <a:off x="6067" y="4152988"/>
            <a:ext cx="7013858" cy="323906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6" name="Text Placeholder 17">
            <a:extLst>
              <a:ext uri="{FF2B5EF4-FFF2-40B4-BE49-F238E27FC236}">
                <a16:creationId xmlns:a16="http://schemas.microsoft.com/office/drawing/2014/main" id="{62394668-2DF1-FB43-B6D6-F72014C3E657}"/>
              </a:ext>
            </a:extLst>
          </p:cNvPr>
          <p:cNvSpPr txBox="1">
            <a:spLocks/>
          </p:cNvSpPr>
          <p:nvPr/>
        </p:nvSpPr>
        <p:spPr>
          <a:xfrm>
            <a:off x="498568" y="3224291"/>
            <a:ext cx="1518305" cy="1056987"/>
          </a:xfrm>
          <a:prstGeom prst="rect">
            <a:avLst/>
          </a:prstGeom>
        </p:spPr>
        <p:txBody>
          <a:bodyPr>
            <a:noAutofit/>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6000" b="1" dirty="0">
                <a:solidFill>
                  <a:srgbClr val="E54526"/>
                </a:solidFill>
                <a:latin typeface="Times" pitchFamily="2" charset="0"/>
                <a:cs typeface="Calibri" panose="020F0502020204030204" pitchFamily="34" charset="0"/>
              </a:rPr>
              <a:t>“</a:t>
            </a:r>
          </a:p>
        </p:txBody>
      </p:sp>
      <p:sp>
        <p:nvSpPr>
          <p:cNvPr id="18" name="Text Placeholder 16">
            <a:extLst>
              <a:ext uri="{FF2B5EF4-FFF2-40B4-BE49-F238E27FC236}">
                <a16:creationId xmlns:a16="http://schemas.microsoft.com/office/drawing/2014/main" id="{1EFD5A03-0B23-F349-9A98-342886BFB046}"/>
              </a:ext>
            </a:extLst>
          </p:cNvPr>
          <p:cNvSpPr txBox="1">
            <a:spLocks/>
          </p:cNvSpPr>
          <p:nvPr/>
        </p:nvSpPr>
        <p:spPr>
          <a:xfrm>
            <a:off x="2200152" y="4564961"/>
            <a:ext cx="4412589" cy="2650786"/>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lnSpc>
                <a:spcPts val="2380"/>
              </a:lnSpc>
              <a:spcBef>
                <a:spcPts val="0"/>
              </a:spcBef>
              <a:buNone/>
            </a:pPr>
            <a:r>
              <a:rPr lang="en-US" sz="2400" i="1" dirty="0">
                <a:solidFill>
                  <a:schemeClr val="bg1"/>
                </a:solidFill>
                <a:latin typeface="Calibri" panose="020F0502020204030204" pitchFamily="34" charset="0"/>
                <a:cs typeface="Calibri" panose="020F0502020204030204" pitchFamily="34" charset="0"/>
              </a:rPr>
              <a:t>“Generating social innovation with culture means moving from a concept of audience expansion, the so-called audience development, to a concept of creative participation of groups of the population in the process of cultural production”.  </a:t>
            </a:r>
          </a:p>
        </p:txBody>
      </p:sp>
      <p:sp>
        <p:nvSpPr>
          <p:cNvPr id="22" name="Text Placeholder 2">
            <a:extLst>
              <a:ext uri="{FF2B5EF4-FFF2-40B4-BE49-F238E27FC236}">
                <a16:creationId xmlns:a16="http://schemas.microsoft.com/office/drawing/2014/main" id="{51919ED8-CAFA-8945-A8E6-CEF1846DF466}"/>
              </a:ext>
            </a:extLst>
          </p:cNvPr>
          <p:cNvSpPr txBox="1">
            <a:spLocks/>
          </p:cNvSpPr>
          <p:nvPr/>
        </p:nvSpPr>
        <p:spPr>
          <a:xfrm>
            <a:off x="499273" y="7768882"/>
            <a:ext cx="6526988" cy="2046375"/>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The Cultural and Creative Production System is extremely important for the Italian economy. In the country, there is a strong presence of social innovation in the cultural sector. In fact, the majority of Cultural and Creative Industries are somewhat involved in social innovation, most of the time through Public Private Partnerships and participatory initiatives and policies. Since Italy has an extensive number of cultural heritage, classified and non classified, tangible and intangible, social innovation in the cultural sector is often represented by cultural heritage initiatives. The initiatives started in non-profit organisations, but over the past years have been extended to public administrations offering courses on social innovation in the cultural sector, and even policies. The country is currently experiencing a particularly rich period regarding the development of cultural creative activities based largely on social innovation, both in terms of organisation management and relation with territorial development, representing an ideal context in which to explore the emergence of this CSI model.</a:t>
            </a:r>
            <a:endParaRPr lang="en-RU" dirty="0"/>
          </a:p>
        </p:txBody>
      </p:sp>
      <p:pic>
        <p:nvPicPr>
          <p:cNvPr id="9" name="Picture 8">
            <a:extLst>
              <a:ext uri="{FF2B5EF4-FFF2-40B4-BE49-F238E27FC236}">
                <a16:creationId xmlns:a16="http://schemas.microsoft.com/office/drawing/2014/main" id="{6E868896-C344-EC4C-952A-DC13939FBF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945428" y="2973011"/>
            <a:ext cx="956314" cy="649983"/>
          </a:xfrm>
          <a:prstGeom prst="rect">
            <a:avLst/>
          </a:prstGeom>
        </p:spPr>
      </p:pic>
    </p:spTree>
    <p:extLst>
      <p:ext uri="{BB962C8B-B14F-4D97-AF65-F5344CB8AC3E}">
        <p14:creationId xmlns:p14="http://schemas.microsoft.com/office/powerpoint/2010/main" val="2609134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29</a:t>
            </a:fld>
            <a:endParaRPr lang="en-US" dirty="0"/>
          </a:p>
        </p:txBody>
      </p:sp>
      <p:sp>
        <p:nvSpPr>
          <p:cNvPr id="82" name="Text Placeholder 16">
            <a:extLst>
              <a:ext uri="{FF2B5EF4-FFF2-40B4-BE49-F238E27FC236}">
                <a16:creationId xmlns:a16="http://schemas.microsoft.com/office/drawing/2014/main" id="{20469360-2765-F244-BD80-EB70CFB22173}"/>
              </a:ext>
            </a:extLst>
          </p:cNvPr>
          <p:cNvSpPr txBox="1">
            <a:spLocks/>
          </p:cNvSpPr>
          <p:nvPr/>
        </p:nvSpPr>
        <p:spPr>
          <a:xfrm>
            <a:off x="506095" y="822246"/>
            <a:ext cx="4679772" cy="764293"/>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50" dirty="0">
                <a:solidFill>
                  <a:srgbClr val="3389CA"/>
                </a:solidFill>
              </a:rPr>
              <a:t>4.1.2. Supporting policies on cultural social innovation </a:t>
            </a:r>
          </a:p>
        </p:txBody>
      </p:sp>
      <p:sp>
        <p:nvSpPr>
          <p:cNvPr id="15" name="Rectangle 5">
            <a:extLst>
              <a:ext uri="{FF2B5EF4-FFF2-40B4-BE49-F238E27FC236}">
                <a16:creationId xmlns:a16="http://schemas.microsoft.com/office/drawing/2014/main" id="{24F5BCE3-2362-DF4D-988A-033C73608F83}"/>
              </a:ext>
            </a:extLst>
          </p:cNvPr>
          <p:cNvSpPr/>
          <p:nvPr/>
        </p:nvSpPr>
        <p:spPr bwMode="auto">
          <a:xfrm>
            <a:off x="0" y="1586592"/>
            <a:ext cx="6685171" cy="3194407"/>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6" name="Text Placeholder 2">
            <a:extLst>
              <a:ext uri="{FF2B5EF4-FFF2-40B4-BE49-F238E27FC236}">
                <a16:creationId xmlns:a16="http://schemas.microsoft.com/office/drawing/2014/main" id="{8C9370C9-A110-D345-8F39-F7AD4C01F9FB}"/>
              </a:ext>
            </a:extLst>
          </p:cNvPr>
          <p:cNvSpPr txBox="1">
            <a:spLocks/>
          </p:cNvSpPr>
          <p:nvPr/>
        </p:nvSpPr>
        <p:spPr>
          <a:xfrm>
            <a:off x="629102" y="1973919"/>
            <a:ext cx="5818041" cy="232169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177800" algn="l"/>
              </a:tabLst>
            </a:pPr>
            <a:r>
              <a:rPr lang="en-US" dirty="0">
                <a:solidFill>
                  <a:schemeClr val="bg1"/>
                </a:solidFill>
              </a:rPr>
              <a:t>Investigating the existence of supporting policies on (cultural) social innovation in each national context, we came up with the finding that there are different interpretations of social innovation between countries and cultures. Despite the fact that all the countries of the consortium had to present some policies relevant to our topic under investigation, yet the content and the focus of these policies varied. Greece has mainly adopted policies on cultural social innovation related to the digital transformation of cultural heritage; Denmark is active in creating such policies with a special focus on vulnerable and marginalized groups of people; Hungary has adopted new policies in 2020 aiming to propose a definition and a legislative framework for social innovation; for Ireland, the importance is to build a common understanding of European cultural heritage, and, hence, its policies are moving towards this direction. In specific, the Irish policies focus on advancing innovative proposals for the </a:t>
            </a:r>
            <a:r>
              <a:rPr lang="en-US" dirty="0" err="1">
                <a:solidFill>
                  <a:schemeClr val="bg1"/>
                </a:solidFill>
              </a:rPr>
              <a:t>revitalisation</a:t>
            </a:r>
            <a:r>
              <a:rPr lang="en-US" dirty="0">
                <a:solidFill>
                  <a:schemeClr val="bg1"/>
                </a:solidFill>
              </a:rPr>
              <a:t> of rural communities, the crowdsourcing of smart solutions for societal challenges and the global peace making. Whereas the Italian policies on social innovation focus in particular on the development of the capacity of public administration on the basis of achievable results. Below, we present all these various policies for each national context.</a:t>
            </a:r>
          </a:p>
        </p:txBody>
      </p:sp>
      <p:pic>
        <p:nvPicPr>
          <p:cNvPr id="3" name="Picture 2" descr="A hand holding a leaf&#10;&#10;Description automatically generated with low confidence">
            <a:extLst>
              <a:ext uri="{FF2B5EF4-FFF2-40B4-BE49-F238E27FC236}">
                <a16:creationId xmlns:a16="http://schemas.microsoft.com/office/drawing/2014/main" id="{E6936316-D8C2-DDEC-CD80-DBF42083C297}"/>
              </a:ext>
            </a:extLst>
          </p:cNvPr>
          <p:cNvPicPr>
            <a:picLocks noChangeAspect="1"/>
          </p:cNvPicPr>
          <p:nvPr/>
        </p:nvPicPr>
        <p:blipFill>
          <a:blip r:embed="rId2"/>
          <a:stretch>
            <a:fillRect/>
          </a:stretch>
        </p:blipFill>
        <p:spPr>
          <a:xfrm>
            <a:off x="-1" y="4780999"/>
            <a:ext cx="6865035" cy="5039783"/>
          </a:xfrm>
          <a:prstGeom prst="rect">
            <a:avLst/>
          </a:prstGeom>
        </p:spPr>
      </p:pic>
      <p:sp>
        <p:nvSpPr>
          <p:cNvPr id="10" name="TextBox 9">
            <a:extLst>
              <a:ext uri="{FF2B5EF4-FFF2-40B4-BE49-F238E27FC236}">
                <a16:creationId xmlns:a16="http://schemas.microsoft.com/office/drawing/2014/main" id="{DCD33D5A-4B52-550A-F0AF-DDE3E3B84F36}"/>
              </a:ext>
            </a:extLst>
          </p:cNvPr>
          <p:cNvSpPr txBox="1"/>
          <p:nvPr/>
        </p:nvSpPr>
        <p:spPr>
          <a:xfrm>
            <a:off x="67522" y="9798566"/>
            <a:ext cx="6797512" cy="430887"/>
          </a:xfrm>
          <a:prstGeom prst="rect">
            <a:avLst/>
          </a:prstGeom>
          <a:noFill/>
        </p:spPr>
        <p:txBody>
          <a:bodyPr wrap="square">
            <a:spAutoFit/>
          </a:bodyPr>
          <a:lstStyle/>
          <a:p>
            <a:r>
              <a:rPr lang="en-IE" sz="1100" b="0" i="0" u="sng" strike="noStrike" dirty="0">
                <a:solidFill>
                  <a:srgbClr val="1155CC"/>
                </a:solidFill>
                <a:effectLst/>
                <a:latin typeface="Calibri" panose="020F0502020204030204" pitchFamily="34" charset="0"/>
                <a:cs typeface="Calibri" panose="020F0502020204030204" pitchFamily="34" charset="0"/>
                <a:hlinkClick r:id="rId3"/>
              </a:rPr>
              <a:t>World through your eyes - </a:t>
            </a:r>
            <a:r>
              <a:rPr lang="en-IE" sz="1100" b="0" i="0" u="sng" strike="noStrike" dirty="0" err="1">
                <a:solidFill>
                  <a:srgbClr val="1155CC"/>
                </a:solidFill>
                <a:effectLst/>
                <a:latin typeface="Calibri" panose="020F0502020204030204" pitchFamily="34" charset="0"/>
                <a:cs typeface="Calibri" panose="020F0502020204030204" pitchFamily="34" charset="0"/>
                <a:hlinkClick r:id="rId3"/>
              </a:rPr>
              <a:t>Seh</a:t>
            </a:r>
            <a:r>
              <a:rPr lang="en-IE" sz="1100" b="0" i="0" u="sng" strike="noStrike" dirty="0">
                <a:solidFill>
                  <a:srgbClr val="1155CC"/>
                </a:solidFill>
                <a:effectLst/>
                <a:latin typeface="Calibri" panose="020F0502020204030204" pitchFamily="34" charset="0"/>
                <a:cs typeface="Calibri" panose="020F0502020204030204" pitchFamily="34" charset="0"/>
                <a:hlinkClick r:id="rId3"/>
              </a:rPr>
              <a:t>´ die Welt </a:t>
            </a:r>
            <a:r>
              <a:rPr lang="en-IE" sz="1100" b="0" i="0" u="sng" strike="noStrike" dirty="0" err="1">
                <a:solidFill>
                  <a:srgbClr val="1155CC"/>
                </a:solidFill>
                <a:effectLst/>
                <a:latin typeface="Calibri" panose="020F0502020204030204" pitchFamily="34" charset="0"/>
                <a:cs typeface="Calibri" panose="020F0502020204030204" pitchFamily="34" charset="0"/>
                <a:hlinkClick r:id="rId3"/>
              </a:rPr>
              <a:t>mit</a:t>
            </a:r>
            <a:r>
              <a:rPr lang="en-IE" sz="1100" b="0" i="0" u="sng" strike="noStrike" dirty="0">
                <a:solidFill>
                  <a:srgbClr val="1155CC"/>
                </a:solidFill>
                <a:effectLst/>
                <a:latin typeface="Calibri" panose="020F0502020204030204" pitchFamily="34" charset="0"/>
                <a:cs typeface="Calibri" panose="020F0502020204030204" pitchFamily="34" charset="0"/>
                <a:hlinkClick r:id="rId3"/>
              </a:rPr>
              <a:t> </a:t>
            </a:r>
            <a:r>
              <a:rPr lang="en-IE" sz="1100" b="0" i="0" u="sng" strike="noStrike" dirty="0" err="1">
                <a:solidFill>
                  <a:srgbClr val="1155CC"/>
                </a:solidFill>
                <a:effectLst/>
                <a:latin typeface="Calibri" panose="020F0502020204030204" pitchFamily="34" charset="0"/>
                <a:cs typeface="Calibri" panose="020F0502020204030204" pitchFamily="34" charset="0"/>
                <a:hlinkClick r:id="rId3"/>
              </a:rPr>
              <a:t>Deinen</a:t>
            </a:r>
            <a:r>
              <a:rPr lang="en-IE" sz="1100" b="0" i="0" u="sng" strike="noStrike" dirty="0">
                <a:solidFill>
                  <a:srgbClr val="1155CC"/>
                </a:solidFill>
                <a:effectLst/>
                <a:latin typeface="Calibri" panose="020F0502020204030204" pitchFamily="34" charset="0"/>
                <a:cs typeface="Calibri" panose="020F0502020204030204" pitchFamily="34" charset="0"/>
                <a:hlinkClick r:id="rId3"/>
              </a:rPr>
              <a:t> </a:t>
            </a:r>
            <a:r>
              <a:rPr lang="en-IE" sz="1100" b="0" i="0" u="sng" strike="noStrike" dirty="0" err="1">
                <a:solidFill>
                  <a:srgbClr val="1155CC"/>
                </a:solidFill>
                <a:effectLst/>
                <a:latin typeface="Calibri" panose="020F0502020204030204" pitchFamily="34" charset="0"/>
                <a:cs typeface="Calibri" panose="020F0502020204030204" pitchFamily="34" charset="0"/>
                <a:hlinkClick r:id="rId3"/>
              </a:rPr>
              <a:t>Augen</a:t>
            </a:r>
            <a:r>
              <a:rPr lang="en-IE" sz="1100" b="0" i="0" u="none" strike="noStrike" dirty="0">
                <a:solidFill>
                  <a:srgbClr val="30272E"/>
                </a:solidFill>
                <a:effectLst/>
                <a:latin typeface="Calibri" panose="020F0502020204030204" pitchFamily="34" charset="0"/>
                <a:cs typeface="Calibri" panose="020F0502020204030204" pitchFamily="34" charset="0"/>
              </a:rPr>
              <a:t>" by </a:t>
            </a:r>
            <a:r>
              <a:rPr lang="en-IE" sz="1100" b="0" i="0" u="sng" strike="noStrike" dirty="0">
                <a:solidFill>
                  <a:srgbClr val="1155CC"/>
                </a:solidFill>
                <a:effectLst/>
                <a:latin typeface="Calibri" panose="020F0502020204030204" pitchFamily="34" charset="0"/>
                <a:cs typeface="Calibri" panose="020F0502020204030204" pitchFamily="34" charset="0"/>
                <a:hlinkClick r:id="rId4"/>
              </a:rPr>
              <a:t>Daniela Hartmann (</a:t>
            </a:r>
            <a:r>
              <a:rPr lang="en-IE" sz="1100" b="0" i="0" u="sng" strike="noStrike" dirty="0" err="1">
                <a:solidFill>
                  <a:srgbClr val="1155CC"/>
                </a:solidFill>
                <a:effectLst/>
                <a:latin typeface="Calibri" panose="020F0502020204030204" pitchFamily="34" charset="0"/>
                <a:cs typeface="Calibri" panose="020F0502020204030204" pitchFamily="34" charset="0"/>
                <a:hlinkClick r:id="rId4"/>
              </a:rPr>
              <a:t>alles-schlumpf</a:t>
            </a:r>
            <a:r>
              <a:rPr lang="en-IE" sz="1100" b="0" i="0" u="sng" strike="noStrike" dirty="0">
                <a:solidFill>
                  <a:srgbClr val="1155CC"/>
                </a:solidFill>
                <a:effectLst/>
                <a:latin typeface="Calibri" panose="020F0502020204030204" pitchFamily="34" charset="0"/>
                <a:cs typeface="Calibri" panose="020F0502020204030204" pitchFamily="34" charset="0"/>
                <a:hlinkClick r:id="rId4"/>
              </a:rPr>
              <a:t>)</a:t>
            </a:r>
            <a:r>
              <a:rPr lang="en-IE" sz="1100" b="0" i="0" u="none" strike="noStrike" dirty="0">
                <a:solidFill>
                  <a:srgbClr val="30272E"/>
                </a:solidFill>
                <a:effectLst/>
                <a:latin typeface="Calibri" panose="020F0502020204030204" pitchFamily="34" charset="0"/>
                <a:cs typeface="Calibri" panose="020F0502020204030204" pitchFamily="34" charset="0"/>
              </a:rPr>
              <a:t> is licensed under </a:t>
            </a:r>
            <a:r>
              <a:rPr lang="en-IE" sz="1100" b="0" i="0" u="sng" strike="noStrike" dirty="0">
                <a:solidFill>
                  <a:srgbClr val="1155CC"/>
                </a:solidFill>
                <a:effectLst/>
                <a:latin typeface="Calibri" panose="020F0502020204030204" pitchFamily="34" charset="0"/>
                <a:cs typeface="Calibri" panose="020F0502020204030204" pitchFamily="34" charset="0"/>
                <a:hlinkClick r:id="rId5"/>
              </a:rPr>
              <a:t>CC BY-NC-SA 2.0</a:t>
            </a:r>
            <a:endParaRPr lang="en-IE"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2412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702A4CC-CD69-FF4B-B8B5-45F76BCB4B0F}"/>
              </a:ext>
            </a:extLst>
          </p:cNvPr>
          <p:cNvSpPr>
            <a:spLocks noGrp="1"/>
          </p:cNvSpPr>
          <p:nvPr>
            <p:ph type="body" sz="quarter" idx="13"/>
          </p:nvPr>
        </p:nvSpPr>
        <p:spPr>
          <a:xfrm>
            <a:off x="779871" y="2851243"/>
            <a:ext cx="648000" cy="348400"/>
          </a:xfrm>
        </p:spPr>
        <p:txBody>
          <a:bodyPr/>
          <a:lstStyle/>
          <a:p>
            <a:r>
              <a:rPr lang="en-US" dirty="0"/>
              <a:t>01</a:t>
            </a:r>
          </a:p>
        </p:txBody>
      </p:sp>
      <p:sp>
        <p:nvSpPr>
          <p:cNvPr id="20" name="Text Placeholder 19">
            <a:extLst>
              <a:ext uri="{FF2B5EF4-FFF2-40B4-BE49-F238E27FC236}">
                <a16:creationId xmlns:a16="http://schemas.microsoft.com/office/drawing/2014/main" id="{9042ED48-2259-6647-9817-0662BC56C43F}"/>
              </a:ext>
            </a:extLst>
          </p:cNvPr>
          <p:cNvSpPr>
            <a:spLocks noGrp="1"/>
          </p:cNvSpPr>
          <p:nvPr>
            <p:ph type="body" sz="quarter" idx="15"/>
          </p:nvPr>
        </p:nvSpPr>
        <p:spPr>
          <a:xfrm>
            <a:off x="779871" y="3294031"/>
            <a:ext cx="648000" cy="348400"/>
          </a:xfrm>
        </p:spPr>
        <p:txBody>
          <a:bodyPr/>
          <a:lstStyle/>
          <a:p>
            <a:r>
              <a:rPr lang="en-US" dirty="0"/>
              <a:t>02</a:t>
            </a:r>
          </a:p>
        </p:txBody>
      </p:sp>
      <p:sp>
        <p:nvSpPr>
          <p:cNvPr id="21" name="Text Placeholder 20">
            <a:extLst>
              <a:ext uri="{FF2B5EF4-FFF2-40B4-BE49-F238E27FC236}">
                <a16:creationId xmlns:a16="http://schemas.microsoft.com/office/drawing/2014/main" id="{94C574ED-534B-454E-A03F-5462C2E1720B}"/>
              </a:ext>
            </a:extLst>
          </p:cNvPr>
          <p:cNvSpPr>
            <a:spLocks noGrp="1"/>
          </p:cNvSpPr>
          <p:nvPr>
            <p:ph type="body" sz="quarter" idx="17"/>
          </p:nvPr>
        </p:nvSpPr>
        <p:spPr>
          <a:xfrm>
            <a:off x="779871" y="3736819"/>
            <a:ext cx="648000" cy="348400"/>
          </a:xfrm>
        </p:spPr>
        <p:txBody>
          <a:bodyPr/>
          <a:lstStyle/>
          <a:p>
            <a:r>
              <a:rPr lang="en-US" dirty="0"/>
              <a:t>03</a:t>
            </a:r>
          </a:p>
        </p:txBody>
      </p:sp>
      <p:sp>
        <p:nvSpPr>
          <p:cNvPr id="24" name="Text Placeholder 23">
            <a:extLst>
              <a:ext uri="{FF2B5EF4-FFF2-40B4-BE49-F238E27FC236}">
                <a16:creationId xmlns:a16="http://schemas.microsoft.com/office/drawing/2014/main" id="{8630F413-1112-9143-8D1B-ED534D26F4ED}"/>
              </a:ext>
            </a:extLst>
          </p:cNvPr>
          <p:cNvSpPr>
            <a:spLocks noGrp="1"/>
          </p:cNvSpPr>
          <p:nvPr>
            <p:ph type="body" sz="quarter" idx="21"/>
          </p:nvPr>
        </p:nvSpPr>
        <p:spPr>
          <a:xfrm>
            <a:off x="779871" y="4179607"/>
            <a:ext cx="648000" cy="348400"/>
          </a:xfrm>
        </p:spPr>
        <p:txBody>
          <a:bodyPr/>
          <a:lstStyle/>
          <a:p>
            <a:r>
              <a:rPr lang="en-US" dirty="0"/>
              <a:t>04</a:t>
            </a:r>
          </a:p>
        </p:txBody>
      </p:sp>
      <p:sp>
        <p:nvSpPr>
          <p:cNvPr id="28" name="Text Placeholder 27">
            <a:extLst>
              <a:ext uri="{FF2B5EF4-FFF2-40B4-BE49-F238E27FC236}">
                <a16:creationId xmlns:a16="http://schemas.microsoft.com/office/drawing/2014/main" id="{6C5D0AA1-E66D-B441-919D-E2D89E021A42}"/>
              </a:ext>
            </a:extLst>
          </p:cNvPr>
          <p:cNvSpPr>
            <a:spLocks noGrp="1"/>
          </p:cNvSpPr>
          <p:nvPr>
            <p:ph type="body" sz="quarter" idx="51"/>
          </p:nvPr>
        </p:nvSpPr>
        <p:spPr>
          <a:xfrm>
            <a:off x="779871" y="7192349"/>
            <a:ext cx="648000" cy="348400"/>
          </a:xfrm>
        </p:spPr>
        <p:txBody>
          <a:bodyPr/>
          <a:lstStyle/>
          <a:p>
            <a:r>
              <a:rPr lang="en-US" dirty="0"/>
              <a:t>05</a:t>
            </a:r>
          </a:p>
        </p:txBody>
      </p:sp>
      <p:sp>
        <p:nvSpPr>
          <p:cNvPr id="26" name="Text Placeholder 25">
            <a:extLst>
              <a:ext uri="{FF2B5EF4-FFF2-40B4-BE49-F238E27FC236}">
                <a16:creationId xmlns:a16="http://schemas.microsoft.com/office/drawing/2014/main" id="{19E80E33-87D8-354A-826D-3D8145490D2E}"/>
              </a:ext>
            </a:extLst>
          </p:cNvPr>
          <p:cNvSpPr>
            <a:spLocks noGrp="1"/>
          </p:cNvSpPr>
          <p:nvPr>
            <p:ph type="body" sz="quarter" idx="47"/>
          </p:nvPr>
        </p:nvSpPr>
        <p:spPr>
          <a:xfrm>
            <a:off x="900332" y="632644"/>
            <a:ext cx="6546801" cy="1410987"/>
          </a:xfrm>
        </p:spPr>
        <p:txBody>
          <a:bodyPr/>
          <a:lstStyle/>
          <a:p>
            <a:r>
              <a:rPr lang="en-US" dirty="0"/>
              <a:t>Table of contents</a:t>
            </a:r>
          </a:p>
        </p:txBody>
      </p:sp>
      <p:sp>
        <p:nvSpPr>
          <p:cNvPr id="17" name="TextBox 16">
            <a:extLst>
              <a:ext uri="{FF2B5EF4-FFF2-40B4-BE49-F238E27FC236}">
                <a16:creationId xmlns:a16="http://schemas.microsoft.com/office/drawing/2014/main" id="{85328808-7655-3711-F748-B501003BD5CD}"/>
              </a:ext>
            </a:extLst>
          </p:cNvPr>
          <p:cNvSpPr txBox="1"/>
          <p:nvPr/>
        </p:nvSpPr>
        <p:spPr>
          <a:xfrm>
            <a:off x="1427871" y="2471900"/>
            <a:ext cx="5716806" cy="7417415"/>
          </a:xfrm>
          <a:prstGeom prst="rect">
            <a:avLst/>
          </a:prstGeom>
          <a:noFill/>
        </p:spPr>
        <p:txBody>
          <a:bodyPr wrap="square">
            <a:spAutoFit/>
          </a:bodyPr>
          <a:lstStyle/>
          <a:p>
            <a:pPr rtl="0"/>
            <a:r>
              <a:rPr lang="en-US" sz="1400" b="1" dirty="0">
                <a:solidFill>
                  <a:srgbClr val="C00000"/>
                </a:solidFill>
                <a:latin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List of Abbreviations</a:t>
            </a:r>
            <a:endParaRPr lang="en-US" sz="1400" b="1" i="0" u="none" strike="noStrike" dirty="0">
              <a:solidFill>
                <a:srgbClr val="C00000"/>
              </a:solidFill>
              <a:effectLst/>
              <a:latin typeface="Calibri" panose="020F0502020204030204" pitchFamily="34" charset="0"/>
              <a:cs typeface="Calibri" panose="020F0502020204030204" pitchFamily="34" charset="0"/>
            </a:endParaRPr>
          </a:p>
          <a:p>
            <a:pPr rtl="0"/>
            <a:endParaRPr lang="en-US" sz="1400" b="1" dirty="0">
              <a:solidFill>
                <a:srgbClr val="C00000"/>
              </a:solidFill>
              <a:effectLst/>
              <a:latin typeface="Calibri" panose="020F0502020204030204" pitchFamily="34" charset="0"/>
              <a:cs typeface="Calibri" panose="020F0502020204030204" pitchFamily="34" charset="0"/>
            </a:endParaRPr>
          </a:p>
          <a:p>
            <a:pPr rtl="0"/>
            <a:r>
              <a:rPr lang="en-US" sz="1400" b="1" dirty="0">
                <a:solidFill>
                  <a:srgbClr val="C00000"/>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Preface</a:t>
            </a:r>
            <a:endParaRPr lang="en-US" sz="1400" b="1" i="0" strike="noStrike" dirty="0">
              <a:solidFill>
                <a:srgbClr val="C00000"/>
              </a:solidFill>
              <a:effectLst/>
              <a:latin typeface="Calibri" panose="020F0502020204030204" pitchFamily="34" charset="0"/>
              <a:cs typeface="Calibri" panose="020F0502020204030204" pitchFamily="34" charset="0"/>
            </a:endParaRPr>
          </a:p>
          <a:p>
            <a:pPr rtl="0"/>
            <a:endParaRPr lang="en-US" sz="1400" b="1" dirty="0">
              <a:solidFill>
                <a:srgbClr val="C00000"/>
              </a:solidFill>
              <a:effectLst/>
              <a:latin typeface="Calibri" panose="020F0502020204030204" pitchFamily="34" charset="0"/>
              <a:cs typeface="Calibri" panose="020F0502020204030204" pitchFamily="34" charset="0"/>
            </a:endParaRPr>
          </a:p>
          <a:p>
            <a:pPr rtl="0"/>
            <a:r>
              <a:rPr lang="en-US" sz="1400" b="1" dirty="0">
                <a:solidFill>
                  <a:srgbClr val="C00000"/>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Background</a:t>
            </a:r>
            <a:r>
              <a:rPr lang="en-US" sz="1400" b="1" dirty="0">
                <a:solidFill>
                  <a:srgbClr val="C00000"/>
                </a:solidFill>
                <a:latin typeface="Calibri" panose="020F0502020204030204" pitchFamily="34" charset="0"/>
                <a:cs typeface="Calibri" panose="020F0502020204030204" pitchFamily="34" charset="0"/>
              </a:rPr>
              <a:t> </a:t>
            </a:r>
            <a:endParaRPr lang="en-US" sz="1400" b="1" i="0" strike="noStrike" dirty="0">
              <a:solidFill>
                <a:srgbClr val="C00000"/>
              </a:solidFill>
              <a:effectLst/>
              <a:latin typeface="Calibri" panose="020F0502020204030204" pitchFamily="34" charset="0"/>
              <a:cs typeface="Calibri" panose="020F0502020204030204" pitchFamily="34" charset="0"/>
            </a:endParaRPr>
          </a:p>
          <a:p>
            <a:pPr rtl="0"/>
            <a:endParaRPr lang="en-US" sz="1400" b="1" dirty="0">
              <a:solidFill>
                <a:srgbClr val="C00000"/>
              </a:solidFill>
              <a:effectLst/>
              <a:latin typeface="Calibri" panose="020F0502020204030204" pitchFamily="34" charset="0"/>
              <a:cs typeface="Calibri" panose="020F0502020204030204" pitchFamily="34" charset="0"/>
            </a:endParaRPr>
          </a:p>
          <a:p>
            <a:pPr rtl="0"/>
            <a:r>
              <a:rPr lang="en-US" sz="1400" b="1" dirty="0">
                <a:solidFill>
                  <a:srgbClr val="C00000"/>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Methodology</a:t>
            </a:r>
            <a:endParaRPr lang="en-US" sz="1400" b="1" i="0" strike="noStrike" dirty="0">
              <a:solidFill>
                <a:srgbClr val="C00000"/>
              </a:solidFill>
              <a:effectLst/>
              <a:latin typeface="Calibri" panose="020F0502020204030204" pitchFamily="34" charset="0"/>
              <a:cs typeface="Calibri" panose="020F0502020204030204" pitchFamily="34" charset="0"/>
            </a:endParaRPr>
          </a:p>
          <a:p>
            <a:pPr rtl="0"/>
            <a:endParaRPr lang="en-US" sz="1400" b="1" dirty="0">
              <a:solidFill>
                <a:srgbClr val="C00000"/>
              </a:solidFill>
              <a:effectLst/>
              <a:latin typeface="Calibri" panose="020F0502020204030204" pitchFamily="34" charset="0"/>
              <a:cs typeface="Calibri" panose="020F0502020204030204" pitchFamily="34" charset="0"/>
            </a:endParaRPr>
          </a:p>
          <a:p>
            <a:pPr rtl="0"/>
            <a:r>
              <a:rPr lang="en-US" sz="1400" b="1" dirty="0">
                <a:solidFill>
                  <a:srgbClr val="C00000"/>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Presentation and analysis of results</a:t>
            </a:r>
            <a:endParaRPr lang="en-US" sz="1400" b="1" dirty="0">
              <a:solidFill>
                <a:srgbClr val="C00000"/>
              </a:solidFill>
              <a:effectLst/>
              <a:latin typeface="Calibri" panose="020F0502020204030204" pitchFamily="34" charset="0"/>
              <a:cs typeface="Calibri" panose="020F0502020204030204" pitchFamily="34" charset="0"/>
            </a:endParaRPr>
          </a:p>
          <a:p>
            <a:pPr marL="228600" rtl="0"/>
            <a:r>
              <a:rPr lang="en-US" sz="1400" dirty="0">
                <a:solidFill>
                  <a:srgbClr val="0070C0"/>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4.1. Presentation and analysis of the outcomes of the desk research</a:t>
            </a:r>
            <a:endParaRPr lang="en-US" sz="1400" b="0" dirty="0">
              <a:solidFill>
                <a:srgbClr val="0070C0"/>
              </a:solidFill>
              <a:effectLst/>
              <a:latin typeface="Calibri" panose="020F0502020204030204" pitchFamily="34" charset="0"/>
              <a:cs typeface="Calibri" panose="020F0502020204030204" pitchFamily="34" charset="0"/>
            </a:endParaRPr>
          </a:p>
          <a:p>
            <a:pPr marL="457200" rtl="0"/>
            <a:r>
              <a:rPr lang="en-US" sz="1400" dirty="0">
                <a:solidFill>
                  <a:srgbClr val="0070C0"/>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4.1.1. Definition of Cultural Social Innovation</a:t>
            </a:r>
            <a:endParaRPr lang="en-US" sz="1400" b="0" dirty="0">
              <a:solidFill>
                <a:srgbClr val="0070C0"/>
              </a:solidFill>
              <a:effectLst/>
              <a:latin typeface="Calibri" panose="020F0502020204030204" pitchFamily="34" charset="0"/>
              <a:cs typeface="Calibri" panose="020F0502020204030204" pitchFamily="34" charset="0"/>
            </a:endParaRPr>
          </a:p>
          <a:p>
            <a:pPr marL="457200" rtl="0"/>
            <a:r>
              <a:rPr lang="en-US" sz="1400" dirty="0">
                <a:solidFill>
                  <a:srgbClr val="0070C0"/>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4.1.2. Supporting policies on cultural social innovation </a:t>
            </a:r>
            <a:endParaRPr lang="en-US" sz="1400" b="0" dirty="0">
              <a:solidFill>
                <a:srgbClr val="0070C0"/>
              </a:solidFill>
              <a:effectLst/>
              <a:latin typeface="Calibri" panose="020F0502020204030204" pitchFamily="34" charset="0"/>
              <a:cs typeface="Calibri" panose="020F0502020204030204" pitchFamily="34" charset="0"/>
            </a:endParaRPr>
          </a:p>
          <a:p>
            <a:pPr marL="457200" rtl="0"/>
            <a:r>
              <a:rPr lang="en-US" sz="1400" dirty="0">
                <a:solidFill>
                  <a:srgbClr val="0070C0"/>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4.1.3. Legislation and taxation </a:t>
            </a:r>
            <a:endParaRPr lang="en-US" sz="1400" b="0" dirty="0">
              <a:solidFill>
                <a:srgbClr val="0070C0"/>
              </a:solidFill>
              <a:effectLst/>
              <a:latin typeface="Calibri" panose="020F0502020204030204" pitchFamily="34" charset="0"/>
              <a:cs typeface="Calibri" panose="020F0502020204030204" pitchFamily="34" charset="0"/>
            </a:endParaRPr>
          </a:p>
          <a:p>
            <a:pPr marL="457200" rtl="0"/>
            <a:r>
              <a:rPr lang="en-US" sz="1400" dirty="0">
                <a:solidFill>
                  <a:srgbClr val="0070C0"/>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4.1.4. Ongoing movements</a:t>
            </a:r>
            <a:endParaRPr lang="en-US" sz="1400" b="0" dirty="0">
              <a:solidFill>
                <a:srgbClr val="0070C0"/>
              </a:solidFill>
              <a:effectLst/>
              <a:latin typeface="Calibri" panose="020F0502020204030204" pitchFamily="34" charset="0"/>
              <a:cs typeface="Calibri" panose="020F0502020204030204" pitchFamily="34" charset="0"/>
            </a:endParaRPr>
          </a:p>
          <a:p>
            <a:pPr marL="228600" rtl="0"/>
            <a:r>
              <a:rPr lang="en-US" sz="1400" dirty="0">
                <a:solidFill>
                  <a:srgbClr val="0070C0"/>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4.2. Presentation and analysis of the outcomes of the field research </a:t>
            </a:r>
            <a:endParaRPr lang="en-US" sz="1400" b="0" dirty="0">
              <a:solidFill>
                <a:srgbClr val="0070C0"/>
              </a:solidFill>
              <a:effectLst/>
              <a:latin typeface="Calibri" panose="020F0502020204030204" pitchFamily="34" charset="0"/>
              <a:cs typeface="Calibri" panose="020F0502020204030204" pitchFamily="34" charset="0"/>
            </a:endParaRPr>
          </a:p>
          <a:p>
            <a:pPr marL="457200" rtl="0"/>
            <a:r>
              <a:rPr lang="en-US" sz="1400" dirty="0">
                <a:solidFill>
                  <a:srgbClr val="0070C0"/>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4.2.1. Hungary </a:t>
            </a:r>
            <a:endParaRPr lang="en-US" sz="1400" b="0" dirty="0">
              <a:solidFill>
                <a:srgbClr val="0070C0"/>
              </a:solidFill>
              <a:effectLst/>
              <a:latin typeface="Calibri" panose="020F0502020204030204" pitchFamily="34" charset="0"/>
              <a:cs typeface="Calibri" panose="020F0502020204030204" pitchFamily="34" charset="0"/>
            </a:endParaRPr>
          </a:p>
          <a:p>
            <a:pPr marL="457200" rtl="0"/>
            <a:r>
              <a:rPr lang="en-US" sz="1400" dirty="0">
                <a:solidFill>
                  <a:srgbClr val="0070C0"/>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4.2.2. Greece </a:t>
            </a:r>
            <a:endParaRPr lang="en-US" sz="1400" b="0" dirty="0">
              <a:solidFill>
                <a:srgbClr val="0070C0"/>
              </a:solidFill>
              <a:effectLst/>
              <a:latin typeface="Calibri" panose="020F0502020204030204" pitchFamily="34" charset="0"/>
              <a:cs typeface="Calibri" panose="020F0502020204030204" pitchFamily="34" charset="0"/>
            </a:endParaRPr>
          </a:p>
          <a:p>
            <a:pPr marL="457200" rtl="0"/>
            <a:r>
              <a:rPr lang="en-US" sz="1400" dirty="0">
                <a:solidFill>
                  <a:srgbClr val="0070C0"/>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4.2.3. Denmark </a:t>
            </a:r>
            <a:endParaRPr lang="en-US" sz="1400" b="0" dirty="0">
              <a:solidFill>
                <a:srgbClr val="0070C0"/>
              </a:solidFill>
              <a:effectLst/>
              <a:latin typeface="Calibri" panose="020F0502020204030204" pitchFamily="34" charset="0"/>
              <a:cs typeface="Calibri" panose="020F0502020204030204" pitchFamily="34" charset="0"/>
            </a:endParaRPr>
          </a:p>
          <a:p>
            <a:pPr marL="457200" rtl="0"/>
            <a:r>
              <a:rPr lang="en-US" sz="1400" dirty="0">
                <a:solidFill>
                  <a:srgbClr val="0070C0"/>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4.2.4. Ireland </a:t>
            </a:r>
            <a:endParaRPr lang="en-US" sz="1400" b="0" dirty="0">
              <a:solidFill>
                <a:srgbClr val="0070C0"/>
              </a:solidFill>
              <a:effectLst/>
              <a:latin typeface="Calibri" panose="020F0502020204030204" pitchFamily="34" charset="0"/>
              <a:cs typeface="Calibri" panose="020F0502020204030204" pitchFamily="34" charset="0"/>
            </a:endParaRPr>
          </a:p>
          <a:p>
            <a:pPr marL="457200" rtl="0"/>
            <a:r>
              <a:rPr lang="en-US" sz="1400" dirty="0">
                <a:solidFill>
                  <a:srgbClr val="0070C0"/>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4.2.5. Italy </a:t>
            </a:r>
            <a:endParaRPr lang="en-US" sz="1400" b="0" dirty="0">
              <a:solidFill>
                <a:srgbClr val="0070C0"/>
              </a:solidFill>
              <a:effectLst/>
              <a:latin typeface="Calibri" panose="020F0502020204030204" pitchFamily="34" charset="0"/>
              <a:cs typeface="Calibri" panose="020F0502020204030204" pitchFamily="34" charset="0"/>
            </a:endParaRPr>
          </a:p>
          <a:p>
            <a:pPr marL="457200" rtl="0"/>
            <a:r>
              <a:rPr lang="en-US" sz="1400" dirty="0">
                <a:solidFill>
                  <a:srgbClr val="0070C0"/>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4.2.6. The UK </a:t>
            </a:r>
            <a:endParaRPr lang="en-US" sz="1400" b="0" i="0" strike="noStrike" dirty="0">
              <a:solidFill>
                <a:srgbClr val="0070C0"/>
              </a:solidFill>
              <a:effectLst/>
              <a:latin typeface="Calibri" panose="020F0502020204030204" pitchFamily="34" charset="0"/>
              <a:cs typeface="Calibri" panose="020F0502020204030204" pitchFamily="34" charset="0"/>
            </a:endParaRPr>
          </a:p>
          <a:p>
            <a:pPr marL="457200" rtl="0"/>
            <a:endParaRPr lang="en-US" sz="1400" b="0" dirty="0">
              <a:solidFill>
                <a:srgbClr val="3389CA"/>
              </a:solidFill>
              <a:effectLst/>
              <a:latin typeface="Calibri" panose="020F0502020204030204" pitchFamily="34" charset="0"/>
              <a:cs typeface="Calibri" panose="020F0502020204030204" pitchFamily="34" charset="0"/>
            </a:endParaRPr>
          </a:p>
          <a:p>
            <a:r>
              <a:rPr lang="en-US" sz="1400" b="1" dirty="0">
                <a:solidFill>
                  <a:srgbClr val="C00000"/>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The Cultural Social Innovation Framework</a:t>
            </a:r>
            <a:endParaRPr lang="en-US" sz="1400" b="1" dirty="0">
              <a:solidFill>
                <a:srgbClr val="C00000"/>
              </a:solidFill>
              <a:latin typeface="Calibri" panose="020F0502020204030204" pitchFamily="34" charset="0"/>
              <a:cs typeface="Calibri" panose="020F0502020204030204" pitchFamily="34" charset="0"/>
            </a:endParaRPr>
          </a:p>
          <a:p>
            <a:pPr marL="228600" rtl="0"/>
            <a:r>
              <a:rPr lang="en-US" sz="1400" dirty="0">
                <a:solidFill>
                  <a:srgbClr val="0070C0"/>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5.1. The structure and content of </a:t>
            </a:r>
            <a:r>
              <a:rPr lang="en-US" sz="1400" dirty="0" err="1">
                <a:solidFill>
                  <a:srgbClr val="0070C0"/>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theFramework</a:t>
            </a:r>
            <a:endParaRPr lang="en-US" sz="1400" b="0" dirty="0">
              <a:solidFill>
                <a:srgbClr val="0070C0"/>
              </a:solidFill>
              <a:effectLst/>
              <a:latin typeface="Calibri" panose="020F0502020204030204" pitchFamily="34" charset="0"/>
              <a:cs typeface="Calibri" panose="020F0502020204030204" pitchFamily="34" charset="0"/>
            </a:endParaRPr>
          </a:p>
          <a:p>
            <a:pPr marL="228600" rtl="0"/>
            <a:r>
              <a:rPr lang="en-US" sz="1400" dirty="0">
                <a:solidFill>
                  <a:srgbClr val="0070C0"/>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5.2. Uses of the Framework for CSI </a:t>
            </a:r>
            <a:endParaRPr lang="en-US" sz="1400" b="0" i="0" strike="noStrike" dirty="0">
              <a:solidFill>
                <a:srgbClr val="0070C0"/>
              </a:solidFill>
              <a:effectLst/>
              <a:latin typeface="Calibri" panose="020F0502020204030204" pitchFamily="34" charset="0"/>
              <a:cs typeface="Calibri" panose="020F0502020204030204" pitchFamily="34" charset="0"/>
            </a:endParaRPr>
          </a:p>
          <a:p>
            <a:pPr marL="228600" rtl="0"/>
            <a:endParaRPr lang="en-US" sz="1400" b="0" dirty="0">
              <a:solidFill>
                <a:srgbClr val="3389CA"/>
              </a:solidFill>
              <a:effectLst/>
              <a:latin typeface="Calibri" panose="020F0502020204030204" pitchFamily="34" charset="0"/>
              <a:cs typeface="Calibri" panose="020F0502020204030204" pitchFamily="34" charset="0"/>
            </a:endParaRPr>
          </a:p>
          <a:p>
            <a:pPr rtl="0"/>
            <a:r>
              <a:rPr lang="en-US" sz="1400" b="1" dirty="0">
                <a:solidFill>
                  <a:srgbClr val="C00000"/>
                </a:solidFill>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Annexes </a:t>
            </a:r>
            <a:endParaRPr lang="en-US" sz="1400" b="0" dirty="0">
              <a:solidFill>
                <a:srgbClr val="C00000"/>
              </a:solidFill>
              <a:effectLst/>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endParaRPr>
          </a:p>
          <a:p>
            <a:pPr marL="228600" rtl="0"/>
            <a:r>
              <a:rPr lang="en-US" sz="1400" dirty="0">
                <a:solidFill>
                  <a:srgbClr val="0070C0"/>
                </a:solidFill>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1. The project partners </a:t>
            </a:r>
            <a:endParaRPr lang="en-US" sz="1400" b="0" dirty="0">
              <a:solidFill>
                <a:srgbClr val="0070C0"/>
              </a:solidFill>
              <a:effectLst/>
              <a:latin typeface="Calibri" panose="020F0502020204030204" pitchFamily="34" charset="0"/>
              <a:cs typeface="Calibri" panose="020F0502020204030204" pitchFamily="34" charset="0"/>
            </a:endParaRPr>
          </a:p>
          <a:p>
            <a:pPr marL="228600" rtl="0"/>
            <a:r>
              <a:rPr lang="en-US" sz="1400" dirty="0">
                <a:solidFill>
                  <a:srgbClr val="0070C0"/>
                </a:solidFill>
                <a:latin typeface="Calibri" panose="020F0502020204030204" pitchFamily="34" charset="0"/>
                <a:cs typeface="Calibri" panose="020F0502020204030204" pitchFamily="34" charset="0"/>
                <a:hlinkClick r:id="rId21" action="ppaction://hlinksldjump">
                  <a:extLst>
                    <a:ext uri="{A12FA001-AC4F-418D-AE19-62706E023703}">
                      <ahyp:hlinkClr xmlns:ahyp="http://schemas.microsoft.com/office/drawing/2018/hyperlinkcolor" val="tx"/>
                    </a:ext>
                  </a:extLst>
                </a:hlinkClick>
              </a:rPr>
              <a:t>2. Countries overview: Similarities and Differences </a:t>
            </a:r>
            <a:endParaRPr lang="en-US" sz="1400" b="0" dirty="0">
              <a:solidFill>
                <a:srgbClr val="0070C0"/>
              </a:solidFill>
              <a:effectLst/>
              <a:latin typeface="Calibri" panose="020F0502020204030204" pitchFamily="34" charset="0"/>
              <a:cs typeface="Calibri" panose="020F0502020204030204" pitchFamily="34" charset="0"/>
            </a:endParaRPr>
          </a:p>
          <a:p>
            <a:pPr marL="228600" rtl="0"/>
            <a:r>
              <a:rPr lang="en-US" sz="1400" dirty="0">
                <a:solidFill>
                  <a:srgbClr val="0070C0"/>
                </a:solidFill>
                <a:latin typeface="Calibri" panose="020F0502020204030204" pitchFamily="34" charset="0"/>
                <a:cs typeface="Calibri" panose="020F0502020204030204" pitchFamily="34" charset="0"/>
                <a:hlinkClick r:id="rId22" action="ppaction://hlinksldjump">
                  <a:extLst>
                    <a:ext uri="{A12FA001-AC4F-418D-AE19-62706E023703}">
                      <ahyp:hlinkClr xmlns:ahyp="http://schemas.microsoft.com/office/drawing/2018/hyperlinkcolor" val="tx"/>
                    </a:ext>
                  </a:extLst>
                </a:hlinkClick>
              </a:rPr>
              <a:t>3. Desk and field research template </a:t>
            </a:r>
            <a:endParaRPr lang="en-US" sz="1400" b="0" i="0" strike="noStrike" dirty="0">
              <a:solidFill>
                <a:srgbClr val="0070C0"/>
              </a:solidFill>
              <a:effectLst/>
              <a:latin typeface="Calibri" panose="020F0502020204030204" pitchFamily="34" charset="0"/>
              <a:cs typeface="Calibri" panose="020F0502020204030204" pitchFamily="34" charset="0"/>
            </a:endParaRPr>
          </a:p>
          <a:p>
            <a:pPr marL="228600" rtl="0"/>
            <a:endParaRPr lang="en-US" sz="1400" b="0" dirty="0">
              <a:solidFill>
                <a:srgbClr val="3389CA"/>
              </a:solidFill>
              <a:effectLst/>
              <a:latin typeface="Calibri" panose="020F0502020204030204" pitchFamily="34" charset="0"/>
              <a:cs typeface="Calibri" panose="020F0502020204030204" pitchFamily="34" charset="0"/>
            </a:endParaRPr>
          </a:p>
          <a:p>
            <a:pPr rtl="0"/>
            <a:r>
              <a:rPr lang="en-US" sz="1400" b="1" dirty="0">
                <a:solidFill>
                  <a:srgbClr val="C00000"/>
                </a:solidFill>
                <a:latin typeface="Calibri" panose="020F0502020204030204" pitchFamily="34" charset="0"/>
                <a:cs typeface="Calibri" panose="020F0502020204030204" pitchFamily="34" charset="0"/>
                <a:hlinkClick r:id="rId23" action="ppaction://hlinksldjump">
                  <a:extLst>
                    <a:ext uri="{A12FA001-AC4F-418D-AE19-62706E023703}">
                      <ahyp:hlinkClr xmlns:ahyp="http://schemas.microsoft.com/office/drawing/2018/hyperlinkcolor" val="tx"/>
                    </a:ext>
                  </a:extLst>
                </a:hlinkClick>
              </a:rPr>
              <a:t>Resources </a:t>
            </a:r>
            <a:endParaRPr lang="en-US" sz="1400" b="0" dirty="0">
              <a:solidFill>
                <a:srgbClr val="C00000"/>
              </a:solidFill>
              <a:effectLst/>
              <a:latin typeface="Calibri" panose="020F0502020204030204" pitchFamily="34" charset="0"/>
              <a:cs typeface="Calibri" panose="020F0502020204030204" pitchFamily="34" charset="0"/>
              <a:hlinkClick r:id="rId23" action="ppaction://hlinksldjump">
                <a:extLst>
                  <a:ext uri="{A12FA001-AC4F-418D-AE19-62706E023703}">
                    <ahyp:hlinkClr xmlns:ahyp="http://schemas.microsoft.com/office/drawing/2018/hyperlinkcolor" val="tx"/>
                  </a:ext>
                </a:extLst>
              </a:hlinkClick>
            </a:endParaRPr>
          </a:p>
          <a:p>
            <a:pPr marL="228600" rtl="0"/>
            <a:r>
              <a:rPr lang="en-US" sz="1400" dirty="0">
                <a:solidFill>
                  <a:srgbClr val="0070C0"/>
                </a:solidFill>
                <a:latin typeface="Calibri" panose="020F0502020204030204" pitchFamily="34" charset="0"/>
                <a:cs typeface="Calibri" panose="020F0502020204030204" pitchFamily="34" charset="0"/>
                <a:hlinkClick r:id="rId23" action="ppaction://hlinksldjump">
                  <a:extLst>
                    <a:ext uri="{A12FA001-AC4F-418D-AE19-62706E023703}">
                      <ahyp:hlinkClr xmlns:ahyp="http://schemas.microsoft.com/office/drawing/2018/hyperlinkcolor" val="tx"/>
                    </a:ext>
                  </a:extLst>
                </a:hlinkClick>
              </a:rPr>
              <a:t>References </a:t>
            </a:r>
            <a:endParaRPr lang="en-US" sz="1400" b="0" dirty="0">
              <a:solidFill>
                <a:srgbClr val="0070C0"/>
              </a:solidFill>
              <a:effectLst/>
              <a:latin typeface="Calibri" panose="020F0502020204030204" pitchFamily="34" charset="0"/>
              <a:cs typeface="Calibri" panose="020F0502020204030204" pitchFamily="34" charset="0"/>
            </a:endParaRPr>
          </a:p>
          <a:p>
            <a:pPr marL="228600" rtl="0"/>
            <a:endParaRPr lang="en-US" sz="1400" b="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3118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F5C227-EE1A-BD4E-B1BA-3D6041B9E4CF}"/>
              </a:ext>
            </a:extLst>
          </p:cNvPr>
          <p:cNvSpPr>
            <a:spLocks noGrp="1"/>
          </p:cNvSpPr>
          <p:nvPr>
            <p:ph type="sldNum" sz="quarter" idx="4"/>
          </p:nvPr>
        </p:nvSpPr>
        <p:spPr/>
        <p:txBody>
          <a:bodyPr/>
          <a:lstStyle/>
          <a:p>
            <a:fld id="{CB2079F2-58AF-ED44-82D7-E04B2F6FD686}" type="slidenum">
              <a:rPr lang="en-US" smtClean="0"/>
              <a:pPr/>
              <a:t>30</a:t>
            </a:fld>
            <a:endParaRPr lang="en-US" dirty="0"/>
          </a:p>
        </p:txBody>
      </p:sp>
      <p:pic>
        <p:nvPicPr>
          <p:cNvPr id="7" name="Picture Placeholder 6">
            <a:extLst>
              <a:ext uri="{FF2B5EF4-FFF2-40B4-BE49-F238E27FC236}">
                <a16:creationId xmlns:a16="http://schemas.microsoft.com/office/drawing/2014/main" id="{4E2C29B5-B13C-EE41-9B2C-8277CCEA8E83}"/>
              </a:ext>
            </a:extLst>
          </p:cNvPr>
          <p:cNvPicPr>
            <a:picLocks noGrp="1" noChangeAspect="1"/>
          </p:cNvPicPr>
          <p:nvPr>
            <p:ph type="pic" sz="quarter" idx="41"/>
          </p:nvPr>
        </p:nvPicPr>
        <p:blipFill rotWithShape="1">
          <a:blip r:embed="rId2" cstate="email">
            <a:extLst>
              <a:ext uri="{28A0092B-C50C-407E-A947-70E740481C1C}">
                <a14:useLocalDpi xmlns:a14="http://schemas.microsoft.com/office/drawing/2010/main"/>
              </a:ext>
            </a:extLst>
          </a:blip>
          <a:srcRect b="-247"/>
          <a:stretch/>
        </p:blipFill>
        <p:spPr>
          <a:xfrm>
            <a:off x="3705626" y="705162"/>
            <a:ext cx="3854049" cy="6311864"/>
          </a:xfrm>
        </p:spPr>
      </p:pic>
      <p:sp>
        <p:nvSpPr>
          <p:cNvPr id="31" name="Text Placeholder 5">
            <a:extLst>
              <a:ext uri="{FF2B5EF4-FFF2-40B4-BE49-F238E27FC236}">
                <a16:creationId xmlns:a16="http://schemas.microsoft.com/office/drawing/2014/main" id="{42E3D618-C109-5B4B-A19F-E48F39E14723}"/>
              </a:ext>
            </a:extLst>
          </p:cNvPr>
          <p:cNvSpPr txBox="1">
            <a:spLocks/>
          </p:cNvSpPr>
          <p:nvPr/>
        </p:nvSpPr>
        <p:spPr>
          <a:xfrm>
            <a:off x="512910" y="9270557"/>
            <a:ext cx="5496730" cy="13123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sz="1000" baseline="30000" dirty="0"/>
              <a:t>23 </a:t>
            </a:r>
            <a:r>
              <a:rPr lang="en-GB" sz="1000" b="1" dirty="0">
                <a:solidFill>
                  <a:srgbClr val="E54526"/>
                </a:solidFill>
                <a:hlinkClick r:id="rId3">
                  <a:extLst>
                    <a:ext uri="{A12FA001-AC4F-418D-AE19-62706E023703}">
                      <ahyp:hlinkClr xmlns:ahyp="http://schemas.microsoft.com/office/drawing/2018/hyperlinkcolor" val="tx"/>
                    </a:ext>
                  </a:extLst>
                </a:hlinkClick>
              </a:rPr>
              <a:t>https://nkfih.gov.hu/for-the-applicants/innovation-ecosystem/national-laboratories-programme/laboratories</a:t>
            </a:r>
            <a:r>
              <a:rPr lang="en-GB" sz="1000" b="1" dirty="0">
                <a:solidFill>
                  <a:srgbClr val="E54526"/>
                </a:solidFill>
              </a:rPr>
              <a:t> </a:t>
            </a:r>
          </a:p>
          <a:p>
            <a:endParaRPr lang="en-GB" sz="1000" dirty="0"/>
          </a:p>
          <a:p>
            <a:pPr algn="l"/>
            <a:r>
              <a:rPr lang="en-GB" sz="1000" baseline="30000" dirty="0"/>
              <a:t>24 </a:t>
            </a:r>
            <a:r>
              <a:rPr lang="en-GB" sz="1000" b="1" dirty="0">
                <a:solidFill>
                  <a:srgbClr val="E54526"/>
                </a:solidFill>
                <a:hlinkClick r:id="rId4">
                  <a:extLst>
                    <a:ext uri="{A12FA001-AC4F-418D-AE19-62706E023703}">
                      <ahyp:hlinkClr xmlns:ahyp="http://schemas.microsoft.com/office/drawing/2018/hyperlinkcolor" val="tx"/>
                    </a:ext>
                  </a:extLst>
                </a:hlinkClick>
              </a:rPr>
              <a:t>https://www.elte.hu/innovacio/tinlab/hirek</a:t>
            </a:r>
            <a:r>
              <a:rPr lang="en-GB" sz="1000" b="1" dirty="0">
                <a:solidFill>
                  <a:srgbClr val="E54526"/>
                </a:solidFill>
              </a:rPr>
              <a:t> </a:t>
            </a:r>
          </a:p>
          <a:p>
            <a:pPr algn="l"/>
            <a:endParaRPr lang="en-GB" sz="1000" b="1" dirty="0">
              <a:solidFill>
                <a:srgbClr val="E54526"/>
              </a:solidFill>
            </a:endParaRPr>
          </a:p>
          <a:p>
            <a:pPr algn="l"/>
            <a:r>
              <a:rPr lang="en-GB" sz="1000" baseline="30000" dirty="0"/>
              <a:t>25 </a:t>
            </a:r>
            <a:r>
              <a:rPr lang="en-GB" sz="1000" b="1" dirty="0">
                <a:solidFill>
                  <a:srgbClr val="E54526"/>
                </a:solidFill>
                <a:hlinkClick r:id="rId5">
                  <a:extLst>
                    <a:ext uri="{A12FA001-AC4F-418D-AE19-62706E023703}">
                      <ahyp:hlinkClr xmlns:ahyp="http://schemas.microsoft.com/office/drawing/2018/hyperlinkcolor" val="tx"/>
                    </a:ext>
                  </a:extLst>
                </a:hlinkClick>
              </a:rPr>
              <a:t>https://</a:t>
            </a:r>
            <a:r>
              <a:rPr lang="en-GB" sz="1000" b="1" dirty="0" err="1">
                <a:solidFill>
                  <a:srgbClr val="E54526"/>
                </a:solidFill>
                <a:hlinkClick r:id="rId5">
                  <a:extLst>
                    <a:ext uri="{A12FA001-AC4F-418D-AE19-62706E023703}">
                      <ahyp:hlinkClr xmlns:ahyp="http://schemas.microsoft.com/office/drawing/2018/hyperlinkcolor" val="tx"/>
                    </a:ext>
                  </a:extLst>
                </a:hlinkClick>
              </a:rPr>
              <a:t>www.elte.hu</a:t>
            </a:r>
            <a:r>
              <a:rPr lang="en-GB" sz="1000" b="1" dirty="0">
                <a:solidFill>
                  <a:srgbClr val="E54526"/>
                </a:solidFill>
                <a:hlinkClick r:id="rId5">
                  <a:extLst>
                    <a:ext uri="{A12FA001-AC4F-418D-AE19-62706E023703}">
                      <ahyp:hlinkClr xmlns:ahyp="http://schemas.microsoft.com/office/drawing/2018/hyperlinkcolor" val="tx"/>
                    </a:ext>
                  </a:extLst>
                </a:hlinkClick>
              </a:rPr>
              <a:t>/content/tarsadalmi-innovacios-menedzser-kepzes.t.23424</a:t>
            </a:r>
            <a:r>
              <a:rPr lang="en-GB" sz="1000" b="1" dirty="0">
                <a:solidFill>
                  <a:srgbClr val="E54526"/>
                </a:solidFill>
              </a:rPr>
              <a:t> </a:t>
            </a:r>
          </a:p>
        </p:txBody>
      </p:sp>
      <p:sp>
        <p:nvSpPr>
          <p:cNvPr id="32" name="Text Placeholder 2">
            <a:extLst>
              <a:ext uri="{FF2B5EF4-FFF2-40B4-BE49-F238E27FC236}">
                <a16:creationId xmlns:a16="http://schemas.microsoft.com/office/drawing/2014/main" id="{6EB2A0FC-BF06-2F45-928E-9E532E80C1D4}"/>
              </a:ext>
            </a:extLst>
          </p:cNvPr>
          <p:cNvSpPr txBox="1">
            <a:spLocks/>
          </p:cNvSpPr>
          <p:nvPr/>
        </p:nvSpPr>
        <p:spPr>
          <a:xfrm>
            <a:off x="715878" y="814615"/>
            <a:ext cx="2693750" cy="8028939"/>
          </a:xfrm>
          <a:prstGeom prst="rect">
            <a:avLst/>
          </a:prstGeom>
        </p:spPr>
        <p:txBody>
          <a:bodyPr anchor="t">
            <a:noAutofit/>
          </a:bodyPr>
          <a:lstStyle>
            <a:lvl1pPr marL="0" indent="0" algn="l" defTabSz="2073036"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In </a:t>
            </a:r>
            <a:r>
              <a:rPr lang="en-GB" b="1" dirty="0"/>
              <a:t>Hungary</a:t>
            </a:r>
            <a:r>
              <a:rPr lang="en-GB" dirty="0"/>
              <a:t>, currently, there is no focused framework, legislative or funding background for the development, systemic management of the social innovation environment and the addition of social issues to economic and technological innovation processes. Therefore, the National Laboratory for Social Innovation ("</a:t>
            </a:r>
            <a:r>
              <a:rPr lang="en-GB" dirty="0" err="1"/>
              <a:t>Társadalmi</a:t>
            </a:r>
            <a:r>
              <a:rPr lang="en-GB" dirty="0"/>
              <a:t> </a:t>
            </a:r>
            <a:r>
              <a:rPr lang="en-GB" dirty="0" err="1"/>
              <a:t>Innovációs</a:t>
            </a:r>
            <a:r>
              <a:rPr lang="en-GB" dirty="0"/>
              <a:t> </a:t>
            </a:r>
            <a:r>
              <a:rPr lang="en-GB" dirty="0" err="1"/>
              <a:t>Nemzeti</a:t>
            </a:r>
            <a:r>
              <a:rPr lang="en-GB" dirty="0"/>
              <a:t> </a:t>
            </a:r>
            <a:r>
              <a:rPr lang="en-GB" dirty="0" err="1"/>
              <a:t>Laboratórium</a:t>
            </a:r>
            <a:r>
              <a:rPr lang="en-GB" dirty="0"/>
              <a:t>'' TINLAB) was established in the fall of 2020 as part of the National Laboratories Programme developed by the National Research, Development and Innovation (NRDI) Office, with the policy support of the Ministry for Innovation and Technology.</a:t>
            </a:r>
            <a:r>
              <a:rPr lang="en-GB" baseline="30000" dirty="0"/>
              <a:t>23</a:t>
            </a:r>
            <a:r>
              <a:rPr lang="en-GB" dirty="0"/>
              <a:t> The knowledge </a:t>
            </a:r>
            <a:r>
              <a:rPr lang="en-GB" dirty="0" err="1"/>
              <a:t>center</a:t>
            </a:r>
            <a:r>
              <a:rPr lang="en-GB" dirty="0"/>
              <a:t> started its work on the initiative and coordination of </a:t>
            </a:r>
            <a:r>
              <a:rPr lang="en-GB" dirty="0" err="1"/>
              <a:t>Eötvös</a:t>
            </a:r>
            <a:r>
              <a:rPr lang="en-GB" dirty="0"/>
              <a:t> </a:t>
            </a:r>
            <a:r>
              <a:rPr lang="en-GB" dirty="0" err="1"/>
              <a:t>Loránd</a:t>
            </a:r>
            <a:r>
              <a:rPr lang="en-GB" dirty="0"/>
              <a:t> University, in a consortium with two other universities and a non-governmental research and knowledge transfer organisation. </a:t>
            </a:r>
            <a:endParaRPr lang="en-RU" dirty="0"/>
          </a:p>
          <a:p>
            <a:r>
              <a:rPr lang="en-GB" dirty="0"/>
              <a:t> </a:t>
            </a:r>
            <a:endParaRPr lang="en-RU" dirty="0"/>
          </a:p>
          <a:p>
            <a:r>
              <a:rPr lang="en-GB" dirty="0"/>
              <a:t>One of the main goals of this lab is to propose a definition and legislative framework for social innovation at the national level, and, at the same time, to embed Hungarian social innovation research-and-development and innovation efforts in international cooperation systems. As a first step, a theoretical framework has been developed that includes the possible focus areas of social innovation. The focus areas were divided into several clusters, one of which is </a:t>
            </a:r>
            <a:r>
              <a:rPr lang="en-GB" b="1" dirty="0"/>
              <a:t>culture and creativity</a:t>
            </a:r>
            <a:r>
              <a:rPr lang="en-GB" dirty="0"/>
              <a:t>. The research is still ongoing, and expected outcomes include policy recommendations.</a:t>
            </a:r>
            <a:r>
              <a:rPr lang="en-GB" baseline="30000" dirty="0"/>
              <a:t>24</a:t>
            </a:r>
            <a:r>
              <a:rPr lang="en-GB" dirty="0"/>
              <a:t> Meanwhile, the implementing university consortium has started a pilot training called </a:t>
            </a:r>
            <a:r>
              <a:rPr lang="en-GB" b="1" dirty="0"/>
              <a:t>Social Innovation manager training</a:t>
            </a:r>
            <a:r>
              <a:rPr lang="en-GB" b="1" baseline="30000" dirty="0"/>
              <a:t>25</a:t>
            </a:r>
            <a:r>
              <a:rPr lang="en-GB" b="1" dirty="0"/>
              <a:t> </a:t>
            </a:r>
            <a:r>
              <a:rPr lang="en-GB" dirty="0"/>
              <a:t>for those graduated experts who are interested in launching, managing and assisting social innovation initiatives, and ready to join a new network of experts.</a:t>
            </a:r>
            <a:endParaRPr lang="en-RU" dirty="0"/>
          </a:p>
        </p:txBody>
      </p:sp>
    </p:spTree>
    <p:extLst>
      <p:ext uri="{BB962C8B-B14F-4D97-AF65-F5344CB8AC3E}">
        <p14:creationId xmlns:p14="http://schemas.microsoft.com/office/powerpoint/2010/main" val="1219311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C8D93-6265-8E45-9147-9D6EE7D7E53B}"/>
              </a:ext>
            </a:extLst>
          </p:cNvPr>
          <p:cNvSpPr>
            <a:spLocks noGrp="1"/>
          </p:cNvSpPr>
          <p:nvPr>
            <p:ph type="body" sz="quarter" idx="32"/>
          </p:nvPr>
        </p:nvSpPr>
        <p:spPr>
          <a:xfrm>
            <a:off x="493113" y="648394"/>
            <a:ext cx="6526988" cy="1312337"/>
          </a:xfrm>
        </p:spPr>
        <p:txBody>
          <a:bodyPr/>
          <a:lstStyle/>
          <a:p>
            <a:r>
              <a:rPr lang="en-GB" b="1" dirty="0"/>
              <a:t>Denmark</a:t>
            </a:r>
            <a:r>
              <a:rPr lang="en-GB" dirty="0"/>
              <a:t> seems to be more active in creating a strategy for social innovation and offering supporting policies towards the direction of social innovation, yet there is no reference to cultural social innovation. Specifically, in 2012, the Danish Government set aside 42.6 million DKK for social enterprises in the years 2012-2015.</a:t>
            </a:r>
            <a:r>
              <a:rPr lang="en-GB" baseline="30000" dirty="0"/>
              <a:t>26</a:t>
            </a:r>
            <a:r>
              <a:rPr lang="en-GB" dirty="0"/>
              <a:t> In addition to the establishment of the ”Committee of Social Enterprises”, the money is set aside to build up the knowledge and intelligence in this area, and to follow up on the recommendations of the Committee on Social Enterprises, one of which is the establishment of the National Center for Social Enterprises. In November 2014, some of these funds were made available through the Danish Agency for Labour Market and Recruitment for 2 initiatives:</a:t>
            </a:r>
            <a:endParaRPr lang="en-RU" dirty="0"/>
          </a:p>
          <a:p>
            <a:endParaRPr lang="en-RU" dirty="0"/>
          </a:p>
        </p:txBody>
      </p:sp>
      <p:sp>
        <p:nvSpPr>
          <p:cNvPr id="6" name="Slide Number Placeholder 5">
            <a:extLst>
              <a:ext uri="{FF2B5EF4-FFF2-40B4-BE49-F238E27FC236}">
                <a16:creationId xmlns:a16="http://schemas.microsoft.com/office/drawing/2014/main" id="{A2443381-20E5-634B-BA25-DF55B5CAA924}"/>
              </a:ext>
            </a:extLst>
          </p:cNvPr>
          <p:cNvSpPr>
            <a:spLocks noGrp="1"/>
          </p:cNvSpPr>
          <p:nvPr>
            <p:ph type="sldNum" sz="quarter" idx="4"/>
          </p:nvPr>
        </p:nvSpPr>
        <p:spPr/>
        <p:txBody>
          <a:bodyPr/>
          <a:lstStyle/>
          <a:p>
            <a:fld id="{CB2079F2-58AF-ED44-82D7-E04B2F6FD686}" type="slidenum">
              <a:rPr lang="en-US" smtClean="0"/>
              <a:pPr/>
              <a:t>31</a:t>
            </a:fld>
            <a:endParaRPr lang="en-US" dirty="0"/>
          </a:p>
        </p:txBody>
      </p:sp>
      <p:sp>
        <p:nvSpPr>
          <p:cNvPr id="11" name="Rectangle 10">
            <a:extLst>
              <a:ext uri="{FF2B5EF4-FFF2-40B4-BE49-F238E27FC236}">
                <a16:creationId xmlns:a16="http://schemas.microsoft.com/office/drawing/2014/main" id="{D0C56C03-EF35-4745-8CB0-6E051F26FED3}"/>
              </a:ext>
            </a:extLst>
          </p:cNvPr>
          <p:cNvSpPr/>
          <p:nvPr/>
        </p:nvSpPr>
        <p:spPr>
          <a:xfrm>
            <a:off x="0" y="2593073"/>
            <a:ext cx="7559675" cy="7450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2" name="Rectangle 5">
            <a:extLst>
              <a:ext uri="{FF2B5EF4-FFF2-40B4-BE49-F238E27FC236}">
                <a16:creationId xmlns:a16="http://schemas.microsoft.com/office/drawing/2014/main" id="{59CA95C6-FEDE-9546-BCA5-CE041F64C116}"/>
              </a:ext>
            </a:extLst>
          </p:cNvPr>
          <p:cNvSpPr/>
          <p:nvPr/>
        </p:nvSpPr>
        <p:spPr bwMode="auto">
          <a:xfrm>
            <a:off x="672658" y="2945317"/>
            <a:ext cx="6904946" cy="1563085"/>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3" name="Text Placeholder 2">
            <a:extLst>
              <a:ext uri="{FF2B5EF4-FFF2-40B4-BE49-F238E27FC236}">
                <a16:creationId xmlns:a16="http://schemas.microsoft.com/office/drawing/2014/main" id="{02BF7494-EE59-B24C-AA5B-C1EED669436B}"/>
              </a:ext>
            </a:extLst>
          </p:cNvPr>
          <p:cNvSpPr txBox="1">
            <a:spLocks/>
          </p:cNvSpPr>
          <p:nvPr/>
        </p:nvSpPr>
        <p:spPr>
          <a:xfrm>
            <a:off x="1915959" y="2939915"/>
            <a:ext cx="4814717" cy="156308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1800" dirty="0">
                <a:solidFill>
                  <a:schemeClr val="bg1"/>
                </a:solidFill>
              </a:rPr>
              <a:t>Partnerships between social enterprises and private businesses</a:t>
            </a:r>
          </a:p>
        </p:txBody>
      </p:sp>
      <p:sp>
        <p:nvSpPr>
          <p:cNvPr id="14" name="Text Placeholder 5">
            <a:extLst>
              <a:ext uri="{FF2B5EF4-FFF2-40B4-BE49-F238E27FC236}">
                <a16:creationId xmlns:a16="http://schemas.microsoft.com/office/drawing/2014/main" id="{9A1CE101-5399-4A40-A24D-79BD856275E7}"/>
              </a:ext>
            </a:extLst>
          </p:cNvPr>
          <p:cNvSpPr txBox="1">
            <a:spLocks/>
          </p:cNvSpPr>
          <p:nvPr/>
        </p:nvSpPr>
        <p:spPr>
          <a:xfrm>
            <a:off x="521167" y="3253065"/>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5" name="Text Placeholder 2">
            <a:extLst>
              <a:ext uri="{FF2B5EF4-FFF2-40B4-BE49-F238E27FC236}">
                <a16:creationId xmlns:a16="http://schemas.microsoft.com/office/drawing/2014/main" id="{55312753-EAFC-D548-B6D2-F48E7EA7B384}"/>
              </a:ext>
            </a:extLst>
          </p:cNvPr>
          <p:cNvSpPr txBox="1">
            <a:spLocks/>
          </p:cNvSpPr>
          <p:nvPr/>
        </p:nvSpPr>
        <p:spPr>
          <a:xfrm>
            <a:off x="530839" y="3253066"/>
            <a:ext cx="1317606" cy="919028"/>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177800" algn="l"/>
              </a:tabLst>
            </a:pPr>
            <a:r>
              <a:rPr lang="en-US" sz="4400" b="1" dirty="0">
                <a:solidFill>
                  <a:schemeClr val="bg1"/>
                </a:solidFill>
              </a:rPr>
              <a:t>1</a:t>
            </a:r>
          </a:p>
        </p:txBody>
      </p:sp>
      <p:sp>
        <p:nvSpPr>
          <p:cNvPr id="16" name="Text Placeholder 2">
            <a:extLst>
              <a:ext uri="{FF2B5EF4-FFF2-40B4-BE49-F238E27FC236}">
                <a16:creationId xmlns:a16="http://schemas.microsoft.com/office/drawing/2014/main" id="{26E1A92D-0AFA-584A-94FF-B29FA3261239}"/>
              </a:ext>
            </a:extLst>
          </p:cNvPr>
          <p:cNvSpPr txBox="1">
            <a:spLocks/>
          </p:cNvSpPr>
          <p:nvPr/>
        </p:nvSpPr>
        <p:spPr>
          <a:xfrm>
            <a:off x="1830515" y="4330923"/>
            <a:ext cx="4649659" cy="919028"/>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3000" b="1" dirty="0">
                <a:solidFill>
                  <a:srgbClr val="E54526"/>
                </a:solidFill>
              </a:rPr>
              <a:t>4 million DKK available. </a:t>
            </a:r>
          </a:p>
        </p:txBody>
      </p:sp>
      <p:sp>
        <p:nvSpPr>
          <p:cNvPr id="17" name="Text Placeholder 2">
            <a:extLst>
              <a:ext uri="{FF2B5EF4-FFF2-40B4-BE49-F238E27FC236}">
                <a16:creationId xmlns:a16="http://schemas.microsoft.com/office/drawing/2014/main" id="{3243C13B-206F-4B43-A720-7F77697E8885}"/>
              </a:ext>
            </a:extLst>
          </p:cNvPr>
          <p:cNvSpPr txBox="1">
            <a:spLocks/>
          </p:cNvSpPr>
          <p:nvPr/>
        </p:nvSpPr>
        <p:spPr>
          <a:xfrm>
            <a:off x="1830515" y="4971003"/>
            <a:ext cx="4649659" cy="44039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1800" b="1" dirty="0">
                <a:solidFill>
                  <a:srgbClr val="3389CA"/>
                </a:solidFill>
              </a:rPr>
              <a:t>300,000 DKK per applicant. </a:t>
            </a:r>
          </a:p>
        </p:txBody>
      </p:sp>
      <p:sp>
        <p:nvSpPr>
          <p:cNvPr id="18" name="Text Placeholder 5">
            <a:extLst>
              <a:ext uri="{FF2B5EF4-FFF2-40B4-BE49-F238E27FC236}">
                <a16:creationId xmlns:a16="http://schemas.microsoft.com/office/drawing/2014/main" id="{85649065-8063-8241-B56E-BA3DD4619ACE}"/>
              </a:ext>
            </a:extLst>
          </p:cNvPr>
          <p:cNvSpPr txBox="1">
            <a:spLocks/>
          </p:cNvSpPr>
          <p:nvPr/>
        </p:nvSpPr>
        <p:spPr>
          <a:xfrm>
            <a:off x="1915959" y="5529019"/>
            <a:ext cx="5158598" cy="9127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The proposal of the initiative is to create larger, stronger partnerships between social enterprises and traditional businesses. These partnerships would strengthen the business development for social enterprises and improve sales to the private sector. It would also hopefully create more jobs for disadvantaged people.</a:t>
            </a:r>
            <a:r>
              <a:rPr lang="en-US" baseline="30000" dirty="0"/>
              <a:t>27</a:t>
            </a:r>
            <a:endParaRPr lang="en-RU" baseline="30000" dirty="0"/>
          </a:p>
        </p:txBody>
      </p:sp>
      <p:sp>
        <p:nvSpPr>
          <p:cNvPr id="19" name="Rectangle 5">
            <a:extLst>
              <a:ext uri="{FF2B5EF4-FFF2-40B4-BE49-F238E27FC236}">
                <a16:creationId xmlns:a16="http://schemas.microsoft.com/office/drawing/2014/main" id="{061CFF20-F1D0-974F-9BC0-1E904695DD09}"/>
              </a:ext>
            </a:extLst>
          </p:cNvPr>
          <p:cNvSpPr/>
          <p:nvPr/>
        </p:nvSpPr>
        <p:spPr bwMode="auto">
          <a:xfrm>
            <a:off x="672658" y="6441552"/>
            <a:ext cx="6904946" cy="1563085"/>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20" name="Text Placeholder 2">
            <a:extLst>
              <a:ext uri="{FF2B5EF4-FFF2-40B4-BE49-F238E27FC236}">
                <a16:creationId xmlns:a16="http://schemas.microsoft.com/office/drawing/2014/main" id="{8FA7DB47-7788-DB4E-9C0B-BDF5D556EB5D}"/>
              </a:ext>
            </a:extLst>
          </p:cNvPr>
          <p:cNvSpPr txBox="1">
            <a:spLocks/>
          </p:cNvSpPr>
          <p:nvPr/>
        </p:nvSpPr>
        <p:spPr>
          <a:xfrm>
            <a:off x="1915959" y="6436150"/>
            <a:ext cx="4814717" cy="156308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1800" dirty="0">
                <a:solidFill>
                  <a:schemeClr val="bg1"/>
                </a:solidFill>
              </a:rPr>
              <a:t>Municipalities that want to support social enterprises </a:t>
            </a:r>
            <a:r>
              <a:rPr lang="en-US" sz="1800" baseline="30000" dirty="0">
                <a:solidFill>
                  <a:schemeClr val="bg1"/>
                </a:solidFill>
              </a:rPr>
              <a:t>28</a:t>
            </a:r>
          </a:p>
        </p:txBody>
      </p:sp>
      <p:sp>
        <p:nvSpPr>
          <p:cNvPr id="21" name="Text Placeholder 5">
            <a:extLst>
              <a:ext uri="{FF2B5EF4-FFF2-40B4-BE49-F238E27FC236}">
                <a16:creationId xmlns:a16="http://schemas.microsoft.com/office/drawing/2014/main" id="{B510BD82-E520-ED4C-8B3F-49242549293B}"/>
              </a:ext>
            </a:extLst>
          </p:cNvPr>
          <p:cNvSpPr txBox="1">
            <a:spLocks/>
          </p:cNvSpPr>
          <p:nvPr/>
        </p:nvSpPr>
        <p:spPr>
          <a:xfrm>
            <a:off x="521167" y="6749300"/>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2" name="Text Placeholder 2">
            <a:extLst>
              <a:ext uri="{FF2B5EF4-FFF2-40B4-BE49-F238E27FC236}">
                <a16:creationId xmlns:a16="http://schemas.microsoft.com/office/drawing/2014/main" id="{4E3A3A0F-2806-284C-95E1-A9D3EF061BC8}"/>
              </a:ext>
            </a:extLst>
          </p:cNvPr>
          <p:cNvSpPr txBox="1">
            <a:spLocks/>
          </p:cNvSpPr>
          <p:nvPr/>
        </p:nvSpPr>
        <p:spPr>
          <a:xfrm>
            <a:off x="530839" y="6749301"/>
            <a:ext cx="1317606" cy="919028"/>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177800" algn="l"/>
              </a:tabLst>
            </a:pPr>
            <a:r>
              <a:rPr lang="en-US" sz="4400" b="1" dirty="0">
                <a:solidFill>
                  <a:schemeClr val="bg1"/>
                </a:solidFill>
              </a:rPr>
              <a:t>2</a:t>
            </a:r>
          </a:p>
        </p:txBody>
      </p:sp>
      <p:sp>
        <p:nvSpPr>
          <p:cNvPr id="23" name="Text Placeholder 2">
            <a:extLst>
              <a:ext uri="{FF2B5EF4-FFF2-40B4-BE49-F238E27FC236}">
                <a16:creationId xmlns:a16="http://schemas.microsoft.com/office/drawing/2014/main" id="{3912BF75-CC6C-8B4F-92C4-1C61D5EE80CD}"/>
              </a:ext>
            </a:extLst>
          </p:cNvPr>
          <p:cNvSpPr txBox="1">
            <a:spLocks/>
          </p:cNvSpPr>
          <p:nvPr/>
        </p:nvSpPr>
        <p:spPr>
          <a:xfrm>
            <a:off x="1830515" y="7827158"/>
            <a:ext cx="4649659" cy="919028"/>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3000" b="1" dirty="0">
                <a:solidFill>
                  <a:srgbClr val="E54526"/>
                </a:solidFill>
              </a:rPr>
              <a:t>7 million DKK available. </a:t>
            </a:r>
          </a:p>
        </p:txBody>
      </p:sp>
      <p:sp>
        <p:nvSpPr>
          <p:cNvPr id="24" name="Text Placeholder 2">
            <a:extLst>
              <a:ext uri="{FF2B5EF4-FFF2-40B4-BE49-F238E27FC236}">
                <a16:creationId xmlns:a16="http://schemas.microsoft.com/office/drawing/2014/main" id="{A6B75E44-920A-784C-A5AE-569C1BCF598B}"/>
              </a:ext>
            </a:extLst>
          </p:cNvPr>
          <p:cNvSpPr txBox="1">
            <a:spLocks/>
          </p:cNvSpPr>
          <p:nvPr/>
        </p:nvSpPr>
        <p:spPr>
          <a:xfrm>
            <a:off x="1830515" y="8467238"/>
            <a:ext cx="4649659" cy="44039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1800" b="1" dirty="0">
                <a:solidFill>
                  <a:srgbClr val="3389CA"/>
                </a:solidFill>
              </a:rPr>
              <a:t>500,000 DKK per applicant. </a:t>
            </a:r>
          </a:p>
        </p:txBody>
      </p:sp>
      <p:sp>
        <p:nvSpPr>
          <p:cNvPr id="25" name="Text Placeholder 5">
            <a:extLst>
              <a:ext uri="{FF2B5EF4-FFF2-40B4-BE49-F238E27FC236}">
                <a16:creationId xmlns:a16="http://schemas.microsoft.com/office/drawing/2014/main" id="{4919CDB6-C6A4-5C49-AA2E-F7E7E880452E}"/>
              </a:ext>
            </a:extLst>
          </p:cNvPr>
          <p:cNvSpPr txBox="1">
            <a:spLocks/>
          </p:cNvSpPr>
          <p:nvPr/>
        </p:nvSpPr>
        <p:spPr>
          <a:xfrm>
            <a:off x="1915959" y="9025254"/>
            <a:ext cx="5158598" cy="70606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This initiative supports municipalities that want to start working with and support social enterprises in their local area, with the overall purpose of creating more jobs for disadvantaged people.</a:t>
            </a:r>
            <a:endParaRPr lang="en-RU" dirty="0"/>
          </a:p>
        </p:txBody>
      </p:sp>
      <p:sp>
        <p:nvSpPr>
          <p:cNvPr id="7" name="Text Placeholder 5">
            <a:extLst>
              <a:ext uri="{FF2B5EF4-FFF2-40B4-BE49-F238E27FC236}">
                <a16:creationId xmlns:a16="http://schemas.microsoft.com/office/drawing/2014/main" id="{B91BE79F-AF7B-E74D-B4A3-ED1EADD239F5}"/>
              </a:ext>
            </a:extLst>
          </p:cNvPr>
          <p:cNvSpPr txBox="1">
            <a:spLocks/>
          </p:cNvSpPr>
          <p:nvPr/>
        </p:nvSpPr>
        <p:spPr>
          <a:xfrm>
            <a:off x="512909" y="9503637"/>
            <a:ext cx="5759421" cy="119977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sz="1000" baseline="30000" dirty="0"/>
              <a:t>26 </a:t>
            </a:r>
            <a:r>
              <a:rPr lang="en-GB" sz="1000" b="1" dirty="0">
                <a:solidFill>
                  <a:srgbClr val="E54526"/>
                </a:solidFill>
                <a:hlinkClick r:id="rId2">
                  <a:extLst>
                    <a:ext uri="{A12FA001-AC4F-418D-AE19-62706E023703}">
                      <ahyp:hlinkClr xmlns:ahyp="http://schemas.microsoft.com/office/drawing/2018/hyperlinkcolor" val="tx"/>
                    </a:ext>
                  </a:extLst>
                </a:hlinkClick>
              </a:rPr>
              <a:t>http://socialinnovation.lv/wp-content/uploads/2015/02/makets-ENG-26.02-15.40-IO1-final.pdf</a:t>
            </a:r>
            <a:r>
              <a:rPr lang="en-GB" sz="1000" b="1" dirty="0">
                <a:solidFill>
                  <a:srgbClr val="E54526"/>
                </a:solidFill>
              </a:rPr>
              <a:t> </a:t>
            </a:r>
            <a:r>
              <a:rPr lang="en-GB" sz="1000" dirty="0"/>
              <a:t>(</a:t>
            </a:r>
            <a:r>
              <a:rPr lang="en-GB" sz="1000" dirty="0" err="1"/>
              <a:t>pg</a:t>
            </a:r>
            <a:r>
              <a:rPr lang="en-GB" sz="1000" dirty="0"/>
              <a:t> 60)</a:t>
            </a:r>
            <a:endParaRPr lang="en-GB" sz="1000" b="1" dirty="0">
              <a:solidFill>
                <a:srgbClr val="E54526"/>
              </a:solidFill>
            </a:endParaRPr>
          </a:p>
          <a:p>
            <a:endParaRPr lang="en-GB" sz="1000" dirty="0"/>
          </a:p>
          <a:p>
            <a:pPr algn="l"/>
            <a:r>
              <a:rPr lang="en-GB" sz="1000" baseline="30000" dirty="0"/>
              <a:t>27 </a:t>
            </a:r>
            <a:r>
              <a:rPr lang="en-GB" sz="1000" b="1" dirty="0">
                <a:solidFill>
                  <a:srgbClr val="E54526"/>
                </a:solidFill>
                <a:hlinkClick r:id="rId2">
                  <a:extLst>
                    <a:ext uri="{A12FA001-AC4F-418D-AE19-62706E023703}">
                      <ahyp:hlinkClr xmlns:ahyp="http://schemas.microsoft.com/office/drawing/2018/hyperlinkcolor" val="tx"/>
                    </a:ext>
                  </a:extLst>
                </a:hlinkClick>
              </a:rPr>
              <a:t>http://socialinnovation.lv/wp-content/uploads/2015/02/makets-ENG-26.02-15.40-IO1-final.pdf</a:t>
            </a:r>
            <a:r>
              <a:rPr lang="en-GB" sz="1000" b="1" dirty="0">
                <a:solidFill>
                  <a:srgbClr val="E54526"/>
                </a:solidFill>
              </a:rPr>
              <a:t> </a:t>
            </a:r>
            <a:r>
              <a:rPr lang="en-GB" sz="1000" dirty="0"/>
              <a:t>(</a:t>
            </a:r>
            <a:r>
              <a:rPr lang="en-GB" sz="1000" dirty="0" err="1"/>
              <a:t>pg</a:t>
            </a:r>
            <a:r>
              <a:rPr lang="en-GB" sz="1000" dirty="0"/>
              <a:t> 60)</a:t>
            </a:r>
          </a:p>
          <a:p>
            <a:pPr algn="l"/>
            <a:endParaRPr lang="en-GB" sz="1000" dirty="0"/>
          </a:p>
          <a:p>
            <a:pPr algn="l"/>
            <a:r>
              <a:rPr lang="en-GB" sz="1000" baseline="30000" dirty="0"/>
              <a:t>28 </a:t>
            </a:r>
            <a:r>
              <a:rPr lang="en-GB" sz="1000" b="1" dirty="0">
                <a:solidFill>
                  <a:srgbClr val="E54526"/>
                </a:solidFill>
                <a:hlinkClick r:id="rId2">
                  <a:extLst>
                    <a:ext uri="{A12FA001-AC4F-418D-AE19-62706E023703}">
                      <ahyp:hlinkClr xmlns:ahyp="http://schemas.microsoft.com/office/drawing/2018/hyperlinkcolor" val="tx"/>
                    </a:ext>
                  </a:extLst>
                </a:hlinkClick>
              </a:rPr>
              <a:t>http://</a:t>
            </a:r>
            <a:r>
              <a:rPr lang="en-GB" sz="1000" b="1" dirty="0" err="1">
                <a:solidFill>
                  <a:srgbClr val="E54526"/>
                </a:solidFill>
                <a:hlinkClick r:id="rId2">
                  <a:extLst>
                    <a:ext uri="{A12FA001-AC4F-418D-AE19-62706E023703}">
                      <ahyp:hlinkClr xmlns:ahyp="http://schemas.microsoft.com/office/drawing/2018/hyperlinkcolor" val="tx"/>
                    </a:ext>
                  </a:extLst>
                </a:hlinkClick>
              </a:rPr>
              <a:t>socialinnovation.lv</a:t>
            </a:r>
            <a:r>
              <a:rPr lang="en-GB" sz="1000" b="1" dirty="0">
                <a:solidFill>
                  <a:srgbClr val="E54526"/>
                </a:solidFill>
                <a:hlinkClick r:id="rId2">
                  <a:extLst>
                    <a:ext uri="{A12FA001-AC4F-418D-AE19-62706E023703}">
                      <ahyp:hlinkClr xmlns:ahyp="http://schemas.microsoft.com/office/drawing/2018/hyperlinkcolor" val="tx"/>
                    </a:ext>
                  </a:extLst>
                </a:hlinkClick>
              </a:rPr>
              <a:t>/</a:t>
            </a:r>
            <a:r>
              <a:rPr lang="en-GB" sz="1000" b="1" dirty="0" err="1">
                <a:solidFill>
                  <a:srgbClr val="E54526"/>
                </a:solidFill>
                <a:hlinkClick r:id="rId2">
                  <a:extLst>
                    <a:ext uri="{A12FA001-AC4F-418D-AE19-62706E023703}">
                      <ahyp:hlinkClr xmlns:ahyp="http://schemas.microsoft.com/office/drawing/2018/hyperlinkcolor" val="tx"/>
                    </a:ext>
                  </a:extLst>
                </a:hlinkClick>
              </a:rPr>
              <a:t>wp</a:t>
            </a:r>
            <a:r>
              <a:rPr lang="en-GB" sz="1000" b="1" dirty="0">
                <a:solidFill>
                  <a:srgbClr val="E54526"/>
                </a:solidFill>
                <a:hlinkClick r:id="rId2">
                  <a:extLst>
                    <a:ext uri="{A12FA001-AC4F-418D-AE19-62706E023703}">
                      <ahyp:hlinkClr xmlns:ahyp="http://schemas.microsoft.com/office/drawing/2018/hyperlinkcolor" val="tx"/>
                    </a:ext>
                  </a:extLst>
                </a:hlinkClick>
              </a:rPr>
              <a:t>-content/uploads/2015/02/makets-ENG-26.02-15.40-IO1-final.pdf</a:t>
            </a:r>
            <a:r>
              <a:rPr lang="en-GB" sz="1000" b="1" dirty="0">
                <a:solidFill>
                  <a:srgbClr val="E54526"/>
                </a:solidFill>
              </a:rPr>
              <a:t> </a:t>
            </a:r>
            <a:r>
              <a:rPr lang="en-GB" sz="1000" dirty="0"/>
              <a:t>(</a:t>
            </a:r>
            <a:r>
              <a:rPr lang="en-GB" sz="1000" dirty="0" err="1"/>
              <a:t>pg</a:t>
            </a:r>
            <a:r>
              <a:rPr lang="en-GB" sz="1000" dirty="0"/>
              <a:t> 60)  </a:t>
            </a:r>
          </a:p>
          <a:p>
            <a:pPr algn="l"/>
            <a:r>
              <a:rPr lang="en-GB" sz="1000" dirty="0"/>
              <a:t> </a:t>
            </a:r>
          </a:p>
        </p:txBody>
      </p:sp>
    </p:spTree>
    <p:extLst>
      <p:ext uri="{BB962C8B-B14F-4D97-AF65-F5344CB8AC3E}">
        <p14:creationId xmlns:p14="http://schemas.microsoft.com/office/powerpoint/2010/main" val="2358833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F9470A-28EC-1A48-9CB5-5AD8A0D0DB53}"/>
              </a:ext>
            </a:extLst>
          </p:cNvPr>
          <p:cNvSpPr>
            <a:spLocks noGrp="1"/>
          </p:cNvSpPr>
          <p:nvPr>
            <p:ph type="body" sz="quarter" idx="32"/>
          </p:nvPr>
        </p:nvSpPr>
        <p:spPr>
          <a:xfrm>
            <a:off x="1081382" y="6532631"/>
            <a:ext cx="6143488" cy="1729363"/>
          </a:xfrm>
        </p:spPr>
        <p:txBody>
          <a:bodyPr/>
          <a:lstStyle/>
          <a:p>
            <a:r>
              <a:rPr lang="en-GB" dirty="0"/>
              <a:t>In specific, </a:t>
            </a:r>
            <a:r>
              <a:rPr lang="en-GB" b="1" dirty="0"/>
              <a:t> during 2007-2013, there have been developments driven by programmes</a:t>
            </a:r>
            <a:r>
              <a:rPr lang="en-GB" dirty="0"/>
              <a:t> in the context of the "Digital Convergence" Operational Programme of the Ministry of Economy, part of the 4th Community Support Framework programme in the area of Information Society Technologies (2007-2013). Call 31 of the programme, launched in late 2011, amounted to ca. 60 million EUR and supported projects related to the </a:t>
            </a:r>
            <a:r>
              <a:rPr lang="en-GB" b="1" dirty="0"/>
              <a:t>digitisation of cultural heritage</a:t>
            </a:r>
            <a:r>
              <a:rPr lang="en-GB" dirty="0"/>
              <a:t>, popular and contemporary culture assets, their enrichment, access through web services and mobile devices apps, and integration within a unified metadata repository. The emphasis was on final delivery of cultural content to audiences and markets, both national and international, among other channels through exposure to the European platform.</a:t>
            </a:r>
            <a:r>
              <a:rPr lang="en-GB" baseline="30000" dirty="0"/>
              <a:t>30</a:t>
            </a:r>
            <a:r>
              <a:rPr lang="en-GB" dirty="0"/>
              <a:t> </a:t>
            </a:r>
            <a:endParaRPr lang="en-RU" dirty="0"/>
          </a:p>
        </p:txBody>
      </p:sp>
      <p:sp>
        <p:nvSpPr>
          <p:cNvPr id="3" name="Slide Number Placeholder 2">
            <a:extLst>
              <a:ext uri="{FF2B5EF4-FFF2-40B4-BE49-F238E27FC236}">
                <a16:creationId xmlns:a16="http://schemas.microsoft.com/office/drawing/2014/main" id="{DE755C79-7EEE-9F40-B744-1F308974AA84}"/>
              </a:ext>
            </a:extLst>
          </p:cNvPr>
          <p:cNvSpPr>
            <a:spLocks noGrp="1"/>
          </p:cNvSpPr>
          <p:nvPr>
            <p:ph type="sldNum" sz="quarter" idx="4"/>
          </p:nvPr>
        </p:nvSpPr>
        <p:spPr/>
        <p:txBody>
          <a:bodyPr/>
          <a:lstStyle/>
          <a:p>
            <a:fld id="{CB2079F2-58AF-ED44-82D7-E04B2F6FD686}" type="slidenum">
              <a:rPr lang="en-US" smtClean="0"/>
              <a:pPr/>
              <a:t>32</a:t>
            </a:fld>
            <a:endParaRPr lang="en-US" dirty="0"/>
          </a:p>
        </p:txBody>
      </p:sp>
      <p:pic>
        <p:nvPicPr>
          <p:cNvPr id="6" name="Picture Placeholder 5">
            <a:extLst>
              <a:ext uri="{FF2B5EF4-FFF2-40B4-BE49-F238E27FC236}">
                <a16:creationId xmlns:a16="http://schemas.microsoft.com/office/drawing/2014/main" id="{0E8D8A01-EB9D-714F-94FE-EB5B4ACE485D}"/>
              </a:ext>
            </a:extLst>
          </p:cNvPr>
          <p:cNvPicPr>
            <a:picLocks noGrp="1" noChangeAspect="1"/>
          </p:cNvPicPr>
          <p:nvPr>
            <p:ph type="pic" sz="quarter" idx="41"/>
          </p:nvPr>
        </p:nvPicPr>
        <p:blipFill rotWithShape="1">
          <a:blip r:embed="rId2" cstate="email">
            <a:extLst>
              <a:ext uri="{28A0092B-C50C-407E-A947-70E740481C1C}">
                <a14:useLocalDpi xmlns:a14="http://schemas.microsoft.com/office/drawing/2010/main"/>
              </a:ext>
            </a:extLst>
          </a:blip>
          <a:srcRect/>
          <a:stretch/>
        </p:blipFill>
        <p:spPr>
          <a:xfrm>
            <a:off x="1" y="-11582"/>
            <a:ext cx="7559675" cy="3351941"/>
          </a:xfrm>
        </p:spPr>
      </p:pic>
      <p:sp>
        <p:nvSpPr>
          <p:cNvPr id="9" name="Text Placeholder 1">
            <a:extLst>
              <a:ext uri="{FF2B5EF4-FFF2-40B4-BE49-F238E27FC236}">
                <a16:creationId xmlns:a16="http://schemas.microsoft.com/office/drawing/2014/main" id="{1BD2D377-56B2-0040-985B-21AC8FC3D709}"/>
              </a:ext>
            </a:extLst>
          </p:cNvPr>
          <p:cNvSpPr txBox="1">
            <a:spLocks/>
          </p:cNvSpPr>
          <p:nvPr/>
        </p:nvSpPr>
        <p:spPr>
          <a:xfrm>
            <a:off x="532741" y="3743818"/>
            <a:ext cx="6487184" cy="208030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rgbClr val="58595B"/>
                </a:solidFill>
              </a:rPr>
              <a:t>In addition, another significant public body in the field of social entrepreneurship is the </a:t>
            </a:r>
            <a:r>
              <a:rPr lang="en-GB" dirty="0" err="1">
                <a:solidFill>
                  <a:srgbClr val="58595B"/>
                </a:solidFill>
              </a:rPr>
              <a:t>Center</a:t>
            </a:r>
            <a:r>
              <a:rPr lang="en-GB" dirty="0">
                <a:solidFill>
                  <a:srgbClr val="58595B"/>
                </a:solidFill>
              </a:rPr>
              <a:t> for Social Entrepreneurship which was founded in 2006 at Roskilde University with a Government grant worth almost €1.5 million. The purpose of the </a:t>
            </a:r>
            <a:r>
              <a:rPr lang="en-GB" dirty="0" err="1">
                <a:solidFill>
                  <a:srgbClr val="58595B"/>
                </a:solidFill>
              </a:rPr>
              <a:t>Center</a:t>
            </a:r>
            <a:r>
              <a:rPr lang="en-GB" dirty="0">
                <a:solidFill>
                  <a:srgbClr val="58595B"/>
                </a:solidFill>
              </a:rPr>
              <a:t> is to become a “greenhouse” for learning and building competences in social entrepreneurship, with a view to improving the living conditions of socially marginalized people. The </a:t>
            </a:r>
            <a:r>
              <a:rPr lang="en-GB" dirty="0" err="1">
                <a:solidFill>
                  <a:srgbClr val="58595B"/>
                </a:solidFill>
              </a:rPr>
              <a:t>center</a:t>
            </a:r>
            <a:r>
              <a:rPr lang="en-GB" dirty="0">
                <a:solidFill>
                  <a:srgbClr val="58595B"/>
                </a:solidFill>
              </a:rPr>
              <a:t> offers different kinds of education in relation to social entrepreneurship.</a:t>
            </a:r>
            <a:r>
              <a:rPr lang="en-GB" baseline="30000" dirty="0">
                <a:solidFill>
                  <a:srgbClr val="58595B"/>
                </a:solidFill>
              </a:rPr>
              <a:t>29</a:t>
            </a:r>
          </a:p>
          <a:p>
            <a:endParaRPr lang="en-GB" baseline="30000" dirty="0">
              <a:solidFill>
                <a:srgbClr val="58595B"/>
              </a:solidFill>
            </a:endParaRPr>
          </a:p>
          <a:p>
            <a:r>
              <a:rPr lang="en-GB" b="1" dirty="0">
                <a:solidFill>
                  <a:srgbClr val="58595B"/>
                </a:solidFill>
              </a:rPr>
              <a:t>Greece</a:t>
            </a:r>
            <a:r>
              <a:rPr lang="en-GB" dirty="0">
                <a:solidFill>
                  <a:srgbClr val="58595B"/>
                </a:solidFill>
              </a:rPr>
              <a:t> is more focused on providing supporting policies related to the digital transformation of cultural heritage. Despite the fact that </a:t>
            </a:r>
            <a:r>
              <a:rPr lang="en-GB" b="1" dirty="0">
                <a:solidFill>
                  <a:srgbClr val="58595B"/>
                </a:solidFill>
              </a:rPr>
              <a:t>cultural innovation </a:t>
            </a:r>
            <a:r>
              <a:rPr lang="en-GB" dirty="0">
                <a:solidFill>
                  <a:srgbClr val="58595B"/>
                </a:solidFill>
              </a:rPr>
              <a:t>does not exist as an official definition in Greece, however there are various acts at a policy level that imply how cultural innovation is </a:t>
            </a:r>
            <a:r>
              <a:rPr lang="en-GB" b="1" dirty="0">
                <a:solidFill>
                  <a:srgbClr val="58595B"/>
                </a:solidFill>
              </a:rPr>
              <a:t>tightly linked with cultural heritage, digital transformation, science and technology. </a:t>
            </a:r>
          </a:p>
          <a:p>
            <a:endParaRPr lang="en-GB" baseline="30000" dirty="0">
              <a:solidFill>
                <a:srgbClr val="58595B"/>
              </a:solidFill>
            </a:endParaRPr>
          </a:p>
        </p:txBody>
      </p:sp>
      <p:sp>
        <p:nvSpPr>
          <p:cNvPr id="10" name="Text Placeholder 5">
            <a:extLst>
              <a:ext uri="{FF2B5EF4-FFF2-40B4-BE49-F238E27FC236}">
                <a16:creationId xmlns:a16="http://schemas.microsoft.com/office/drawing/2014/main" id="{C4C13508-F7A5-2141-97AE-6DB4085D8CA5}"/>
              </a:ext>
            </a:extLst>
          </p:cNvPr>
          <p:cNvSpPr txBox="1">
            <a:spLocks/>
          </p:cNvSpPr>
          <p:nvPr/>
        </p:nvSpPr>
        <p:spPr>
          <a:xfrm>
            <a:off x="512909" y="9462075"/>
            <a:ext cx="5967265" cy="122973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sz="1000" baseline="30000" dirty="0"/>
              <a:t>29 </a:t>
            </a:r>
            <a:r>
              <a:rPr lang="en-GB" sz="1000" b="1" dirty="0">
                <a:solidFill>
                  <a:srgbClr val="E54526"/>
                </a:solidFill>
                <a:hlinkClick r:id="rId3">
                  <a:extLst>
                    <a:ext uri="{A12FA001-AC4F-418D-AE19-62706E023703}">
                      <ahyp:hlinkClr xmlns:ahyp="http://schemas.microsoft.com/office/drawing/2018/hyperlinkcolor" val="tx"/>
                    </a:ext>
                  </a:extLst>
                </a:hlinkClick>
              </a:rPr>
              <a:t>http://</a:t>
            </a:r>
            <a:r>
              <a:rPr lang="en-GB" sz="1000" b="1" dirty="0" err="1">
                <a:solidFill>
                  <a:srgbClr val="E54526"/>
                </a:solidFill>
                <a:hlinkClick r:id="rId3">
                  <a:extLst>
                    <a:ext uri="{A12FA001-AC4F-418D-AE19-62706E023703}">
                      <ahyp:hlinkClr xmlns:ahyp="http://schemas.microsoft.com/office/drawing/2018/hyperlinkcolor" val="tx"/>
                    </a:ext>
                  </a:extLst>
                </a:hlinkClick>
              </a:rPr>
              <a:t>www.ruc.dk</a:t>
            </a:r>
            <a:r>
              <a:rPr lang="en-GB" sz="1000" b="1" dirty="0">
                <a:solidFill>
                  <a:srgbClr val="E54526"/>
                </a:solidFill>
                <a:hlinkClick r:id="rId3">
                  <a:extLst>
                    <a:ext uri="{A12FA001-AC4F-418D-AE19-62706E023703}">
                      <ahyp:hlinkClr xmlns:ahyp="http://schemas.microsoft.com/office/drawing/2018/hyperlinkcolor" val="tx"/>
                    </a:ext>
                  </a:extLst>
                </a:hlinkClick>
              </a:rPr>
              <a:t>/</a:t>
            </a:r>
            <a:r>
              <a:rPr lang="en-GB" sz="1000" b="1" dirty="0" err="1">
                <a:solidFill>
                  <a:srgbClr val="E54526"/>
                </a:solidFill>
                <a:hlinkClick r:id="rId3">
                  <a:extLst>
                    <a:ext uri="{A12FA001-AC4F-418D-AE19-62706E023703}">
                      <ahyp:hlinkClr xmlns:ahyp="http://schemas.microsoft.com/office/drawing/2018/hyperlinkcolor" val="tx"/>
                    </a:ext>
                  </a:extLst>
                </a:hlinkClick>
              </a:rPr>
              <a:t>forskning</a:t>
            </a:r>
            <a:r>
              <a:rPr lang="en-GB" sz="1000" b="1" dirty="0">
                <a:solidFill>
                  <a:srgbClr val="E54526"/>
                </a:solidFill>
                <a:hlinkClick r:id="rId3">
                  <a:extLst>
                    <a:ext uri="{A12FA001-AC4F-418D-AE19-62706E023703}">
                      <ahyp:hlinkClr xmlns:ahyp="http://schemas.microsoft.com/office/drawing/2018/hyperlinkcolor" val="tx"/>
                    </a:ext>
                  </a:extLst>
                </a:hlinkClick>
              </a:rPr>
              <a:t>/</a:t>
            </a:r>
            <a:r>
              <a:rPr lang="en-GB" sz="1000" b="1" dirty="0" err="1">
                <a:solidFill>
                  <a:srgbClr val="E54526"/>
                </a:solidFill>
                <a:hlinkClick r:id="rId3">
                  <a:extLst>
                    <a:ext uri="{A12FA001-AC4F-418D-AE19-62706E023703}">
                      <ahyp:hlinkClr xmlns:ahyp="http://schemas.microsoft.com/office/drawing/2018/hyperlinkcolor" val="tx"/>
                    </a:ext>
                  </a:extLst>
                </a:hlinkClick>
              </a:rPr>
              <a:t>forskningscentre</a:t>
            </a:r>
            <a:r>
              <a:rPr lang="en-GB" sz="1000" b="1" dirty="0">
                <a:solidFill>
                  <a:srgbClr val="E54526"/>
                </a:solidFill>
                <a:hlinkClick r:id="rId3">
                  <a:extLst>
                    <a:ext uri="{A12FA001-AC4F-418D-AE19-62706E023703}">
                      <ahyp:hlinkClr xmlns:ahyp="http://schemas.microsoft.com/office/drawing/2018/hyperlinkcolor" val="tx"/>
                    </a:ext>
                  </a:extLst>
                </a:hlinkClick>
              </a:rPr>
              <a:t>/</a:t>
            </a:r>
            <a:r>
              <a:rPr lang="en-GB" sz="1000" b="1" dirty="0" err="1">
                <a:solidFill>
                  <a:srgbClr val="E54526"/>
                </a:solidFill>
                <a:hlinkClick r:id="rId3">
                  <a:extLst>
                    <a:ext uri="{A12FA001-AC4F-418D-AE19-62706E023703}">
                      <ahyp:hlinkClr xmlns:ahyp="http://schemas.microsoft.com/office/drawing/2018/hyperlinkcolor" val="tx"/>
                    </a:ext>
                  </a:extLst>
                </a:hlinkClick>
              </a:rPr>
              <a:t>cse</a:t>
            </a:r>
            <a:r>
              <a:rPr lang="en-GB" sz="1000" b="1" dirty="0">
                <a:solidFill>
                  <a:srgbClr val="E54526"/>
                </a:solidFill>
                <a:hlinkClick r:id="rId3">
                  <a:extLst>
                    <a:ext uri="{A12FA001-AC4F-418D-AE19-62706E023703}">
                      <ahyp:hlinkClr xmlns:ahyp="http://schemas.microsoft.com/office/drawing/2018/hyperlinkcolor" val="tx"/>
                    </a:ext>
                  </a:extLst>
                </a:hlinkClick>
              </a:rPr>
              <a:t>/</a:t>
            </a:r>
            <a:r>
              <a:rPr lang="en-GB" sz="1000" b="1" dirty="0">
                <a:solidFill>
                  <a:srgbClr val="E54526"/>
                </a:solidFill>
              </a:rPr>
              <a:t> </a:t>
            </a:r>
            <a:endParaRPr lang="en-RU" sz="1000" b="1" dirty="0">
              <a:solidFill>
                <a:srgbClr val="E54526"/>
              </a:solidFill>
            </a:endParaRPr>
          </a:p>
          <a:p>
            <a:pPr algn="l"/>
            <a:endParaRPr lang="en-IE" sz="1000" baseline="30000" dirty="0"/>
          </a:p>
          <a:p>
            <a:pPr algn="l"/>
            <a:r>
              <a:rPr lang="en-GB" sz="1000" baseline="30000" dirty="0"/>
              <a:t>30</a:t>
            </a:r>
            <a:r>
              <a:rPr lang="en-RU" sz="1000" b="1" dirty="0">
                <a:solidFill>
                  <a:srgbClr val="E54526"/>
                </a:solidFill>
              </a:rPr>
              <a:t> </a:t>
            </a:r>
            <a:r>
              <a:rPr lang="en-GB" sz="1000" b="1" dirty="0">
                <a:solidFill>
                  <a:srgbClr val="E54526"/>
                </a:solidFill>
                <a:hlinkClick r:id="rId4">
                  <a:extLst>
                    <a:ext uri="{A12FA001-AC4F-418D-AE19-62706E023703}">
                      <ahyp:hlinkClr xmlns:ahyp="http://schemas.microsoft.com/office/drawing/2018/hyperlinkcolor" val="tx"/>
                    </a:ext>
                  </a:extLst>
                </a:hlinkClick>
              </a:rPr>
              <a:t>https://</a:t>
            </a:r>
            <a:r>
              <a:rPr lang="en-GB" sz="1000" b="1" dirty="0" err="1">
                <a:solidFill>
                  <a:srgbClr val="E54526"/>
                </a:solidFill>
                <a:hlinkClick r:id="rId4">
                  <a:extLst>
                    <a:ext uri="{A12FA001-AC4F-418D-AE19-62706E023703}">
                      <ahyp:hlinkClr xmlns:ahyp="http://schemas.microsoft.com/office/drawing/2018/hyperlinkcolor" val="tx"/>
                    </a:ext>
                  </a:extLst>
                </a:hlinkClick>
              </a:rPr>
              <a:t>www.culturalpolicies.net</a:t>
            </a:r>
            <a:r>
              <a:rPr lang="en-GB" sz="1000" b="1" dirty="0">
                <a:solidFill>
                  <a:srgbClr val="E54526"/>
                </a:solidFill>
                <a:hlinkClick r:id="rId4">
                  <a:extLst>
                    <a:ext uri="{A12FA001-AC4F-418D-AE19-62706E023703}">
                      <ahyp:hlinkClr xmlns:ahyp="http://schemas.microsoft.com/office/drawing/2018/hyperlinkcolor" val="tx"/>
                    </a:ext>
                  </a:extLst>
                </a:hlinkClick>
              </a:rPr>
              <a:t>/database/search-by-country/country-profile/category/?id=16&amp;g1=2</a:t>
            </a:r>
            <a:r>
              <a:rPr lang="en-GB" sz="1000" b="1" dirty="0">
                <a:solidFill>
                  <a:srgbClr val="E54526"/>
                </a:solidFill>
              </a:rPr>
              <a:t> </a:t>
            </a:r>
            <a:endParaRPr lang="en-IE" sz="1000" b="1" baseline="30000" dirty="0">
              <a:solidFill>
                <a:srgbClr val="E54526"/>
              </a:solidFill>
            </a:endParaRPr>
          </a:p>
        </p:txBody>
      </p:sp>
    </p:spTree>
    <p:extLst>
      <p:ext uri="{BB962C8B-B14F-4D97-AF65-F5344CB8AC3E}">
        <p14:creationId xmlns:p14="http://schemas.microsoft.com/office/powerpoint/2010/main" val="2393082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8208EBF-29A9-624B-A798-BF571ABEE529}"/>
              </a:ext>
            </a:extLst>
          </p:cNvPr>
          <p:cNvSpPr/>
          <p:nvPr/>
        </p:nvSpPr>
        <p:spPr>
          <a:xfrm>
            <a:off x="6479177" y="6313714"/>
            <a:ext cx="1080497" cy="3796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6" name="Text Placeholder 5">
            <a:extLst>
              <a:ext uri="{FF2B5EF4-FFF2-40B4-BE49-F238E27FC236}">
                <a16:creationId xmlns:a16="http://schemas.microsoft.com/office/drawing/2014/main" id="{5549BDA6-71CE-F94C-8A79-9D1950B63DDE}"/>
              </a:ext>
            </a:extLst>
          </p:cNvPr>
          <p:cNvSpPr>
            <a:spLocks noGrp="1"/>
          </p:cNvSpPr>
          <p:nvPr>
            <p:ph type="body" sz="quarter" idx="32"/>
          </p:nvPr>
        </p:nvSpPr>
        <p:spPr>
          <a:xfrm>
            <a:off x="515712" y="806902"/>
            <a:ext cx="6526988" cy="3728522"/>
          </a:xfrm>
        </p:spPr>
        <p:txBody>
          <a:bodyPr numCol="1"/>
          <a:lstStyle/>
          <a:p>
            <a:r>
              <a:rPr lang="en-GB" dirty="0"/>
              <a:t> In continuation, in the context of the implementation of the European Structural and Investment Funds 2014-2020 in the field of Research, Technology and Innovation,</a:t>
            </a:r>
            <a:r>
              <a:rPr lang="en-GB" b="1" dirty="0"/>
              <a:t> </a:t>
            </a:r>
            <a:r>
              <a:rPr lang="en-GB" dirty="0"/>
              <a:t>the General Secretariat for Research &amp; Technology of the </a:t>
            </a:r>
            <a:r>
              <a:rPr lang="en-GB" b="1" dirty="0"/>
              <a:t>Ministry of Education, Research &amp; Religions</a:t>
            </a:r>
            <a:r>
              <a:rPr lang="en-GB" dirty="0"/>
              <a:t> in collaboration </a:t>
            </a:r>
            <a:r>
              <a:rPr lang="en-GB" b="1" dirty="0"/>
              <a:t>with the Ministry of Culture and Sports</a:t>
            </a:r>
            <a:r>
              <a:rPr lang="en-GB" dirty="0"/>
              <a:t> announced the special action of </a:t>
            </a:r>
            <a:r>
              <a:rPr lang="en-GB" b="1" dirty="0"/>
              <a:t>Open Innovation in Culture</a:t>
            </a:r>
            <a:r>
              <a:rPr lang="en-GB" dirty="0"/>
              <a:t> focusing on "Culture, Cultural Heritage, Science and Technology”. </a:t>
            </a:r>
            <a:r>
              <a:rPr lang="en-GB" baseline="30000" dirty="0"/>
              <a:t>31</a:t>
            </a:r>
          </a:p>
          <a:p>
            <a:endParaRPr lang="en-GB" baseline="30000" dirty="0"/>
          </a:p>
          <a:p>
            <a:r>
              <a:rPr lang="en-GB" dirty="0"/>
              <a:t>In addition, according to the </a:t>
            </a:r>
            <a:r>
              <a:rPr lang="en-GB" b="1" dirty="0"/>
              <a:t>National Documentation </a:t>
            </a:r>
            <a:r>
              <a:rPr lang="en-GB" b="1" dirty="0" err="1"/>
              <a:t>Center</a:t>
            </a:r>
            <a:r>
              <a:rPr lang="en-GB" dirty="0"/>
              <a:t>, whose institutional role (as a digital and physical infrastructure of national scope) is to collect, organize and preserve the entire Greek scientific, research and cultural output (content and data) disseminating it at both national and global level, it is important to take into consideration that </a:t>
            </a:r>
            <a:r>
              <a:rPr lang="en-GB" dirty="0" err="1"/>
              <a:t>Europeana</a:t>
            </a:r>
            <a:r>
              <a:rPr lang="en-GB" dirty="0"/>
              <a:t> Innovation Agenda highlights </a:t>
            </a:r>
            <a:r>
              <a:rPr lang="en-GB" b="1" dirty="0"/>
              <a:t>research and innovation priorities for the cultural heritage sector.</a:t>
            </a:r>
            <a:r>
              <a:rPr lang="en-GB" b="1" baseline="30000" dirty="0"/>
              <a:t>32</a:t>
            </a:r>
            <a:r>
              <a:rPr lang="en-GB" dirty="0"/>
              <a:t> Here it is interesting to mention the fact that, in 2019, the National Documentation </a:t>
            </a:r>
            <a:r>
              <a:rPr lang="en-GB" dirty="0" err="1"/>
              <a:t>Center</a:t>
            </a:r>
            <a:r>
              <a:rPr lang="en-GB" dirty="0"/>
              <a:t> was moved from the Ministry of Education to the Ministry of Digital Governance. </a:t>
            </a:r>
            <a:r>
              <a:rPr lang="en-GB" b="1" dirty="0"/>
              <a:t>To our understanding, this implies that cultural innovation is highly linked with digital transformation. </a:t>
            </a:r>
            <a:r>
              <a:rPr lang="en-GB" dirty="0"/>
              <a:t>In fact, </a:t>
            </a:r>
            <a:r>
              <a:rPr lang="en-GB" b="1" dirty="0"/>
              <a:t>a Bible of Digital Transformation 2020-2025</a:t>
            </a:r>
            <a:r>
              <a:rPr lang="en-GB" dirty="0"/>
              <a:t> has been published by the Ministry of Digital Governance, highlighting the need for digital innovation. In particular, it is pinpointed that one of the most critical pillars for the digital economy is the creation of </a:t>
            </a:r>
            <a:r>
              <a:rPr lang="en-GB" b="1" dirty="0"/>
              <a:t>Digital Innovation Hubs</a:t>
            </a:r>
            <a:r>
              <a:rPr lang="en-GB" dirty="0"/>
              <a:t> (DIHs), which are "one-stop services" to support businesses in the digital transformation of their production processes and promote their innovation using digital technologies.</a:t>
            </a:r>
            <a:r>
              <a:rPr lang="en-GB" baseline="30000" dirty="0"/>
              <a:t>33</a:t>
            </a:r>
            <a:endParaRPr lang="en-RU" baseline="30000" dirty="0"/>
          </a:p>
        </p:txBody>
      </p:sp>
      <p:sp>
        <p:nvSpPr>
          <p:cNvPr id="4" name="Slide Number Placeholder 3">
            <a:extLst>
              <a:ext uri="{FF2B5EF4-FFF2-40B4-BE49-F238E27FC236}">
                <a16:creationId xmlns:a16="http://schemas.microsoft.com/office/drawing/2014/main" id="{2C5451ED-AF1F-0F44-AA31-5966BB3A992F}"/>
              </a:ext>
            </a:extLst>
          </p:cNvPr>
          <p:cNvSpPr>
            <a:spLocks noGrp="1"/>
          </p:cNvSpPr>
          <p:nvPr>
            <p:ph type="sldNum" sz="quarter" idx="4"/>
          </p:nvPr>
        </p:nvSpPr>
        <p:spPr/>
        <p:txBody>
          <a:bodyPr/>
          <a:lstStyle/>
          <a:p>
            <a:fld id="{CB2079F2-58AF-ED44-82D7-E04B2F6FD686}" type="slidenum">
              <a:rPr lang="en-US" smtClean="0"/>
              <a:pPr/>
              <a:t>33</a:t>
            </a:fld>
            <a:endParaRPr lang="en-US" dirty="0"/>
          </a:p>
        </p:txBody>
      </p:sp>
      <p:sp>
        <p:nvSpPr>
          <p:cNvPr id="8" name="Rectangle 5">
            <a:extLst>
              <a:ext uri="{FF2B5EF4-FFF2-40B4-BE49-F238E27FC236}">
                <a16:creationId xmlns:a16="http://schemas.microsoft.com/office/drawing/2014/main" id="{724FA62E-494D-484D-AE29-A19F119D181C}"/>
              </a:ext>
            </a:extLst>
          </p:cNvPr>
          <p:cNvSpPr/>
          <p:nvPr/>
        </p:nvSpPr>
        <p:spPr bwMode="auto">
          <a:xfrm>
            <a:off x="654729" y="4368792"/>
            <a:ext cx="6904946" cy="2039565"/>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 name="Text Placeholder 2">
            <a:extLst>
              <a:ext uri="{FF2B5EF4-FFF2-40B4-BE49-F238E27FC236}">
                <a16:creationId xmlns:a16="http://schemas.microsoft.com/office/drawing/2014/main" id="{78799030-26DD-4E47-8FC4-52A6B7B49087}"/>
              </a:ext>
            </a:extLst>
          </p:cNvPr>
          <p:cNvSpPr txBox="1">
            <a:spLocks/>
          </p:cNvSpPr>
          <p:nvPr/>
        </p:nvSpPr>
        <p:spPr>
          <a:xfrm>
            <a:off x="912635" y="4742221"/>
            <a:ext cx="5818041" cy="141416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dirty="0">
                <a:solidFill>
                  <a:schemeClr val="bg1"/>
                </a:solidFill>
              </a:rPr>
              <a:t>Last but not least, focusing only on the importance of social enterprises within the Greek context, it is worth mentioning the initiative of one of the Municipalities in the periphery of Attica (Athens), the Municipality of Kallithea, that has created a network of social innovation whose main focus was on supporting unemployed people in founding social enterprises. To our understanding, this could be considered as an implication that </a:t>
            </a:r>
            <a:r>
              <a:rPr lang="en-US" b="1" dirty="0">
                <a:solidFill>
                  <a:schemeClr val="bg1"/>
                </a:solidFill>
              </a:rPr>
              <a:t>from a top down approach social innovation is linked with social enterprises and policies at a state level should support such initiatives and contribute to the amelioration of the living conditions of more vulnerable groups of people.</a:t>
            </a:r>
          </a:p>
        </p:txBody>
      </p:sp>
      <p:sp>
        <p:nvSpPr>
          <p:cNvPr id="24" name="Text Placeholder 5">
            <a:extLst>
              <a:ext uri="{FF2B5EF4-FFF2-40B4-BE49-F238E27FC236}">
                <a16:creationId xmlns:a16="http://schemas.microsoft.com/office/drawing/2014/main" id="{79054055-61B7-A84D-B690-F4E956FE8949}"/>
              </a:ext>
            </a:extLst>
          </p:cNvPr>
          <p:cNvSpPr txBox="1">
            <a:spLocks/>
          </p:cNvSpPr>
          <p:nvPr/>
        </p:nvSpPr>
        <p:spPr>
          <a:xfrm>
            <a:off x="512909" y="9204960"/>
            <a:ext cx="5967266" cy="148685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sz="1000" baseline="30000" dirty="0"/>
              <a:t>31</a:t>
            </a:r>
            <a:r>
              <a:rPr lang="en-GB" sz="1000" b="1" dirty="0">
                <a:solidFill>
                  <a:srgbClr val="E54526"/>
                </a:solidFill>
                <a:hlinkClick r:id="rId2">
                  <a:extLst>
                    <a:ext uri="{A12FA001-AC4F-418D-AE19-62706E023703}">
                      <ahyp:hlinkClr xmlns:ahyp="http://schemas.microsoft.com/office/drawing/2018/hyperlinkcolor" val="tx"/>
                    </a:ext>
                  </a:extLst>
                </a:hlinkClick>
              </a:rPr>
              <a:t>http://www.gsrt.gr/central.aspx?sId=124I458I1163I646I509701&amp;olID=777&amp;neID=589&amp;neTa=1_21286&amp;ncID=0&amp;neHC=0&amp;tbid=0&amp;lrID=2&amp;oldUIID=aI777I0I119I428I1089I0I3&amp;actionID=load&amp;JScript=1</a:t>
            </a:r>
            <a:r>
              <a:rPr lang="en-RU" sz="1000" dirty="0"/>
              <a:t> </a:t>
            </a:r>
            <a:r>
              <a:rPr lang="en-GB" sz="1000" b="1" dirty="0">
                <a:solidFill>
                  <a:srgbClr val="E54526"/>
                </a:solidFill>
              </a:rPr>
              <a:t> </a:t>
            </a:r>
            <a:endParaRPr lang="en-RU" sz="1000" b="1" dirty="0">
              <a:solidFill>
                <a:srgbClr val="E54526"/>
              </a:solidFill>
            </a:endParaRPr>
          </a:p>
          <a:p>
            <a:pPr algn="l"/>
            <a:endParaRPr lang="en-IE" sz="1000" baseline="30000" dirty="0"/>
          </a:p>
          <a:p>
            <a:pPr algn="l"/>
            <a:r>
              <a:rPr lang="en-GB" sz="1000" baseline="30000" dirty="0"/>
              <a:t>32</a:t>
            </a:r>
            <a:r>
              <a:rPr lang="en-RU" sz="1000" b="1" dirty="0">
                <a:solidFill>
                  <a:srgbClr val="E54526"/>
                </a:solidFill>
              </a:rPr>
              <a:t> </a:t>
            </a:r>
            <a:r>
              <a:rPr lang="en-GB" sz="1000" b="1" dirty="0">
                <a:solidFill>
                  <a:srgbClr val="E54526"/>
                </a:solidFill>
                <a:hlinkClick r:id="rId3">
                  <a:extLst>
                    <a:ext uri="{A12FA001-AC4F-418D-AE19-62706E023703}">
                      <ahyp:hlinkClr xmlns:ahyp="http://schemas.microsoft.com/office/drawing/2018/hyperlinkcolor" val="tx"/>
                    </a:ext>
                  </a:extLst>
                </a:hlinkClick>
              </a:rPr>
              <a:t>https://</a:t>
            </a:r>
            <a:r>
              <a:rPr lang="en-GB" sz="1000" b="1" dirty="0" err="1">
                <a:solidFill>
                  <a:srgbClr val="E54526"/>
                </a:solidFill>
                <a:hlinkClick r:id="rId3">
                  <a:extLst>
                    <a:ext uri="{A12FA001-AC4F-418D-AE19-62706E023703}">
                      <ahyp:hlinkClr xmlns:ahyp="http://schemas.microsoft.com/office/drawing/2018/hyperlinkcolor" val="tx"/>
                    </a:ext>
                  </a:extLst>
                </a:hlinkClick>
              </a:rPr>
              <a:t>pro.europeana.eu</a:t>
            </a:r>
            <a:r>
              <a:rPr lang="en-GB" sz="1000" b="1" dirty="0">
                <a:solidFill>
                  <a:srgbClr val="E54526"/>
                </a:solidFill>
                <a:hlinkClick r:id="rId3">
                  <a:extLst>
                    <a:ext uri="{A12FA001-AC4F-418D-AE19-62706E023703}">
                      <ahyp:hlinkClr xmlns:ahyp="http://schemas.microsoft.com/office/drawing/2018/hyperlinkcolor" val="tx"/>
                    </a:ext>
                  </a:extLst>
                </a:hlinkClick>
              </a:rPr>
              <a:t>/page/</a:t>
            </a:r>
            <a:r>
              <a:rPr lang="en-GB" sz="1000" b="1" dirty="0" err="1">
                <a:solidFill>
                  <a:srgbClr val="E54526"/>
                </a:solidFill>
                <a:hlinkClick r:id="rId3">
                  <a:extLst>
                    <a:ext uri="{A12FA001-AC4F-418D-AE19-62706E023703}">
                      <ahyp:hlinkClr xmlns:ahyp="http://schemas.microsoft.com/office/drawing/2018/hyperlinkcolor" val="tx"/>
                    </a:ext>
                  </a:extLst>
                </a:hlinkClick>
              </a:rPr>
              <a:t>europeana</a:t>
            </a:r>
            <a:r>
              <a:rPr lang="en-GB" sz="1000" b="1" dirty="0">
                <a:solidFill>
                  <a:srgbClr val="E54526"/>
                </a:solidFill>
                <a:hlinkClick r:id="rId3">
                  <a:extLst>
                    <a:ext uri="{A12FA001-AC4F-418D-AE19-62706E023703}">
                      <ahyp:hlinkClr xmlns:ahyp="http://schemas.microsoft.com/office/drawing/2018/hyperlinkcolor" val="tx"/>
                    </a:ext>
                  </a:extLst>
                </a:hlinkClick>
              </a:rPr>
              <a:t>-innovation-agenda; http://</a:t>
            </a:r>
            <a:r>
              <a:rPr lang="en-GB" sz="1000" b="1" dirty="0" err="1">
                <a:solidFill>
                  <a:srgbClr val="E54526"/>
                </a:solidFill>
                <a:hlinkClick r:id="rId3">
                  <a:extLst>
                    <a:ext uri="{A12FA001-AC4F-418D-AE19-62706E023703}">
                      <ahyp:hlinkClr xmlns:ahyp="http://schemas.microsoft.com/office/drawing/2018/hyperlinkcolor" val="tx"/>
                    </a:ext>
                  </a:extLst>
                </a:hlinkClick>
              </a:rPr>
              <a:t>blog.openaccess.gr</a:t>
            </a:r>
            <a:r>
              <a:rPr lang="en-GB" sz="1000" b="1" dirty="0">
                <a:solidFill>
                  <a:srgbClr val="E54526"/>
                </a:solidFill>
                <a:hlinkClick r:id="rId3">
                  <a:extLst>
                    <a:ext uri="{A12FA001-AC4F-418D-AE19-62706E023703}">
                      <ahyp:hlinkClr xmlns:ahyp="http://schemas.microsoft.com/office/drawing/2018/hyperlinkcolor" val="tx"/>
                    </a:ext>
                  </a:extLst>
                </a:hlinkClick>
              </a:rPr>
              <a:t>/?p=4431  </a:t>
            </a:r>
            <a:endParaRPr lang="en-GB" sz="1000" b="1" dirty="0">
              <a:solidFill>
                <a:srgbClr val="E54526"/>
              </a:solidFill>
            </a:endParaRPr>
          </a:p>
          <a:p>
            <a:pPr algn="l"/>
            <a:endParaRPr lang="en-GB" sz="1000" b="1" baseline="30000" dirty="0">
              <a:solidFill>
                <a:srgbClr val="E54526"/>
              </a:solidFill>
            </a:endParaRPr>
          </a:p>
          <a:p>
            <a:pPr algn="l"/>
            <a:r>
              <a:rPr lang="en-GB" sz="1000" baseline="30000" dirty="0"/>
              <a:t>33</a:t>
            </a:r>
            <a:r>
              <a:rPr lang="en-RU" sz="1000" b="1" dirty="0">
                <a:solidFill>
                  <a:srgbClr val="E54526"/>
                </a:solidFill>
              </a:rPr>
              <a:t> </a:t>
            </a:r>
            <a:r>
              <a:rPr lang="en-GB" sz="1000" b="1" dirty="0">
                <a:solidFill>
                  <a:srgbClr val="E54526"/>
                </a:solidFill>
                <a:hlinkClick r:id="rId4">
                  <a:extLst>
                    <a:ext uri="{A12FA001-AC4F-418D-AE19-62706E023703}">
                      <ahyp:hlinkClr xmlns:ahyp="http://schemas.microsoft.com/office/drawing/2018/hyperlinkcolor" val="tx"/>
                    </a:ext>
                  </a:extLst>
                </a:hlinkClick>
              </a:rPr>
              <a:t>https://</a:t>
            </a:r>
            <a:r>
              <a:rPr lang="en-GB" sz="1000" b="1" dirty="0" err="1">
                <a:solidFill>
                  <a:srgbClr val="E54526"/>
                </a:solidFill>
                <a:hlinkClick r:id="rId4">
                  <a:extLst>
                    <a:ext uri="{A12FA001-AC4F-418D-AE19-62706E023703}">
                      <ahyp:hlinkClr xmlns:ahyp="http://schemas.microsoft.com/office/drawing/2018/hyperlinkcolor" val="tx"/>
                    </a:ext>
                  </a:extLst>
                </a:hlinkClick>
              </a:rPr>
              <a:t>digitalstrategy.gov.gr</a:t>
            </a:r>
            <a:r>
              <a:rPr lang="en-GB" sz="1000" b="1" dirty="0">
                <a:solidFill>
                  <a:srgbClr val="E54526"/>
                </a:solidFill>
                <a:hlinkClick r:id="rId4">
                  <a:extLst>
                    <a:ext uri="{A12FA001-AC4F-418D-AE19-62706E023703}">
                      <ahyp:hlinkClr xmlns:ahyp="http://schemas.microsoft.com/office/drawing/2018/hyperlinkcolor" val="tx"/>
                    </a:ext>
                  </a:extLst>
                </a:hlinkClick>
              </a:rPr>
              <a:t>/sectors/</a:t>
            </a:r>
            <a:r>
              <a:rPr lang="en-GB" sz="1000" b="1" dirty="0" err="1">
                <a:solidFill>
                  <a:srgbClr val="E54526"/>
                </a:solidFill>
                <a:hlinkClick r:id="rId4">
                  <a:extLst>
                    <a:ext uri="{A12FA001-AC4F-418D-AE19-62706E023703}">
                      <ahyp:hlinkClr xmlns:ahyp="http://schemas.microsoft.com/office/drawing/2018/hyperlinkcolor" val="tx"/>
                    </a:ext>
                  </a:extLst>
                </a:hlinkClick>
              </a:rPr>
              <a:t>digital_innovation</a:t>
            </a:r>
            <a:r>
              <a:rPr lang="en-GB" sz="1000" b="1" dirty="0">
                <a:solidFill>
                  <a:srgbClr val="E54526"/>
                </a:solidFill>
                <a:hlinkClick r:id="rId4">
                  <a:extLst>
                    <a:ext uri="{A12FA001-AC4F-418D-AE19-62706E023703}">
                      <ahyp:hlinkClr xmlns:ahyp="http://schemas.microsoft.com/office/drawing/2018/hyperlinkcolor" val="tx"/>
                    </a:ext>
                  </a:extLst>
                </a:hlinkClick>
              </a:rPr>
              <a:t>; https://</a:t>
            </a:r>
            <a:r>
              <a:rPr lang="en-GB" sz="1000" b="1" dirty="0" err="1">
                <a:solidFill>
                  <a:srgbClr val="E54526"/>
                </a:solidFill>
                <a:hlinkClick r:id="rId4">
                  <a:extLst>
                    <a:ext uri="{A12FA001-AC4F-418D-AE19-62706E023703}">
                      <ahyp:hlinkClr xmlns:ahyp="http://schemas.microsoft.com/office/drawing/2018/hyperlinkcolor" val="tx"/>
                    </a:ext>
                  </a:extLst>
                </a:hlinkClick>
              </a:rPr>
              <a:t>digitalstrategy.gov.gr</a:t>
            </a:r>
            <a:r>
              <a:rPr lang="en-GB" sz="1000" b="1" dirty="0">
                <a:solidFill>
                  <a:srgbClr val="E54526"/>
                </a:solidFill>
                <a:hlinkClick r:id="rId4">
                  <a:extLst>
                    <a:ext uri="{A12FA001-AC4F-418D-AE19-62706E023703}">
                      <ahyp:hlinkClr xmlns:ahyp="http://schemas.microsoft.com/office/drawing/2018/hyperlinkcolor" val="tx"/>
                    </a:ext>
                  </a:extLst>
                </a:hlinkClick>
              </a:rPr>
              <a:t>/</a:t>
            </a:r>
            <a:r>
              <a:rPr lang="en-GB" sz="1000" dirty="0"/>
              <a:t>; file:///C:/Users/Vera/Downloads/</a:t>
            </a:r>
            <a:r>
              <a:rPr lang="en-GB" sz="1000" dirty="0" err="1"/>
              <a:t>digital_strategy.pdf</a:t>
            </a:r>
            <a:r>
              <a:rPr lang="en-GB" sz="1000" dirty="0"/>
              <a:t> </a:t>
            </a:r>
          </a:p>
          <a:p>
            <a:pPr algn="l"/>
            <a:endParaRPr lang="en-IE" sz="1000" b="1" baseline="30000" dirty="0">
              <a:solidFill>
                <a:srgbClr val="E54526"/>
              </a:solidFill>
            </a:endParaRPr>
          </a:p>
        </p:txBody>
      </p:sp>
      <p:sp>
        <p:nvSpPr>
          <p:cNvPr id="25" name="Rectangle 5">
            <a:extLst>
              <a:ext uri="{FF2B5EF4-FFF2-40B4-BE49-F238E27FC236}">
                <a16:creationId xmlns:a16="http://schemas.microsoft.com/office/drawing/2014/main" id="{C1514427-4502-1848-A152-A20864A61F6B}"/>
              </a:ext>
            </a:extLst>
          </p:cNvPr>
          <p:cNvSpPr/>
          <p:nvPr/>
        </p:nvSpPr>
        <p:spPr bwMode="auto">
          <a:xfrm>
            <a:off x="-1263" y="6404339"/>
            <a:ext cx="7560938" cy="2800621"/>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5" cstate="email">
              <a:extLst>
                <a:ext uri="{28A0092B-C50C-407E-A947-70E740481C1C}">
                  <a14:useLocalDpi xmlns:a14="http://schemas.microsoft.com/office/drawing/2010/main"/>
                </a:ext>
              </a:extLst>
            </a:blip>
            <a:srcRect/>
            <a:stretch>
              <a:fillRect/>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Tree>
    <p:extLst>
      <p:ext uri="{BB962C8B-B14F-4D97-AF65-F5344CB8AC3E}">
        <p14:creationId xmlns:p14="http://schemas.microsoft.com/office/powerpoint/2010/main" val="303033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52C8FCB9-4DC0-4247-B451-045D741B0E29}"/>
              </a:ext>
            </a:extLst>
          </p:cNvPr>
          <p:cNvSpPr txBox="1">
            <a:spLocks/>
          </p:cNvSpPr>
          <p:nvPr/>
        </p:nvSpPr>
        <p:spPr>
          <a:xfrm>
            <a:off x="198438" y="1815599"/>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4" name="Rectangle 13">
            <a:extLst>
              <a:ext uri="{FF2B5EF4-FFF2-40B4-BE49-F238E27FC236}">
                <a16:creationId xmlns:a16="http://schemas.microsoft.com/office/drawing/2014/main" id="{6C66A5CA-BA75-3346-868D-D629FDD2C077}"/>
              </a:ext>
            </a:extLst>
          </p:cNvPr>
          <p:cNvSpPr/>
          <p:nvPr/>
        </p:nvSpPr>
        <p:spPr>
          <a:xfrm>
            <a:off x="6479177" y="6313714"/>
            <a:ext cx="1080497" cy="3796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 name="Text Placeholder 1">
            <a:extLst>
              <a:ext uri="{FF2B5EF4-FFF2-40B4-BE49-F238E27FC236}">
                <a16:creationId xmlns:a16="http://schemas.microsoft.com/office/drawing/2014/main" id="{53C40920-A001-6949-836A-3649C4DB693B}"/>
              </a:ext>
            </a:extLst>
          </p:cNvPr>
          <p:cNvSpPr>
            <a:spLocks noGrp="1"/>
          </p:cNvSpPr>
          <p:nvPr>
            <p:ph type="body" sz="quarter" idx="32"/>
          </p:nvPr>
        </p:nvSpPr>
        <p:spPr>
          <a:xfrm>
            <a:off x="516343" y="3062009"/>
            <a:ext cx="6526988" cy="1484717"/>
          </a:xfrm>
        </p:spPr>
        <p:txBody>
          <a:bodyPr/>
          <a:lstStyle/>
          <a:p>
            <a:r>
              <a:rPr lang="en-GB" dirty="0"/>
              <a:t>Creative Ireland is a five-year all-of-government initiative, from 2017 to 2022, which at its core is a wellbeing strategy which aims to improve access to cultural and creative activity in all 32 counties in Ireland. Creative Ireland will prioritize children's access to art, music, drama and coding; enhance the provision of culture and creativity in every community; further develop Ireland as a global hub for film and TV production; empower and support our artists; drive investment in our cultural institutions; and further enhance Ireland's global reputation abroad. From 2018, an annual County of Culture has also been held each year. Enabling the Creative Potential of Every Child, Enabling Creativity in Every Community, Investing in our Creative and Cultural Infrastructure, positioning Ireland as a </a:t>
            </a:r>
            <a:r>
              <a:rPr lang="en-GB" dirty="0" err="1"/>
              <a:t>Center</a:t>
            </a:r>
            <a:r>
              <a:rPr lang="en-GB" dirty="0"/>
              <a:t> of Excellence in Media Production and Unifying Ireland's Global Reputation are the five key pillars of the programme. </a:t>
            </a:r>
            <a:endParaRPr lang="en-RU" dirty="0"/>
          </a:p>
          <a:p>
            <a:endParaRPr lang="en-RU" baseline="30000" dirty="0"/>
          </a:p>
        </p:txBody>
      </p:sp>
      <p:sp>
        <p:nvSpPr>
          <p:cNvPr id="4" name="Slide Number Placeholder 3">
            <a:extLst>
              <a:ext uri="{FF2B5EF4-FFF2-40B4-BE49-F238E27FC236}">
                <a16:creationId xmlns:a16="http://schemas.microsoft.com/office/drawing/2014/main" id="{74213D11-2A74-B445-B9DB-B722B767862D}"/>
              </a:ext>
            </a:extLst>
          </p:cNvPr>
          <p:cNvSpPr>
            <a:spLocks noGrp="1"/>
          </p:cNvSpPr>
          <p:nvPr>
            <p:ph type="sldNum" sz="quarter" idx="4"/>
          </p:nvPr>
        </p:nvSpPr>
        <p:spPr/>
        <p:txBody>
          <a:bodyPr/>
          <a:lstStyle/>
          <a:p>
            <a:fld id="{CB2079F2-58AF-ED44-82D7-E04B2F6FD686}" type="slidenum">
              <a:rPr lang="en-US" smtClean="0"/>
              <a:pPr/>
              <a:t>34</a:t>
            </a:fld>
            <a:endParaRPr lang="en-US" dirty="0"/>
          </a:p>
        </p:txBody>
      </p:sp>
      <p:sp>
        <p:nvSpPr>
          <p:cNvPr id="11" name="Text Placeholder 2">
            <a:extLst>
              <a:ext uri="{FF2B5EF4-FFF2-40B4-BE49-F238E27FC236}">
                <a16:creationId xmlns:a16="http://schemas.microsoft.com/office/drawing/2014/main" id="{7150B43D-44C3-C243-9BB6-5AB22E379978}"/>
              </a:ext>
            </a:extLst>
          </p:cNvPr>
          <p:cNvSpPr txBox="1">
            <a:spLocks/>
          </p:cNvSpPr>
          <p:nvPr/>
        </p:nvSpPr>
        <p:spPr>
          <a:xfrm>
            <a:off x="522423" y="836526"/>
            <a:ext cx="6526988" cy="33875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Going further and exploring the case of </a:t>
            </a:r>
            <a:r>
              <a:rPr lang="en-GB" b="1" dirty="0"/>
              <a:t>Ireland</a:t>
            </a:r>
            <a:r>
              <a:rPr lang="en-GB" dirty="0"/>
              <a:t>, there are 4 supporting policies:</a:t>
            </a:r>
            <a:endParaRPr lang="en-RU" dirty="0"/>
          </a:p>
        </p:txBody>
      </p:sp>
      <p:pic>
        <p:nvPicPr>
          <p:cNvPr id="13" name="Picture 12">
            <a:extLst>
              <a:ext uri="{FF2B5EF4-FFF2-40B4-BE49-F238E27FC236}">
                <a16:creationId xmlns:a16="http://schemas.microsoft.com/office/drawing/2014/main" id="{27F41832-DD53-3948-82A4-D8882411790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03697" y="1474271"/>
            <a:ext cx="2798740" cy="823158"/>
          </a:xfrm>
          <a:prstGeom prst="rect">
            <a:avLst/>
          </a:prstGeom>
          <a:solidFill>
            <a:schemeClr val="bg1"/>
          </a:solidFill>
          <a:ln w="28575">
            <a:noFill/>
          </a:ln>
        </p:spPr>
      </p:pic>
      <p:sp>
        <p:nvSpPr>
          <p:cNvPr id="15" name="Text Placeholder 16">
            <a:extLst>
              <a:ext uri="{FF2B5EF4-FFF2-40B4-BE49-F238E27FC236}">
                <a16:creationId xmlns:a16="http://schemas.microsoft.com/office/drawing/2014/main" id="{71A2F5B7-6B59-AB4C-9F08-F3AD169CC7DB}"/>
              </a:ext>
            </a:extLst>
          </p:cNvPr>
          <p:cNvSpPr txBox="1">
            <a:spLocks/>
          </p:cNvSpPr>
          <p:nvPr/>
        </p:nvSpPr>
        <p:spPr>
          <a:xfrm>
            <a:off x="3555999" y="1647653"/>
            <a:ext cx="3458667" cy="764293"/>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i="1" dirty="0"/>
              <a:t>Creative Ireland 2017-2022</a:t>
            </a:r>
            <a:endParaRPr lang="en-RU" dirty="0"/>
          </a:p>
        </p:txBody>
      </p:sp>
      <p:sp>
        <p:nvSpPr>
          <p:cNvPr id="16" name="Text Placeholder 5">
            <a:extLst>
              <a:ext uri="{FF2B5EF4-FFF2-40B4-BE49-F238E27FC236}">
                <a16:creationId xmlns:a16="http://schemas.microsoft.com/office/drawing/2014/main" id="{2FCD06C7-C962-764A-8EBE-BD881121E196}"/>
              </a:ext>
            </a:extLst>
          </p:cNvPr>
          <p:cNvSpPr txBox="1">
            <a:spLocks/>
          </p:cNvSpPr>
          <p:nvPr/>
        </p:nvSpPr>
        <p:spPr>
          <a:xfrm>
            <a:off x="217488" y="5358899"/>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7" name="Text Placeholder 1">
            <a:extLst>
              <a:ext uri="{FF2B5EF4-FFF2-40B4-BE49-F238E27FC236}">
                <a16:creationId xmlns:a16="http://schemas.microsoft.com/office/drawing/2014/main" id="{8F5B2104-76B0-984E-85C0-5C3C02E0D20D}"/>
              </a:ext>
            </a:extLst>
          </p:cNvPr>
          <p:cNvSpPr txBox="1">
            <a:spLocks/>
          </p:cNvSpPr>
          <p:nvPr/>
        </p:nvSpPr>
        <p:spPr>
          <a:xfrm>
            <a:off x="535393" y="6605309"/>
            <a:ext cx="6526988" cy="1484717"/>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Project Ireland 2040 is the Irish government’s long-term strategy to make Ireland a better country for all and to build a more resilient and sustainable future. The strategy ensures the alignment of investment plans with the stated National Strategic Objectives for 2040 in a considered, cohesive and defined manner. Alongside the development of physical infrastructure, Project Ireland 2040 supports business and communities across all of Ireland in realizing their potential. The aim of Project Ireland 2040 is to construct an improved Ireland for all who live there. By 2040, there will be approximately one million additional people living in Ireland. This population growth will require hundreds of thousands of new jobs, new homes, heightened cultural, and social amenities, enhanced regional connectivity and improved environmental sustainability. Project Ireland 2040 sets out to deliver these.</a:t>
            </a:r>
            <a:endParaRPr lang="en-RU" dirty="0"/>
          </a:p>
          <a:p>
            <a:endParaRPr lang="en-RU" baseline="30000" dirty="0"/>
          </a:p>
        </p:txBody>
      </p:sp>
      <p:pic>
        <p:nvPicPr>
          <p:cNvPr id="18" name="Picture 17">
            <a:extLst>
              <a:ext uri="{FF2B5EF4-FFF2-40B4-BE49-F238E27FC236}">
                <a16:creationId xmlns:a16="http://schemas.microsoft.com/office/drawing/2014/main" id="{3B0A60A2-E935-D048-A1E5-F2FA4957D49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22747" y="5063260"/>
            <a:ext cx="2798740" cy="731780"/>
          </a:xfrm>
          <a:prstGeom prst="rect">
            <a:avLst/>
          </a:prstGeom>
          <a:solidFill>
            <a:schemeClr val="bg1"/>
          </a:solidFill>
          <a:ln w="28575">
            <a:noFill/>
          </a:ln>
        </p:spPr>
      </p:pic>
      <p:sp>
        <p:nvSpPr>
          <p:cNvPr id="19" name="Text Placeholder 16">
            <a:extLst>
              <a:ext uri="{FF2B5EF4-FFF2-40B4-BE49-F238E27FC236}">
                <a16:creationId xmlns:a16="http://schemas.microsoft.com/office/drawing/2014/main" id="{A8564E60-7119-0448-9F46-C9347381992D}"/>
              </a:ext>
            </a:extLst>
          </p:cNvPr>
          <p:cNvSpPr txBox="1">
            <a:spLocks/>
          </p:cNvSpPr>
          <p:nvPr/>
        </p:nvSpPr>
        <p:spPr>
          <a:xfrm>
            <a:off x="3575049" y="5190953"/>
            <a:ext cx="3458667" cy="764293"/>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i="1" dirty="0"/>
              <a:t>Ireland 2040</a:t>
            </a:r>
            <a:endParaRPr lang="en-RU" dirty="0"/>
          </a:p>
        </p:txBody>
      </p:sp>
      <p:pic>
        <p:nvPicPr>
          <p:cNvPr id="21" name="Picture 20">
            <a:extLst>
              <a:ext uri="{FF2B5EF4-FFF2-40B4-BE49-F238E27FC236}">
                <a16:creationId xmlns:a16="http://schemas.microsoft.com/office/drawing/2014/main" id="{0785D827-3316-D645-B234-235173C875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4945428" y="9039985"/>
            <a:ext cx="956314" cy="649983"/>
          </a:xfrm>
          <a:prstGeom prst="rect">
            <a:avLst/>
          </a:prstGeom>
        </p:spPr>
      </p:pic>
    </p:spTree>
    <p:extLst>
      <p:ext uri="{BB962C8B-B14F-4D97-AF65-F5344CB8AC3E}">
        <p14:creationId xmlns:p14="http://schemas.microsoft.com/office/powerpoint/2010/main" val="2378071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C66A5CA-BA75-3346-868D-D629FDD2C077}"/>
              </a:ext>
            </a:extLst>
          </p:cNvPr>
          <p:cNvSpPr/>
          <p:nvPr/>
        </p:nvSpPr>
        <p:spPr>
          <a:xfrm>
            <a:off x="6479177" y="6313714"/>
            <a:ext cx="1080497" cy="3796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1" name="Rectangle 5">
            <a:extLst>
              <a:ext uri="{FF2B5EF4-FFF2-40B4-BE49-F238E27FC236}">
                <a16:creationId xmlns:a16="http://schemas.microsoft.com/office/drawing/2014/main" id="{188FD9D0-1E8D-324F-AF10-9FDEC9C16215}"/>
              </a:ext>
            </a:extLst>
          </p:cNvPr>
          <p:cNvSpPr/>
          <p:nvPr/>
        </p:nvSpPr>
        <p:spPr bwMode="auto">
          <a:xfrm>
            <a:off x="654729" y="5673785"/>
            <a:ext cx="6904946" cy="5018028"/>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36" name="Text Placeholder 5">
            <a:extLst>
              <a:ext uri="{FF2B5EF4-FFF2-40B4-BE49-F238E27FC236}">
                <a16:creationId xmlns:a16="http://schemas.microsoft.com/office/drawing/2014/main" id="{C486B6C5-1725-8C42-8154-EEDFB2035FD6}"/>
              </a:ext>
            </a:extLst>
          </p:cNvPr>
          <p:cNvSpPr txBox="1">
            <a:spLocks/>
          </p:cNvSpPr>
          <p:nvPr/>
        </p:nvSpPr>
        <p:spPr>
          <a:xfrm>
            <a:off x="964739" y="5734347"/>
            <a:ext cx="397105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2" name="Text Placeholder 5">
            <a:extLst>
              <a:ext uri="{FF2B5EF4-FFF2-40B4-BE49-F238E27FC236}">
                <a16:creationId xmlns:a16="http://schemas.microsoft.com/office/drawing/2014/main" id="{52C8FCB9-4DC0-4247-B451-045D741B0E29}"/>
              </a:ext>
            </a:extLst>
          </p:cNvPr>
          <p:cNvSpPr txBox="1">
            <a:spLocks/>
          </p:cNvSpPr>
          <p:nvPr/>
        </p:nvSpPr>
        <p:spPr>
          <a:xfrm>
            <a:off x="198438" y="1147943"/>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 name="Text Placeholder 1">
            <a:extLst>
              <a:ext uri="{FF2B5EF4-FFF2-40B4-BE49-F238E27FC236}">
                <a16:creationId xmlns:a16="http://schemas.microsoft.com/office/drawing/2014/main" id="{53C40920-A001-6949-836A-3649C4DB693B}"/>
              </a:ext>
            </a:extLst>
          </p:cNvPr>
          <p:cNvSpPr>
            <a:spLocks noGrp="1"/>
          </p:cNvSpPr>
          <p:nvPr>
            <p:ph type="body" sz="quarter" idx="32"/>
          </p:nvPr>
        </p:nvSpPr>
        <p:spPr>
          <a:xfrm>
            <a:off x="516343" y="2394353"/>
            <a:ext cx="6526988" cy="919029"/>
          </a:xfrm>
        </p:spPr>
        <p:txBody>
          <a:bodyPr numCol="1"/>
          <a:lstStyle/>
          <a:p>
            <a:r>
              <a:rPr lang="en-GB" dirty="0"/>
              <a:t>Investing in Our Culture, Language and Heritage 2018-2027 is a ten year plan setting out the Government's commitment for capital investment of almost €1.2 billion in Ireland’s culture, language and heritage. This strategy outlines how the €1.2 billion will be invested in Irish  culture, heritage and language infrastructure as part of Project Ireland 2040. </a:t>
            </a:r>
            <a:endParaRPr lang="en-RU" dirty="0"/>
          </a:p>
          <a:p>
            <a:endParaRPr lang="en-RU" baseline="30000" dirty="0"/>
          </a:p>
        </p:txBody>
      </p:sp>
      <p:sp>
        <p:nvSpPr>
          <p:cNvPr id="4" name="Slide Number Placeholder 3">
            <a:extLst>
              <a:ext uri="{FF2B5EF4-FFF2-40B4-BE49-F238E27FC236}">
                <a16:creationId xmlns:a16="http://schemas.microsoft.com/office/drawing/2014/main" id="{74213D11-2A74-B445-B9DB-B722B767862D}"/>
              </a:ext>
            </a:extLst>
          </p:cNvPr>
          <p:cNvSpPr>
            <a:spLocks noGrp="1"/>
          </p:cNvSpPr>
          <p:nvPr>
            <p:ph type="sldNum" sz="quarter" idx="4"/>
          </p:nvPr>
        </p:nvSpPr>
        <p:spPr/>
        <p:txBody>
          <a:bodyPr/>
          <a:lstStyle/>
          <a:p>
            <a:fld id="{CB2079F2-58AF-ED44-82D7-E04B2F6FD686}" type="slidenum">
              <a:rPr lang="en-US" smtClean="0">
                <a:solidFill>
                  <a:schemeClr val="bg1"/>
                </a:solidFill>
              </a:rPr>
              <a:pPr/>
              <a:t>35</a:t>
            </a:fld>
            <a:endParaRPr lang="en-US" dirty="0">
              <a:solidFill>
                <a:schemeClr val="bg1"/>
              </a:solidFill>
            </a:endParaRPr>
          </a:p>
        </p:txBody>
      </p:sp>
      <p:pic>
        <p:nvPicPr>
          <p:cNvPr id="13" name="Picture 12">
            <a:extLst>
              <a:ext uri="{FF2B5EF4-FFF2-40B4-BE49-F238E27FC236}">
                <a16:creationId xmlns:a16="http://schemas.microsoft.com/office/drawing/2014/main" id="{27F41832-DD53-3948-82A4-D888241179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166" t="-15165" r="-19611" b="-11519"/>
          <a:stretch/>
        </p:blipFill>
        <p:spPr>
          <a:xfrm>
            <a:off x="408271" y="806615"/>
            <a:ext cx="2789591" cy="823158"/>
          </a:xfrm>
          <a:prstGeom prst="rect">
            <a:avLst/>
          </a:prstGeom>
          <a:solidFill>
            <a:schemeClr val="bg1"/>
          </a:solidFill>
          <a:ln w="28575">
            <a:noFill/>
          </a:ln>
        </p:spPr>
      </p:pic>
      <p:sp>
        <p:nvSpPr>
          <p:cNvPr id="15" name="Text Placeholder 16">
            <a:extLst>
              <a:ext uri="{FF2B5EF4-FFF2-40B4-BE49-F238E27FC236}">
                <a16:creationId xmlns:a16="http://schemas.microsoft.com/office/drawing/2014/main" id="{71A2F5B7-6B59-AB4C-9F08-F3AD169CC7DB}"/>
              </a:ext>
            </a:extLst>
          </p:cNvPr>
          <p:cNvSpPr txBox="1">
            <a:spLocks/>
          </p:cNvSpPr>
          <p:nvPr/>
        </p:nvSpPr>
        <p:spPr>
          <a:xfrm>
            <a:off x="3555999" y="979997"/>
            <a:ext cx="3458667" cy="764293"/>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i="1" dirty="0"/>
              <a:t>Investing in our Culture, Language and Heritage 2018-2027</a:t>
            </a:r>
            <a:endParaRPr lang="en-RU" dirty="0"/>
          </a:p>
        </p:txBody>
      </p:sp>
      <p:sp>
        <p:nvSpPr>
          <p:cNvPr id="20" name="Rectangle 5">
            <a:extLst>
              <a:ext uri="{FF2B5EF4-FFF2-40B4-BE49-F238E27FC236}">
                <a16:creationId xmlns:a16="http://schemas.microsoft.com/office/drawing/2014/main" id="{51862F7D-374B-5445-849D-6C6D6D2B76E8}"/>
              </a:ext>
            </a:extLst>
          </p:cNvPr>
          <p:cNvSpPr/>
          <p:nvPr/>
        </p:nvSpPr>
        <p:spPr bwMode="auto">
          <a:xfrm>
            <a:off x="-8326" y="3518722"/>
            <a:ext cx="6685171" cy="1538547"/>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22" name="Text Placeholder 2">
            <a:extLst>
              <a:ext uri="{FF2B5EF4-FFF2-40B4-BE49-F238E27FC236}">
                <a16:creationId xmlns:a16="http://schemas.microsoft.com/office/drawing/2014/main" id="{1330D5E9-D487-6449-BF3F-763486537C06}"/>
              </a:ext>
            </a:extLst>
          </p:cNvPr>
          <p:cNvSpPr txBox="1">
            <a:spLocks/>
          </p:cNvSpPr>
          <p:nvPr/>
        </p:nvSpPr>
        <p:spPr>
          <a:xfrm>
            <a:off x="620776" y="3906048"/>
            <a:ext cx="5818041" cy="85908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buClr>
                <a:srgbClr val="E54526"/>
              </a:buClr>
              <a:buFont typeface="Arial" panose="020B0604020202020204" pitchFamily="34" charset="0"/>
              <a:buChar char="•"/>
              <a:tabLst>
                <a:tab pos="177800" algn="l"/>
              </a:tabLst>
            </a:pPr>
            <a:r>
              <a:rPr lang="en-US" dirty="0">
                <a:solidFill>
                  <a:schemeClr val="bg1"/>
                </a:solidFill>
              </a:rPr>
              <a:t>€460 million for National Cultural Institutions.</a:t>
            </a:r>
          </a:p>
          <a:p>
            <a:pPr marL="171450" indent="-171450">
              <a:buClr>
                <a:srgbClr val="E54526"/>
              </a:buClr>
              <a:buFont typeface="Arial" panose="020B0604020202020204" pitchFamily="34" charset="0"/>
              <a:buChar char="•"/>
              <a:tabLst>
                <a:tab pos="177800" algn="l"/>
              </a:tabLst>
            </a:pPr>
            <a:r>
              <a:rPr lang="en-US" dirty="0">
                <a:solidFill>
                  <a:schemeClr val="bg1"/>
                </a:solidFill>
              </a:rPr>
              <a:t>€265 million for cultural and creativity investment </a:t>
            </a:r>
            <a:r>
              <a:rPr lang="en-US" dirty="0" err="1">
                <a:solidFill>
                  <a:schemeClr val="bg1"/>
                </a:solidFill>
              </a:rPr>
              <a:t>programme</a:t>
            </a:r>
            <a:r>
              <a:rPr lang="en-US" dirty="0">
                <a:solidFill>
                  <a:schemeClr val="bg1"/>
                </a:solidFill>
              </a:rPr>
              <a:t>.</a:t>
            </a:r>
          </a:p>
          <a:p>
            <a:pPr marL="171450" indent="-171450">
              <a:buClr>
                <a:srgbClr val="E54526"/>
              </a:buClr>
              <a:buFont typeface="Arial" panose="020B0604020202020204" pitchFamily="34" charset="0"/>
              <a:buChar char="•"/>
              <a:tabLst>
                <a:tab pos="177800" algn="l"/>
              </a:tabLst>
            </a:pPr>
            <a:r>
              <a:rPr lang="en-US" dirty="0">
                <a:solidFill>
                  <a:schemeClr val="bg1"/>
                </a:solidFill>
              </a:rPr>
              <a:t>€285 million for natural and built heritage.</a:t>
            </a:r>
          </a:p>
          <a:p>
            <a:pPr marL="171450" indent="-171450">
              <a:buClr>
                <a:srgbClr val="E54526"/>
              </a:buClr>
              <a:buFont typeface="Arial" panose="020B0604020202020204" pitchFamily="34" charset="0"/>
              <a:buChar char="•"/>
              <a:tabLst>
                <a:tab pos="177800" algn="l"/>
              </a:tabLst>
            </a:pPr>
            <a:r>
              <a:rPr lang="en-US" dirty="0">
                <a:solidFill>
                  <a:schemeClr val="bg1"/>
                </a:solidFill>
              </a:rPr>
              <a:t>€178 million for the Gaeltacht, the Irish language and the Islands.</a:t>
            </a:r>
          </a:p>
        </p:txBody>
      </p:sp>
      <p:grpSp>
        <p:nvGrpSpPr>
          <p:cNvPr id="3" name="Group 2">
            <a:extLst>
              <a:ext uri="{FF2B5EF4-FFF2-40B4-BE49-F238E27FC236}">
                <a16:creationId xmlns:a16="http://schemas.microsoft.com/office/drawing/2014/main" id="{A9B1DBD0-D746-EF4D-A629-D8373E0678DB}"/>
              </a:ext>
            </a:extLst>
          </p:cNvPr>
          <p:cNvGrpSpPr/>
          <p:nvPr/>
        </p:nvGrpSpPr>
        <p:grpSpPr>
          <a:xfrm>
            <a:off x="200623" y="6277635"/>
            <a:ext cx="579717" cy="347176"/>
            <a:chOff x="190684" y="6277635"/>
            <a:chExt cx="579717" cy="347176"/>
          </a:xfrm>
        </p:grpSpPr>
        <p:sp>
          <p:nvSpPr>
            <p:cNvPr id="23" name="Text Placeholder 5">
              <a:extLst>
                <a:ext uri="{FF2B5EF4-FFF2-40B4-BE49-F238E27FC236}">
                  <a16:creationId xmlns:a16="http://schemas.microsoft.com/office/drawing/2014/main" id="{83FC80D1-5608-3043-A41B-52D1B537ED61}"/>
                </a:ext>
              </a:extLst>
            </p:cNvPr>
            <p:cNvSpPr txBox="1">
              <a:spLocks/>
            </p:cNvSpPr>
            <p:nvPr/>
          </p:nvSpPr>
          <p:spPr>
            <a:xfrm>
              <a:off x="190684" y="6301140"/>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4" name="Text Placeholder 5">
              <a:extLst>
                <a:ext uri="{FF2B5EF4-FFF2-40B4-BE49-F238E27FC236}">
                  <a16:creationId xmlns:a16="http://schemas.microsoft.com/office/drawing/2014/main" id="{49684A99-6DAF-314D-BA85-5EDB6F2B5037}"/>
                </a:ext>
              </a:extLst>
            </p:cNvPr>
            <p:cNvSpPr txBox="1">
              <a:spLocks/>
            </p:cNvSpPr>
            <p:nvPr/>
          </p:nvSpPr>
          <p:spPr>
            <a:xfrm>
              <a:off x="199549" y="6277635"/>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01</a:t>
              </a:r>
            </a:p>
          </p:txBody>
        </p:sp>
      </p:grpSp>
      <p:grpSp>
        <p:nvGrpSpPr>
          <p:cNvPr id="25" name="Group 24">
            <a:extLst>
              <a:ext uri="{FF2B5EF4-FFF2-40B4-BE49-F238E27FC236}">
                <a16:creationId xmlns:a16="http://schemas.microsoft.com/office/drawing/2014/main" id="{398A3199-33FC-1743-B9AA-764E263F75E3}"/>
              </a:ext>
            </a:extLst>
          </p:cNvPr>
          <p:cNvGrpSpPr/>
          <p:nvPr/>
        </p:nvGrpSpPr>
        <p:grpSpPr>
          <a:xfrm>
            <a:off x="200623" y="6714161"/>
            <a:ext cx="579717" cy="347176"/>
            <a:chOff x="681174" y="2094054"/>
            <a:chExt cx="579717" cy="347176"/>
          </a:xfrm>
        </p:grpSpPr>
        <p:sp>
          <p:nvSpPr>
            <p:cNvPr id="26" name="Text Placeholder 5">
              <a:extLst>
                <a:ext uri="{FF2B5EF4-FFF2-40B4-BE49-F238E27FC236}">
                  <a16:creationId xmlns:a16="http://schemas.microsoft.com/office/drawing/2014/main" id="{E9764563-9DCF-0844-AA23-C6646166BB9A}"/>
                </a:ext>
              </a:extLst>
            </p:cNvPr>
            <p:cNvSpPr txBox="1">
              <a:spLocks/>
            </p:cNvSpPr>
            <p:nvPr/>
          </p:nvSpPr>
          <p:spPr>
            <a:xfrm>
              <a:off x="681174" y="2117559"/>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7" name="Text Placeholder 5">
              <a:extLst>
                <a:ext uri="{FF2B5EF4-FFF2-40B4-BE49-F238E27FC236}">
                  <a16:creationId xmlns:a16="http://schemas.microsoft.com/office/drawing/2014/main" id="{8DD962C8-4778-8943-8908-3A70297C4935}"/>
                </a:ext>
              </a:extLst>
            </p:cNvPr>
            <p:cNvSpPr txBox="1">
              <a:spLocks/>
            </p:cNvSpPr>
            <p:nvPr/>
          </p:nvSpPr>
          <p:spPr>
            <a:xfrm>
              <a:off x="690039" y="2094054"/>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02</a:t>
              </a:r>
            </a:p>
          </p:txBody>
        </p:sp>
      </p:grpSp>
      <p:grpSp>
        <p:nvGrpSpPr>
          <p:cNvPr id="5" name="Group 4">
            <a:extLst>
              <a:ext uri="{FF2B5EF4-FFF2-40B4-BE49-F238E27FC236}">
                <a16:creationId xmlns:a16="http://schemas.microsoft.com/office/drawing/2014/main" id="{8486EF6E-5C83-0B4D-A2EF-D61F2EE3A19C}"/>
              </a:ext>
            </a:extLst>
          </p:cNvPr>
          <p:cNvGrpSpPr/>
          <p:nvPr/>
        </p:nvGrpSpPr>
        <p:grpSpPr>
          <a:xfrm>
            <a:off x="200623" y="7150687"/>
            <a:ext cx="579717" cy="347176"/>
            <a:chOff x="190684" y="7135970"/>
            <a:chExt cx="579717" cy="347176"/>
          </a:xfrm>
        </p:grpSpPr>
        <p:sp>
          <p:nvSpPr>
            <p:cNvPr id="29" name="Text Placeholder 5">
              <a:extLst>
                <a:ext uri="{FF2B5EF4-FFF2-40B4-BE49-F238E27FC236}">
                  <a16:creationId xmlns:a16="http://schemas.microsoft.com/office/drawing/2014/main" id="{31A201BC-5DAF-8F48-8D04-854F7C93B1FE}"/>
                </a:ext>
              </a:extLst>
            </p:cNvPr>
            <p:cNvSpPr txBox="1">
              <a:spLocks/>
            </p:cNvSpPr>
            <p:nvPr/>
          </p:nvSpPr>
          <p:spPr>
            <a:xfrm>
              <a:off x="190684" y="7159475"/>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30" name="Text Placeholder 5">
              <a:extLst>
                <a:ext uri="{FF2B5EF4-FFF2-40B4-BE49-F238E27FC236}">
                  <a16:creationId xmlns:a16="http://schemas.microsoft.com/office/drawing/2014/main" id="{ACCC4E3B-FE71-E043-A5E2-9BF1C167B223}"/>
                </a:ext>
              </a:extLst>
            </p:cNvPr>
            <p:cNvSpPr txBox="1">
              <a:spLocks/>
            </p:cNvSpPr>
            <p:nvPr/>
          </p:nvSpPr>
          <p:spPr>
            <a:xfrm>
              <a:off x="199549" y="7135970"/>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03</a:t>
              </a:r>
            </a:p>
          </p:txBody>
        </p:sp>
      </p:grpSp>
      <p:grpSp>
        <p:nvGrpSpPr>
          <p:cNvPr id="6" name="Group 5">
            <a:extLst>
              <a:ext uri="{FF2B5EF4-FFF2-40B4-BE49-F238E27FC236}">
                <a16:creationId xmlns:a16="http://schemas.microsoft.com/office/drawing/2014/main" id="{1D2F18B3-BED9-2740-A446-80D24AB3BF37}"/>
              </a:ext>
            </a:extLst>
          </p:cNvPr>
          <p:cNvGrpSpPr/>
          <p:nvPr/>
        </p:nvGrpSpPr>
        <p:grpSpPr>
          <a:xfrm>
            <a:off x="200623" y="7587213"/>
            <a:ext cx="579717" cy="347176"/>
            <a:chOff x="190684" y="7603109"/>
            <a:chExt cx="579717" cy="347176"/>
          </a:xfrm>
        </p:grpSpPr>
        <p:sp>
          <p:nvSpPr>
            <p:cNvPr id="37" name="Text Placeholder 5">
              <a:extLst>
                <a:ext uri="{FF2B5EF4-FFF2-40B4-BE49-F238E27FC236}">
                  <a16:creationId xmlns:a16="http://schemas.microsoft.com/office/drawing/2014/main" id="{91BEEDD3-3AA3-D641-A8CF-1029A2BE9493}"/>
                </a:ext>
              </a:extLst>
            </p:cNvPr>
            <p:cNvSpPr txBox="1">
              <a:spLocks/>
            </p:cNvSpPr>
            <p:nvPr/>
          </p:nvSpPr>
          <p:spPr>
            <a:xfrm>
              <a:off x="190684" y="7626614"/>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38" name="Text Placeholder 5">
              <a:extLst>
                <a:ext uri="{FF2B5EF4-FFF2-40B4-BE49-F238E27FC236}">
                  <a16:creationId xmlns:a16="http://schemas.microsoft.com/office/drawing/2014/main" id="{547A6B3C-0089-EE4F-9F38-885F2DB0ACA9}"/>
                </a:ext>
              </a:extLst>
            </p:cNvPr>
            <p:cNvSpPr txBox="1">
              <a:spLocks/>
            </p:cNvSpPr>
            <p:nvPr/>
          </p:nvSpPr>
          <p:spPr>
            <a:xfrm>
              <a:off x="199549" y="7603109"/>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04</a:t>
              </a:r>
            </a:p>
          </p:txBody>
        </p:sp>
      </p:grpSp>
      <p:grpSp>
        <p:nvGrpSpPr>
          <p:cNvPr id="7" name="Group 6">
            <a:extLst>
              <a:ext uri="{FF2B5EF4-FFF2-40B4-BE49-F238E27FC236}">
                <a16:creationId xmlns:a16="http://schemas.microsoft.com/office/drawing/2014/main" id="{736B937C-9402-DA46-B4A1-CC986E136DA1}"/>
              </a:ext>
            </a:extLst>
          </p:cNvPr>
          <p:cNvGrpSpPr/>
          <p:nvPr/>
        </p:nvGrpSpPr>
        <p:grpSpPr>
          <a:xfrm>
            <a:off x="200623" y="8023739"/>
            <a:ext cx="579717" cy="347176"/>
            <a:chOff x="190684" y="8040431"/>
            <a:chExt cx="579717" cy="347176"/>
          </a:xfrm>
        </p:grpSpPr>
        <p:sp>
          <p:nvSpPr>
            <p:cNvPr id="39" name="Text Placeholder 5">
              <a:extLst>
                <a:ext uri="{FF2B5EF4-FFF2-40B4-BE49-F238E27FC236}">
                  <a16:creationId xmlns:a16="http://schemas.microsoft.com/office/drawing/2014/main" id="{530FC6D0-62D8-6B45-8F9A-D2CD1F42D3E9}"/>
                </a:ext>
              </a:extLst>
            </p:cNvPr>
            <p:cNvSpPr txBox="1">
              <a:spLocks/>
            </p:cNvSpPr>
            <p:nvPr/>
          </p:nvSpPr>
          <p:spPr>
            <a:xfrm>
              <a:off x="190684" y="8063936"/>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40" name="Text Placeholder 5">
              <a:extLst>
                <a:ext uri="{FF2B5EF4-FFF2-40B4-BE49-F238E27FC236}">
                  <a16:creationId xmlns:a16="http://schemas.microsoft.com/office/drawing/2014/main" id="{C2AB1B05-145E-774D-BFFB-1B5D27F1811D}"/>
                </a:ext>
              </a:extLst>
            </p:cNvPr>
            <p:cNvSpPr txBox="1">
              <a:spLocks/>
            </p:cNvSpPr>
            <p:nvPr/>
          </p:nvSpPr>
          <p:spPr>
            <a:xfrm>
              <a:off x="199549" y="8040431"/>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05</a:t>
              </a:r>
            </a:p>
          </p:txBody>
        </p:sp>
      </p:grpSp>
      <p:grpSp>
        <p:nvGrpSpPr>
          <p:cNvPr id="8" name="Group 7">
            <a:extLst>
              <a:ext uri="{FF2B5EF4-FFF2-40B4-BE49-F238E27FC236}">
                <a16:creationId xmlns:a16="http://schemas.microsoft.com/office/drawing/2014/main" id="{3556BE87-E349-B14F-8973-DC63984961B0}"/>
              </a:ext>
            </a:extLst>
          </p:cNvPr>
          <p:cNvGrpSpPr/>
          <p:nvPr/>
        </p:nvGrpSpPr>
        <p:grpSpPr>
          <a:xfrm>
            <a:off x="200623" y="8460265"/>
            <a:ext cx="579717" cy="347176"/>
            <a:chOff x="190684" y="8467814"/>
            <a:chExt cx="579717" cy="347176"/>
          </a:xfrm>
        </p:grpSpPr>
        <p:sp>
          <p:nvSpPr>
            <p:cNvPr id="41" name="Text Placeholder 5">
              <a:extLst>
                <a:ext uri="{FF2B5EF4-FFF2-40B4-BE49-F238E27FC236}">
                  <a16:creationId xmlns:a16="http://schemas.microsoft.com/office/drawing/2014/main" id="{B5E93E05-0DE0-7C4D-AB49-6AC5A70C40F7}"/>
                </a:ext>
              </a:extLst>
            </p:cNvPr>
            <p:cNvSpPr txBox="1">
              <a:spLocks/>
            </p:cNvSpPr>
            <p:nvPr/>
          </p:nvSpPr>
          <p:spPr>
            <a:xfrm>
              <a:off x="190684" y="8491319"/>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42" name="Text Placeholder 5">
              <a:extLst>
                <a:ext uri="{FF2B5EF4-FFF2-40B4-BE49-F238E27FC236}">
                  <a16:creationId xmlns:a16="http://schemas.microsoft.com/office/drawing/2014/main" id="{54EDACB8-06B1-DC49-8836-1C350E460F47}"/>
                </a:ext>
              </a:extLst>
            </p:cNvPr>
            <p:cNvSpPr txBox="1">
              <a:spLocks/>
            </p:cNvSpPr>
            <p:nvPr/>
          </p:nvSpPr>
          <p:spPr>
            <a:xfrm>
              <a:off x="199549" y="8467814"/>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06</a:t>
              </a:r>
            </a:p>
          </p:txBody>
        </p:sp>
      </p:grpSp>
      <p:grpSp>
        <p:nvGrpSpPr>
          <p:cNvPr id="9" name="Group 8">
            <a:extLst>
              <a:ext uri="{FF2B5EF4-FFF2-40B4-BE49-F238E27FC236}">
                <a16:creationId xmlns:a16="http://schemas.microsoft.com/office/drawing/2014/main" id="{14E208B1-051B-5446-A498-775144949B64}"/>
              </a:ext>
            </a:extLst>
          </p:cNvPr>
          <p:cNvGrpSpPr/>
          <p:nvPr/>
        </p:nvGrpSpPr>
        <p:grpSpPr>
          <a:xfrm>
            <a:off x="200623" y="8896791"/>
            <a:ext cx="579717" cy="347176"/>
            <a:chOff x="190684" y="8905135"/>
            <a:chExt cx="579717" cy="347176"/>
          </a:xfrm>
        </p:grpSpPr>
        <p:sp>
          <p:nvSpPr>
            <p:cNvPr id="43" name="Text Placeholder 5">
              <a:extLst>
                <a:ext uri="{FF2B5EF4-FFF2-40B4-BE49-F238E27FC236}">
                  <a16:creationId xmlns:a16="http://schemas.microsoft.com/office/drawing/2014/main" id="{04CC98F9-4788-B74A-AEA6-363E4D2A1E70}"/>
                </a:ext>
              </a:extLst>
            </p:cNvPr>
            <p:cNvSpPr txBox="1">
              <a:spLocks/>
            </p:cNvSpPr>
            <p:nvPr/>
          </p:nvSpPr>
          <p:spPr>
            <a:xfrm>
              <a:off x="190684" y="8928640"/>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44" name="Text Placeholder 5">
              <a:extLst>
                <a:ext uri="{FF2B5EF4-FFF2-40B4-BE49-F238E27FC236}">
                  <a16:creationId xmlns:a16="http://schemas.microsoft.com/office/drawing/2014/main" id="{25FDFAA4-1048-F341-8E62-86888195BC55}"/>
                </a:ext>
              </a:extLst>
            </p:cNvPr>
            <p:cNvSpPr txBox="1">
              <a:spLocks/>
            </p:cNvSpPr>
            <p:nvPr/>
          </p:nvSpPr>
          <p:spPr>
            <a:xfrm>
              <a:off x="199549" y="8905135"/>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07</a:t>
              </a:r>
            </a:p>
          </p:txBody>
        </p:sp>
      </p:grpSp>
      <p:grpSp>
        <p:nvGrpSpPr>
          <p:cNvPr id="10" name="Group 9">
            <a:extLst>
              <a:ext uri="{FF2B5EF4-FFF2-40B4-BE49-F238E27FC236}">
                <a16:creationId xmlns:a16="http://schemas.microsoft.com/office/drawing/2014/main" id="{D93BFF18-4176-7C4F-A5BF-5D187A917867}"/>
              </a:ext>
            </a:extLst>
          </p:cNvPr>
          <p:cNvGrpSpPr/>
          <p:nvPr/>
        </p:nvGrpSpPr>
        <p:grpSpPr>
          <a:xfrm>
            <a:off x="200623" y="9333317"/>
            <a:ext cx="579717" cy="347176"/>
            <a:chOff x="200623" y="9312640"/>
            <a:chExt cx="579717" cy="347176"/>
          </a:xfrm>
        </p:grpSpPr>
        <p:sp>
          <p:nvSpPr>
            <p:cNvPr id="45" name="Text Placeholder 5">
              <a:extLst>
                <a:ext uri="{FF2B5EF4-FFF2-40B4-BE49-F238E27FC236}">
                  <a16:creationId xmlns:a16="http://schemas.microsoft.com/office/drawing/2014/main" id="{30FF51FD-3219-1D42-9566-C0EED71C0B30}"/>
                </a:ext>
              </a:extLst>
            </p:cNvPr>
            <p:cNvSpPr txBox="1">
              <a:spLocks/>
            </p:cNvSpPr>
            <p:nvPr/>
          </p:nvSpPr>
          <p:spPr>
            <a:xfrm>
              <a:off x="200623" y="9336145"/>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46" name="Text Placeholder 5">
              <a:extLst>
                <a:ext uri="{FF2B5EF4-FFF2-40B4-BE49-F238E27FC236}">
                  <a16:creationId xmlns:a16="http://schemas.microsoft.com/office/drawing/2014/main" id="{37AF1047-A521-1046-B604-C9FFAF08D598}"/>
                </a:ext>
              </a:extLst>
            </p:cNvPr>
            <p:cNvSpPr txBox="1">
              <a:spLocks/>
            </p:cNvSpPr>
            <p:nvPr/>
          </p:nvSpPr>
          <p:spPr>
            <a:xfrm>
              <a:off x="209488" y="9312640"/>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08</a:t>
              </a:r>
            </a:p>
          </p:txBody>
        </p:sp>
      </p:grpSp>
      <p:grpSp>
        <p:nvGrpSpPr>
          <p:cNvPr id="49" name="Group 48">
            <a:extLst>
              <a:ext uri="{FF2B5EF4-FFF2-40B4-BE49-F238E27FC236}">
                <a16:creationId xmlns:a16="http://schemas.microsoft.com/office/drawing/2014/main" id="{8F592609-6840-5D4C-B3AE-C7853EC99365}"/>
              </a:ext>
            </a:extLst>
          </p:cNvPr>
          <p:cNvGrpSpPr/>
          <p:nvPr/>
        </p:nvGrpSpPr>
        <p:grpSpPr>
          <a:xfrm>
            <a:off x="200623" y="9769840"/>
            <a:ext cx="579717" cy="347176"/>
            <a:chOff x="190684" y="9769840"/>
            <a:chExt cx="579717" cy="347176"/>
          </a:xfrm>
        </p:grpSpPr>
        <p:sp>
          <p:nvSpPr>
            <p:cNvPr id="47" name="Text Placeholder 5">
              <a:extLst>
                <a:ext uri="{FF2B5EF4-FFF2-40B4-BE49-F238E27FC236}">
                  <a16:creationId xmlns:a16="http://schemas.microsoft.com/office/drawing/2014/main" id="{FC7F296F-0AC5-EB45-A418-60E94DE5ACC7}"/>
                </a:ext>
              </a:extLst>
            </p:cNvPr>
            <p:cNvSpPr txBox="1">
              <a:spLocks/>
            </p:cNvSpPr>
            <p:nvPr/>
          </p:nvSpPr>
          <p:spPr>
            <a:xfrm>
              <a:off x="190684" y="9793345"/>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48" name="Text Placeholder 5">
              <a:extLst>
                <a:ext uri="{FF2B5EF4-FFF2-40B4-BE49-F238E27FC236}">
                  <a16:creationId xmlns:a16="http://schemas.microsoft.com/office/drawing/2014/main" id="{937D147C-AFA6-C74E-AAB1-AC6B0FE284FD}"/>
                </a:ext>
              </a:extLst>
            </p:cNvPr>
            <p:cNvSpPr txBox="1">
              <a:spLocks/>
            </p:cNvSpPr>
            <p:nvPr/>
          </p:nvSpPr>
          <p:spPr>
            <a:xfrm>
              <a:off x="199549" y="9769840"/>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09</a:t>
              </a:r>
            </a:p>
          </p:txBody>
        </p:sp>
      </p:grpSp>
      <p:sp>
        <p:nvSpPr>
          <p:cNvPr id="32" name="Text Placeholder 2">
            <a:extLst>
              <a:ext uri="{FF2B5EF4-FFF2-40B4-BE49-F238E27FC236}">
                <a16:creationId xmlns:a16="http://schemas.microsoft.com/office/drawing/2014/main" id="{C82F86DC-FFA6-1949-9935-2276154ABB1D}"/>
              </a:ext>
            </a:extLst>
          </p:cNvPr>
          <p:cNvSpPr txBox="1">
            <a:spLocks/>
          </p:cNvSpPr>
          <p:nvPr/>
        </p:nvSpPr>
        <p:spPr>
          <a:xfrm>
            <a:off x="912635" y="6317377"/>
            <a:ext cx="6102031" cy="34717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E54526"/>
              </a:buClr>
              <a:tabLst>
                <a:tab pos="177800" algn="l"/>
              </a:tabLst>
            </a:pPr>
            <a:r>
              <a:rPr lang="en-US" dirty="0">
                <a:solidFill>
                  <a:schemeClr val="bg1"/>
                </a:solidFill>
              </a:rPr>
              <a:t>National Library of Ireland renovation;</a:t>
            </a:r>
          </a:p>
        </p:txBody>
      </p:sp>
      <p:sp>
        <p:nvSpPr>
          <p:cNvPr id="34" name="Text Placeholder 5">
            <a:extLst>
              <a:ext uri="{FF2B5EF4-FFF2-40B4-BE49-F238E27FC236}">
                <a16:creationId xmlns:a16="http://schemas.microsoft.com/office/drawing/2014/main" id="{41306777-C324-2846-BF50-919AC8FF23CE}"/>
              </a:ext>
            </a:extLst>
          </p:cNvPr>
          <p:cNvSpPr txBox="1">
            <a:spLocks/>
          </p:cNvSpPr>
          <p:nvPr/>
        </p:nvSpPr>
        <p:spPr>
          <a:xfrm>
            <a:off x="964738" y="5498373"/>
            <a:ext cx="52787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35" name="Text Placeholder 5">
            <a:extLst>
              <a:ext uri="{FF2B5EF4-FFF2-40B4-BE49-F238E27FC236}">
                <a16:creationId xmlns:a16="http://schemas.microsoft.com/office/drawing/2014/main" id="{7227FBC7-8F3F-7242-BEAC-49A7E297FD4C}"/>
              </a:ext>
            </a:extLst>
          </p:cNvPr>
          <p:cNvSpPr txBox="1">
            <a:spLocks/>
          </p:cNvSpPr>
          <p:nvPr/>
        </p:nvSpPr>
        <p:spPr>
          <a:xfrm>
            <a:off x="964739" y="5502020"/>
            <a:ext cx="5818041"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400" b="1" dirty="0">
                <a:solidFill>
                  <a:schemeClr val="bg1"/>
                </a:solidFill>
                <a:latin typeface="Calibri" panose="020F0502020204030204" pitchFamily="34" charset="0"/>
                <a:cs typeface="Calibri" panose="020F0502020204030204" pitchFamily="34" charset="0"/>
              </a:rPr>
              <a:t>PRIORITY PROJECTS UNDER THE NATIONAL CULTURAL INSTITUTIONS INVESTMENT PROGRAMME OF €460 MILLION ARE:</a:t>
            </a:r>
          </a:p>
        </p:txBody>
      </p:sp>
      <p:sp>
        <p:nvSpPr>
          <p:cNvPr id="51" name="Text Placeholder 2">
            <a:extLst>
              <a:ext uri="{FF2B5EF4-FFF2-40B4-BE49-F238E27FC236}">
                <a16:creationId xmlns:a16="http://schemas.microsoft.com/office/drawing/2014/main" id="{588CA8D4-F150-E94B-A169-257C7C8A5DDF}"/>
              </a:ext>
            </a:extLst>
          </p:cNvPr>
          <p:cNvSpPr txBox="1">
            <a:spLocks/>
          </p:cNvSpPr>
          <p:nvPr/>
        </p:nvSpPr>
        <p:spPr>
          <a:xfrm>
            <a:off x="912635" y="6760722"/>
            <a:ext cx="6102031" cy="34717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E54526"/>
              </a:buClr>
              <a:tabLst>
                <a:tab pos="177800" algn="l"/>
              </a:tabLst>
            </a:pPr>
            <a:r>
              <a:rPr lang="en-US" dirty="0">
                <a:solidFill>
                  <a:schemeClr val="bg1"/>
                </a:solidFill>
              </a:rPr>
              <a:t>National Archives of Ireland renovation;</a:t>
            </a:r>
          </a:p>
          <a:p>
            <a:pPr>
              <a:buClr>
                <a:srgbClr val="E54526"/>
              </a:buClr>
              <a:tabLst>
                <a:tab pos="177800" algn="l"/>
              </a:tabLst>
            </a:pPr>
            <a:endParaRPr lang="en-US" dirty="0">
              <a:solidFill>
                <a:schemeClr val="bg1"/>
              </a:solidFill>
            </a:endParaRPr>
          </a:p>
        </p:txBody>
      </p:sp>
      <p:sp>
        <p:nvSpPr>
          <p:cNvPr id="53" name="Text Placeholder 2">
            <a:extLst>
              <a:ext uri="{FF2B5EF4-FFF2-40B4-BE49-F238E27FC236}">
                <a16:creationId xmlns:a16="http://schemas.microsoft.com/office/drawing/2014/main" id="{00A4FF67-EFB7-CD4C-8608-4897557A5852}"/>
              </a:ext>
            </a:extLst>
          </p:cNvPr>
          <p:cNvSpPr txBox="1">
            <a:spLocks/>
          </p:cNvSpPr>
          <p:nvPr/>
        </p:nvSpPr>
        <p:spPr>
          <a:xfrm>
            <a:off x="912635" y="7605849"/>
            <a:ext cx="6102031" cy="34717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E54526"/>
              </a:buClr>
              <a:tabLst>
                <a:tab pos="177800" algn="l"/>
              </a:tabLst>
            </a:pPr>
            <a:r>
              <a:rPr lang="en-US" dirty="0">
                <a:solidFill>
                  <a:schemeClr val="bg1"/>
                </a:solidFill>
              </a:rPr>
              <a:t>National Concert Hall renovation;</a:t>
            </a:r>
          </a:p>
        </p:txBody>
      </p:sp>
      <p:sp>
        <p:nvSpPr>
          <p:cNvPr id="54" name="Text Placeholder 2">
            <a:extLst>
              <a:ext uri="{FF2B5EF4-FFF2-40B4-BE49-F238E27FC236}">
                <a16:creationId xmlns:a16="http://schemas.microsoft.com/office/drawing/2014/main" id="{0E802FF8-3D08-9642-8E25-89E4E546B7FC}"/>
              </a:ext>
            </a:extLst>
          </p:cNvPr>
          <p:cNvSpPr txBox="1">
            <a:spLocks/>
          </p:cNvSpPr>
          <p:nvPr/>
        </p:nvSpPr>
        <p:spPr>
          <a:xfrm>
            <a:off x="912635" y="8049195"/>
            <a:ext cx="6102031" cy="34717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E54526"/>
              </a:buClr>
              <a:tabLst>
                <a:tab pos="177800" algn="l"/>
              </a:tabLst>
            </a:pPr>
            <a:r>
              <a:rPr lang="en-US" dirty="0">
                <a:solidFill>
                  <a:schemeClr val="bg1"/>
                </a:solidFill>
              </a:rPr>
              <a:t>Crawford Art Gallery redevelopment;</a:t>
            </a:r>
          </a:p>
        </p:txBody>
      </p:sp>
      <p:sp>
        <p:nvSpPr>
          <p:cNvPr id="55" name="Text Placeholder 2">
            <a:extLst>
              <a:ext uri="{FF2B5EF4-FFF2-40B4-BE49-F238E27FC236}">
                <a16:creationId xmlns:a16="http://schemas.microsoft.com/office/drawing/2014/main" id="{6B2820B9-DBE1-7B44-93A4-0C279B21E754}"/>
              </a:ext>
            </a:extLst>
          </p:cNvPr>
          <p:cNvSpPr txBox="1">
            <a:spLocks/>
          </p:cNvSpPr>
          <p:nvPr/>
        </p:nvSpPr>
        <p:spPr>
          <a:xfrm>
            <a:off x="912635" y="8520249"/>
            <a:ext cx="6102031" cy="34717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E54526"/>
              </a:buClr>
              <a:tabLst>
                <a:tab pos="177800" algn="l"/>
              </a:tabLst>
            </a:pPr>
            <a:r>
              <a:rPr lang="en-US" dirty="0">
                <a:solidFill>
                  <a:schemeClr val="bg1"/>
                </a:solidFill>
              </a:rPr>
              <a:t>National Theatre redevelopment;</a:t>
            </a:r>
          </a:p>
        </p:txBody>
      </p:sp>
      <p:sp>
        <p:nvSpPr>
          <p:cNvPr id="56" name="Text Placeholder 2">
            <a:extLst>
              <a:ext uri="{FF2B5EF4-FFF2-40B4-BE49-F238E27FC236}">
                <a16:creationId xmlns:a16="http://schemas.microsoft.com/office/drawing/2014/main" id="{20B60DBB-E9FB-5A48-82B9-0C35330B969F}"/>
              </a:ext>
            </a:extLst>
          </p:cNvPr>
          <p:cNvSpPr txBox="1">
            <a:spLocks/>
          </p:cNvSpPr>
          <p:nvPr/>
        </p:nvSpPr>
        <p:spPr>
          <a:xfrm>
            <a:off x="912635" y="8935885"/>
            <a:ext cx="6102031" cy="34717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E54526"/>
              </a:buClr>
              <a:tabLst>
                <a:tab pos="177800" algn="l"/>
              </a:tabLst>
            </a:pPr>
            <a:r>
              <a:rPr lang="en-US" dirty="0">
                <a:solidFill>
                  <a:schemeClr val="bg1"/>
                </a:solidFill>
              </a:rPr>
              <a:t>Irish Museum of Modern Art renovation;</a:t>
            </a:r>
          </a:p>
        </p:txBody>
      </p:sp>
      <p:sp>
        <p:nvSpPr>
          <p:cNvPr id="57" name="Text Placeholder 2">
            <a:extLst>
              <a:ext uri="{FF2B5EF4-FFF2-40B4-BE49-F238E27FC236}">
                <a16:creationId xmlns:a16="http://schemas.microsoft.com/office/drawing/2014/main" id="{00B3FC9D-C9E4-B042-A5B3-4CCF4D1701CA}"/>
              </a:ext>
            </a:extLst>
          </p:cNvPr>
          <p:cNvSpPr txBox="1">
            <a:spLocks/>
          </p:cNvSpPr>
          <p:nvPr/>
        </p:nvSpPr>
        <p:spPr>
          <a:xfrm>
            <a:off x="912635" y="9365376"/>
            <a:ext cx="6102031" cy="34717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E54526"/>
              </a:buClr>
              <a:tabLst>
                <a:tab pos="177800" algn="l"/>
              </a:tabLst>
            </a:pPr>
            <a:r>
              <a:rPr lang="en-US" dirty="0">
                <a:solidFill>
                  <a:schemeClr val="bg1"/>
                </a:solidFill>
              </a:rPr>
              <a:t>National Gallery of Ireland – further phases of the master plan redevelopment;</a:t>
            </a:r>
          </a:p>
        </p:txBody>
      </p:sp>
      <p:sp>
        <p:nvSpPr>
          <p:cNvPr id="58" name="Text Placeholder 2">
            <a:extLst>
              <a:ext uri="{FF2B5EF4-FFF2-40B4-BE49-F238E27FC236}">
                <a16:creationId xmlns:a16="http://schemas.microsoft.com/office/drawing/2014/main" id="{C8A54273-4F0D-5C4F-9E90-C1A4229E7F62}"/>
              </a:ext>
            </a:extLst>
          </p:cNvPr>
          <p:cNvSpPr txBox="1">
            <a:spLocks/>
          </p:cNvSpPr>
          <p:nvPr/>
        </p:nvSpPr>
        <p:spPr>
          <a:xfrm>
            <a:off x="912635" y="9808721"/>
            <a:ext cx="6102031" cy="34717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E54526"/>
              </a:buClr>
              <a:tabLst>
                <a:tab pos="177800" algn="l"/>
              </a:tabLst>
            </a:pPr>
            <a:r>
              <a:rPr lang="en-US" dirty="0">
                <a:solidFill>
                  <a:schemeClr val="bg1"/>
                </a:solidFill>
              </a:rPr>
              <a:t>Chester Beatty Library improvements.</a:t>
            </a:r>
          </a:p>
        </p:txBody>
      </p:sp>
      <p:sp>
        <p:nvSpPr>
          <p:cNvPr id="59" name="Text Placeholder 2">
            <a:extLst>
              <a:ext uri="{FF2B5EF4-FFF2-40B4-BE49-F238E27FC236}">
                <a16:creationId xmlns:a16="http://schemas.microsoft.com/office/drawing/2014/main" id="{632A458F-B78F-B949-A601-2AF970F1C8FE}"/>
              </a:ext>
            </a:extLst>
          </p:cNvPr>
          <p:cNvSpPr txBox="1">
            <a:spLocks/>
          </p:cNvSpPr>
          <p:nvPr/>
        </p:nvSpPr>
        <p:spPr>
          <a:xfrm>
            <a:off x="912635" y="7148649"/>
            <a:ext cx="6102031" cy="34717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E54526"/>
              </a:buClr>
              <a:tabLst>
                <a:tab pos="177800" algn="l"/>
              </a:tabLst>
            </a:pPr>
            <a:r>
              <a:rPr lang="en-US" dirty="0">
                <a:solidFill>
                  <a:schemeClr val="bg1"/>
                </a:solidFill>
              </a:rPr>
              <a:t>National Museum of Ireland master plan redevelopment;</a:t>
            </a:r>
          </a:p>
          <a:p>
            <a:pPr>
              <a:buClr>
                <a:srgbClr val="E54526"/>
              </a:buClr>
              <a:tabLst>
                <a:tab pos="177800" algn="l"/>
              </a:tabLst>
            </a:pPr>
            <a:endParaRPr lang="en-US" dirty="0">
              <a:solidFill>
                <a:schemeClr val="bg1"/>
              </a:solidFill>
            </a:endParaRPr>
          </a:p>
        </p:txBody>
      </p:sp>
      <p:grpSp>
        <p:nvGrpSpPr>
          <p:cNvPr id="50" name="Group 49">
            <a:extLst>
              <a:ext uri="{FF2B5EF4-FFF2-40B4-BE49-F238E27FC236}">
                <a16:creationId xmlns:a16="http://schemas.microsoft.com/office/drawing/2014/main" id="{3F42EA4F-9EBB-224F-859E-2F492B8CD982}"/>
              </a:ext>
            </a:extLst>
          </p:cNvPr>
          <p:cNvGrpSpPr/>
          <p:nvPr/>
        </p:nvGrpSpPr>
        <p:grpSpPr>
          <a:xfrm>
            <a:off x="4943569" y="6293947"/>
            <a:ext cx="2114982" cy="2109136"/>
            <a:chOff x="5828928" y="4713213"/>
            <a:chExt cx="1083580" cy="1080585"/>
          </a:xfrm>
          <a:solidFill>
            <a:schemeClr val="bg1"/>
          </a:solidFill>
        </p:grpSpPr>
        <p:grpSp>
          <p:nvGrpSpPr>
            <p:cNvPr id="52" name="Graphic 19">
              <a:extLst>
                <a:ext uri="{FF2B5EF4-FFF2-40B4-BE49-F238E27FC236}">
                  <a16:creationId xmlns:a16="http://schemas.microsoft.com/office/drawing/2014/main" id="{BD6F2897-E9D6-E042-9EF3-D50BC67DC27B}"/>
                </a:ext>
              </a:extLst>
            </p:cNvPr>
            <p:cNvGrpSpPr/>
            <p:nvPr/>
          </p:nvGrpSpPr>
          <p:grpSpPr>
            <a:xfrm>
              <a:off x="6065976" y="4752340"/>
              <a:ext cx="610706" cy="326962"/>
              <a:chOff x="6065976" y="4752340"/>
              <a:chExt cx="610706" cy="326962"/>
            </a:xfrm>
            <a:grpFill/>
          </p:grpSpPr>
          <p:sp>
            <p:nvSpPr>
              <p:cNvPr id="83" name="Freeform 82">
                <a:extLst>
                  <a:ext uri="{FF2B5EF4-FFF2-40B4-BE49-F238E27FC236}">
                    <a16:creationId xmlns:a16="http://schemas.microsoft.com/office/drawing/2014/main" id="{CD43F5AC-08A4-4E42-9D8E-39E99079506B}"/>
                  </a:ext>
                </a:extLst>
              </p:cNvPr>
              <p:cNvSpPr/>
              <p:nvPr/>
            </p:nvSpPr>
            <p:spPr>
              <a:xfrm>
                <a:off x="6317567" y="4752340"/>
                <a:ext cx="107635" cy="209758"/>
              </a:xfrm>
              <a:custGeom>
                <a:avLst/>
                <a:gdLst>
                  <a:gd name="connsiteX0" fmla="*/ 52950 w 107635"/>
                  <a:gd name="connsiteY0" fmla="*/ 209313 h 209758"/>
                  <a:gd name="connsiteX1" fmla="*/ 30384 w 107635"/>
                  <a:gd name="connsiteY1" fmla="*/ 209313 h 209758"/>
                  <a:gd name="connsiteX2" fmla="*/ 20713 w 107635"/>
                  <a:gd name="connsiteY2" fmla="*/ 201660 h 209758"/>
                  <a:gd name="connsiteX3" fmla="*/ 161 w 107635"/>
                  <a:gd name="connsiteY3" fmla="*/ 83242 h 209758"/>
                  <a:gd name="connsiteX4" fmla="*/ 15071 w 107635"/>
                  <a:gd name="connsiteY4" fmla="*/ 37728 h 209758"/>
                  <a:gd name="connsiteX5" fmla="*/ 48114 w 107635"/>
                  <a:gd name="connsiteY5" fmla="*/ 3089 h 209758"/>
                  <a:gd name="connsiteX6" fmla="*/ 58592 w 107635"/>
                  <a:gd name="connsiteY6" fmla="*/ 2686 h 209758"/>
                  <a:gd name="connsiteX7" fmla="*/ 94456 w 107635"/>
                  <a:gd name="connsiteY7" fmla="*/ 40950 h 209758"/>
                  <a:gd name="connsiteX8" fmla="*/ 105336 w 107635"/>
                  <a:gd name="connsiteY8" fmla="*/ 105395 h 209758"/>
                  <a:gd name="connsiteX9" fmla="*/ 86800 w 107635"/>
                  <a:gd name="connsiteY9" fmla="*/ 200452 h 209758"/>
                  <a:gd name="connsiteX10" fmla="*/ 75113 w 107635"/>
                  <a:gd name="connsiteY10" fmla="*/ 209716 h 209758"/>
                  <a:gd name="connsiteX11" fmla="*/ 52950 w 107635"/>
                  <a:gd name="connsiteY11" fmla="*/ 209313 h 20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635" h="209758">
                    <a:moveTo>
                      <a:pt x="52950" y="209313"/>
                    </a:moveTo>
                    <a:cubicBezTo>
                      <a:pt x="45294" y="209313"/>
                      <a:pt x="37637" y="208910"/>
                      <a:pt x="30384" y="209313"/>
                    </a:cubicBezTo>
                    <a:cubicBezTo>
                      <a:pt x="24340" y="209716"/>
                      <a:pt x="22325" y="206896"/>
                      <a:pt x="20713" y="201660"/>
                    </a:cubicBezTo>
                    <a:cubicBezTo>
                      <a:pt x="10236" y="162590"/>
                      <a:pt x="2579" y="123520"/>
                      <a:pt x="161" y="83242"/>
                    </a:cubicBezTo>
                    <a:cubicBezTo>
                      <a:pt x="-1048" y="65923"/>
                      <a:pt x="4594" y="50617"/>
                      <a:pt x="15071" y="37728"/>
                    </a:cubicBezTo>
                    <a:cubicBezTo>
                      <a:pt x="25145" y="25242"/>
                      <a:pt x="37234" y="14770"/>
                      <a:pt x="48114" y="3089"/>
                    </a:cubicBezTo>
                    <a:cubicBezTo>
                      <a:pt x="51338" y="-536"/>
                      <a:pt x="54965" y="-1342"/>
                      <a:pt x="58592" y="2686"/>
                    </a:cubicBezTo>
                    <a:cubicBezTo>
                      <a:pt x="70681" y="15172"/>
                      <a:pt x="83173" y="27256"/>
                      <a:pt x="94456" y="40950"/>
                    </a:cubicBezTo>
                    <a:cubicBezTo>
                      <a:pt x="110171" y="59881"/>
                      <a:pt x="108963" y="82840"/>
                      <a:pt x="105336" y="105395"/>
                    </a:cubicBezTo>
                    <a:cubicBezTo>
                      <a:pt x="100097" y="137215"/>
                      <a:pt x="92844" y="168632"/>
                      <a:pt x="86800" y="200452"/>
                    </a:cubicBezTo>
                    <a:cubicBezTo>
                      <a:pt x="85590" y="207702"/>
                      <a:pt x="81964" y="210118"/>
                      <a:pt x="75113" y="209716"/>
                    </a:cubicBezTo>
                    <a:cubicBezTo>
                      <a:pt x="67457" y="208910"/>
                      <a:pt x="60203" y="209313"/>
                      <a:pt x="52950" y="209313"/>
                    </a:cubicBezTo>
                    <a:close/>
                  </a:path>
                </a:pathLst>
              </a:custGeom>
              <a:solidFill>
                <a:srgbClr val="E54526"/>
              </a:solidFill>
              <a:ln w="40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D4498402-7A8D-F243-9158-A7B33529FB67}"/>
                  </a:ext>
                </a:extLst>
              </p:cNvPr>
              <p:cNvSpPr/>
              <p:nvPr/>
            </p:nvSpPr>
            <p:spPr>
              <a:xfrm>
                <a:off x="6065976" y="4969580"/>
                <a:ext cx="161666" cy="109722"/>
              </a:xfrm>
              <a:custGeom>
                <a:avLst/>
                <a:gdLst>
                  <a:gd name="connsiteX0" fmla="*/ 161487 w 161666"/>
                  <a:gd name="connsiteY0" fmla="*/ 72629 h 109722"/>
                  <a:gd name="connsiteX1" fmla="*/ 161487 w 161666"/>
                  <a:gd name="connsiteY1" fmla="*/ 101629 h 109722"/>
                  <a:gd name="connsiteX2" fmla="*/ 153831 w 161666"/>
                  <a:gd name="connsiteY2" fmla="*/ 109685 h 109722"/>
                  <a:gd name="connsiteX3" fmla="*/ 65984 w 161666"/>
                  <a:gd name="connsiteY3" fmla="*/ 104852 h 109722"/>
                  <a:gd name="connsiteX4" fmla="*/ 35761 w 161666"/>
                  <a:gd name="connsiteY4" fmla="*/ 89143 h 109722"/>
                  <a:gd name="connsiteX5" fmla="*/ 703 w 161666"/>
                  <a:gd name="connsiteY5" fmla="*/ 43629 h 109722"/>
                  <a:gd name="connsiteX6" fmla="*/ 1509 w 161666"/>
                  <a:gd name="connsiteY6" fmla="*/ 36379 h 109722"/>
                  <a:gd name="connsiteX7" fmla="*/ 66387 w 161666"/>
                  <a:gd name="connsiteY7" fmla="*/ 531 h 109722"/>
                  <a:gd name="connsiteX8" fmla="*/ 97415 w 161666"/>
                  <a:gd name="connsiteY8" fmla="*/ 2948 h 109722"/>
                  <a:gd name="connsiteX9" fmla="*/ 156248 w 161666"/>
                  <a:gd name="connsiteY9" fmla="*/ 32754 h 109722"/>
                  <a:gd name="connsiteX10" fmla="*/ 161487 w 161666"/>
                  <a:gd name="connsiteY10" fmla="*/ 44434 h 109722"/>
                  <a:gd name="connsiteX11" fmla="*/ 161487 w 161666"/>
                  <a:gd name="connsiteY11" fmla="*/ 72629 h 10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666" h="109722">
                    <a:moveTo>
                      <a:pt x="161487" y="72629"/>
                    </a:moveTo>
                    <a:cubicBezTo>
                      <a:pt x="161487" y="82296"/>
                      <a:pt x="161487" y="91963"/>
                      <a:pt x="161487" y="101629"/>
                    </a:cubicBezTo>
                    <a:cubicBezTo>
                      <a:pt x="161487" y="107268"/>
                      <a:pt x="159875" y="110088"/>
                      <a:pt x="153831" y="109685"/>
                    </a:cubicBezTo>
                    <a:cubicBezTo>
                      <a:pt x="124414" y="108477"/>
                      <a:pt x="94998" y="108074"/>
                      <a:pt x="65984" y="104852"/>
                    </a:cubicBezTo>
                    <a:cubicBezTo>
                      <a:pt x="55104" y="103643"/>
                      <a:pt x="43417" y="97199"/>
                      <a:pt x="35761" y="89143"/>
                    </a:cubicBezTo>
                    <a:cubicBezTo>
                      <a:pt x="22463" y="75449"/>
                      <a:pt x="11986" y="59337"/>
                      <a:pt x="703" y="43629"/>
                    </a:cubicBezTo>
                    <a:cubicBezTo>
                      <a:pt x="-506" y="42018"/>
                      <a:pt x="-103" y="37587"/>
                      <a:pt x="1509" y="36379"/>
                    </a:cubicBezTo>
                    <a:cubicBezTo>
                      <a:pt x="20448" y="19462"/>
                      <a:pt x="40597" y="4156"/>
                      <a:pt x="66387" y="531"/>
                    </a:cubicBezTo>
                    <a:cubicBezTo>
                      <a:pt x="76461" y="-1080"/>
                      <a:pt x="86938" y="1337"/>
                      <a:pt x="97415" y="2948"/>
                    </a:cubicBezTo>
                    <a:cubicBezTo>
                      <a:pt x="120384" y="6170"/>
                      <a:pt x="140130" y="16240"/>
                      <a:pt x="156248" y="32754"/>
                    </a:cubicBezTo>
                    <a:cubicBezTo>
                      <a:pt x="159069" y="35573"/>
                      <a:pt x="161084" y="40407"/>
                      <a:pt x="161487" y="44434"/>
                    </a:cubicBezTo>
                    <a:cubicBezTo>
                      <a:pt x="161890" y="54101"/>
                      <a:pt x="161487" y="63365"/>
                      <a:pt x="161487" y="72629"/>
                    </a:cubicBezTo>
                    <a:close/>
                  </a:path>
                </a:pathLst>
              </a:custGeom>
              <a:solidFill>
                <a:srgbClr val="E54526"/>
              </a:solidFill>
              <a:ln w="4026"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4BD5AACB-9C49-D34D-8663-8B9983119DAF}"/>
                  </a:ext>
                </a:extLst>
              </p:cNvPr>
              <p:cNvSpPr/>
              <p:nvPr/>
            </p:nvSpPr>
            <p:spPr>
              <a:xfrm>
                <a:off x="6513760" y="4969147"/>
                <a:ext cx="162922" cy="109757"/>
              </a:xfrm>
              <a:custGeom>
                <a:avLst/>
                <a:gdLst>
                  <a:gd name="connsiteX0" fmla="*/ 616 w 162922"/>
                  <a:gd name="connsiteY0" fmla="*/ 72256 h 109757"/>
                  <a:gd name="connsiteX1" fmla="*/ 616 w 162922"/>
                  <a:gd name="connsiteY1" fmla="*/ 67826 h 109757"/>
                  <a:gd name="connsiteX2" fmla="*/ 3034 w 162922"/>
                  <a:gd name="connsiteY2" fmla="*/ 37617 h 109757"/>
                  <a:gd name="connsiteX3" fmla="*/ 44943 w 162922"/>
                  <a:gd name="connsiteY3" fmla="*/ 9020 h 109757"/>
                  <a:gd name="connsiteX4" fmla="*/ 71136 w 162922"/>
                  <a:gd name="connsiteY4" fmla="*/ 2172 h 109757"/>
                  <a:gd name="connsiteX5" fmla="*/ 122313 w 162922"/>
                  <a:gd name="connsiteY5" fmla="*/ 10228 h 109757"/>
                  <a:gd name="connsiteX6" fmla="*/ 158983 w 162922"/>
                  <a:gd name="connsiteY6" fmla="*/ 35201 h 109757"/>
                  <a:gd name="connsiteX7" fmla="*/ 161400 w 162922"/>
                  <a:gd name="connsiteY7" fmla="*/ 44464 h 109757"/>
                  <a:gd name="connsiteX8" fmla="*/ 127551 w 162922"/>
                  <a:gd name="connsiteY8" fmla="*/ 88770 h 109757"/>
                  <a:gd name="connsiteX9" fmla="*/ 82822 w 162922"/>
                  <a:gd name="connsiteY9" fmla="*/ 107701 h 109757"/>
                  <a:gd name="connsiteX10" fmla="*/ 9482 w 162922"/>
                  <a:gd name="connsiteY10" fmla="*/ 109715 h 109757"/>
                  <a:gd name="connsiteX11" fmla="*/ 213 w 162922"/>
                  <a:gd name="connsiteY11" fmla="*/ 100451 h 109757"/>
                  <a:gd name="connsiteX12" fmla="*/ 616 w 162922"/>
                  <a:gd name="connsiteY12" fmla="*/ 72256 h 10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922" h="109757">
                    <a:moveTo>
                      <a:pt x="616" y="72256"/>
                    </a:moveTo>
                    <a:cubicBezTo>
                      <a:pt x="616" y="70645"/>
                      <a:pt x="616" y="69437"/>
                      <a:pt x="616" y="67826"/>
                    </a:cubicBezTo>
                    <a:cubicBezTo>
                      <a:pt x="1019" y="57353"/>
                      <a:pt x="-2204" y="43659"/>
                      <a:pt x="3034" y="37617"/>
                    </a:cubicBezTo>
                    <a:cubicBezTo>
                      <a:pt x="13914" y="25131"/>
                      <a:pt x="26809" y="12645"/>
                      <a:pt x="44943" y="9020"/>
                    </a:cubicBezTo>
                    <a:cubicBezTo>
                      <a:pt x="53808" y="7409"/>
                      <a:pt x="62271" y="4589"/>
                      <a:pt x="71136" y="2172"/>
                    </a:cubicBezTo>
                    <a:cubicBezTo>
                      <a:pt x="89672" y="-3064"/>
                      <a:pt x="106597" y="1770"/>
                      <a:pt x="122313" y="10228"/>
                    </a:cubicBezTo>
                    <a:cubicBezTo>
                      <a:pt x="135208" y="17478"/>
                      <a:pt x="146894" y="26742"/>
                      <a:pt x="158983" y="35201"/>
                    </a:cubicBezTo>
                    <a:cubicBezTo>
                      <a:pt x="162206" y="37617"/>
                      <a:pt x="164624" y="40437"/>
                      <a:pt x="161400" y="44464"/>
                    </a:cubicBezTo>
                    <a:cubicBezTo>
                      <a:pt x="150117" y="59367"/>
                      <a:pt x="140043" y="74673"/>
                      <a:pt x="127551" y="88770"/>
                    </a:cubicBezTo>
                    <a:cubicBezTo>
                      <a:pt x="116268" y="101659"/>
                      <a:pt x="99746" y="106895"/>
                      <a:pt x="82822" y="107701"/>
                    </a:cubicBezTo>
                    <a:cubicBezTo>
                      <a:pt x="58241" y="108909"/>
                      <a:pt x="34063" y="108909"/>
                      <a:pt x="9482" y="109715"/>
                    </a:cubicBezTo>
                    <a:cubicBezTo>
                      <a:pt x="3034" y="110118"/>
                      <a:pt x="213" y="107701"/>
                      <a:pt x="213" y="100451"/>
                    </a:cubicBezTo>
                    <a:cubicBezTo>
                      <a:pt x="1019" y="91590"/>
                      <a:pt x="616" y="81923"/>
                      <a:pt x="616" y="72256"/>
                    </a:cubicBezTo>
                    <a:close/>
                  </a:path>
                </a:pathLst>
              </a:custGeom>
              <a:solidFill>
                <a:srgbClr val="E54526"/>
              </a:solidFill>
              <a:ln w="4026"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E3AEC343-4C38-754D-B1FE-7614E0DD4D7A}"/>
                  </a:ext>
                </a:extLst>
              </p:cNvPr>
              <p:cNvSpPr/>
              <p:nvPr/>
            </p:nvSpPr>
            <p:spPr>
              <a:xfrm>
                <a:off x="6164144" y="4823096"/>
                <a:ext cx="140688" cy="139764"/>
              </a:xfrm>
              <a:custGeom>
                <a:avLst/>
                <a:gdLst>
                  <a:gd name="connsiteX0" fmla="*/ 140689 w 140688"/>
                  <a:gd name="connsiteY0" fmla="*/ 138154 h 139764"/>
                  <a:gd name="connsiteX1" fmla="*/ 134644 w 140688"/>
                  <a:gd name="connsiteY1" fmla="*/ 138959 h 139764"/>
                  <a:gd name="connsiteX2" fmla="*/ 63722 w 140688"/>
                  <a:gd name="connsiteY2" fmla="*/ 139765 h 139764"/>
                  <a:gd name="connsiteX3" fmla="*/ 57677 w 140688"/>
                  <a:gd name="connsiteY3" fmla="*/ 136946 h 139764"/>
                  <a:gd name="connsiteX4" fmla="*/ 15366 w 140688"/>
                  <a:gd name="connsiteY4" fmla="*/ 96265 h 139764"/>
                  <a:gd name="connsiteX5" fmla="*/ 53 w 140688"/>
                  <a:gd name="connsiteY5" fmla="*/ 41084 h 139764"/>
                  <a:gd name="connsiteX6" fmla="*/ 3277 w 140688"/>
                  <a:gd name="connsiteY6" fmla="*/ 8056 h 139764"/>
                  <a:gd name="connsiteX7" fmla="*/ 12545 w 140688"/>
                  <a:gd name="connsiteY7" fmla="*/ 0 h 139764"/>
                  <a:gd name="connsiteX8" fmla="*/ 73393 w 140688"/>
                  <a:gd name="connsiteY8" fmla="*/ 9667 h 139764"/>
                  <a:gd name="connsiteX9" fmla="*/ 99183 w 140688"/>
                  <a:gd name="connsiteY9" fmla="*/ 28597 h 139764"/>
                  <a:gd name="connsiteX10" fmla="*/ 124570 w 140688"/>
                  <a:gd name="connsiteY10" fmla="*/ 66056 h 139764"/>
                  <a:gd name="connsiteX11" fmla="*/ 140689 w 140688"/>
                  <a:gd name="connsiteY11" fmla="*/ 138154 h 139764"/>
                  <a:gd name="connsiteX12" fmla="*/ 36723 w 140688"/>
                  <a:gd name="connsiteY12" fmla="*/ 39070 h 139764"/>
                  <a:gd name="connsiteX13" fmla="*/ 35917 w 140688"/>
                  <a:gd name="connsiteY13" fmla="*/ 45111 h 139764"/>
                  <a:gd name="connsiteX14" fmla="*/ 62110 w 140688"/>
                  <a:gd name="connsiteY14" fmla="*/ 71292 h 139764"/>
                  <a:gd name="connsiteX15" fmla="*/ 68557 w 140688"/>
                  <a:gd name="connsiteY15" fmla="*/ 65251 h 139764"/>
                  <a:gd name="connsiteX16" fmla="*/ 68154 w 140688"/>
                  <a:gd name="connsiteY16" fmla="*/ 44306 h 139764"/>
                  <a:gd name="connsiteX17" fmla="*/ 64125 w 140688"/>
                  <a:gd name="connsiteY17" fmla="*/ 39070 h 139764"/>
                  <a:gd name="connsiteX18" fmla="*/ 36723 w 140688"/>
                  <a:gd name="connsiteY18" fmla="*/ 39070 h 13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688" h="139764">
                    <a:moveTo>
                      <a:pt x="140689" y="138154"/>
                    </a:moveTo>
                    <a:cubicBezTo>
                      <a:pt x="138674" y="138557"/>
                      <a:pt x="136659" y="138959"/>
                      <a:pt x="134644" y="138959"/>
                    </a:cubicBezTo>
                    <a:cubicBezTo>
                      <a:pt x="110869" y="139362"/>
                      <a:pt x="87497" y="139765"/>
                      <a:pt x="63722" y="139765"/>
                    </a:cubicBezTo>
                    <a:cubicBezTo>
                      <a:pt x="61707" y="139765"/>
                      <a:pt x="59289" y="138154"/>
                      <a:pt x="57677" y="136946"/>
                    </a:cubicBezTo>
                    <a:cubicBezTo>
                      <a:pt x="43573" y="123654"/>
                      <a:pt x="28664" y="110765"/>
                      <a:pt x="15366" y="96265"/>
                    </a:cubicBezTo>
                    <a:cubicBezTo>
                      <a:pt x="1262" y="80959"/>
                      <a:pt x="-350" y="61223"/>
                      <a:pt x="53" y="41084"/>
                    </a:cubicBezTo>
                    <a:cubicBezTo>
                      <a:pt x="456" y="30209"/>
                      <a:pt x="2068" y="18931"/>
                      <a:pt x="3277" y="8056"/>
                    </a:cubicBezTo>
                    <a:cubicBezTo>
                      <a:pt x="3679" y="2417"/>
                      <a:pt x="6501" y="0"/>
                      <a:pt x="12545" y="0"/>
                    </a:cubicBezTo>
                    <a:cubicBezTo>
                      <a:pt x="33499" y="0"/>
                      <a:pt x="54453" y="403"/>
                      <a:pt x="73393" y="9667"/>
                    </a:cubicBezTo>
                    <a:cubicBezTo>
                      <a:pt x="82661" y="14097"/>
                      <a:pt x="92332" y="20542"/>
                      <a:pt x="99183" y="28597"/>
                    </a:cubicBezTo>
                    <a:cubicBezTo>
                      <a:pt x="108854" y="39875"/>
                      <a:pt x="119734" y="52362"/>
                      <a:pt x="124570" y="66056"/>
                    </a:cubicBezTo>
                    <a:cubicBezTo>
                      <a:pt x="132629" y="89417"/>
                      <a:pt x="135853" y="113987"/>
                      <a:pt x="140689" y="138154"/>
                    </a:cubicBezTo>
                    <a:close/>
                    <a:moveTo>
                      <a:pt x="36723" y="39070"/>
                    </a:moveTo>
                    <a:cubicBezTo>
                      <a:pt x="36320" y="41889"/>
                      <a:pt x="35917" y="43500"/>
                      <a:pt x="35917" y="45111"/>
                    </a:cubicBezTo>
                    <a:cubicBezTo>
                      <a:pt x="36723" y="77737"/>
                      <a:pt x="29872" y="70084"/>
                      <a:pt x="62110" y="71292"/>
                    </a:cubicBezTo>
                    <a:cubicBezTo>
                      <a:pt x="66542" y="71292"/>
                      <a:pt x="68557" y="70084"/>
                      <a:pt x="68557" y="65251"/>
                    </a:cubicBezTo>
                    <a:cubicBezTo>
                      <a:pt x="68557" y="58403"/>
                      <a:pt x="68961" y="51153"/>
                      <a:pt x="68154" y="44306"/>
                    </a:cubicBezTo>
                    <a:cubicBezTo>
                      <a:pt x="68154" y="42292"/>
                      <a:pt x="65737" y="39070"/>
                      <a:pt x="64125" y="39070"/>
                    </a:cubicBezTo>
                    <a:cubicBezTo>
                      <a:pt x="55260" y="39070"/>
                      <a:pt x="45991" y="39070"/>
                      <a:pt x="36723" y="39070"/>
                    </a:cubicBezTo>
                    <a:close/>
                  </a:path>
                </a:pathLst>
              </a:custGeom>
              <a:solidFill>
                <a:srgbClr val="E54526"/>
              </a:solidFill>
              <a:ln w="4026"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3AAF0C9-181A-2143-B5B1-0F50228091A6}"/>
                  </a:ext>
                </a:extLst>
              </p:cNvPr>
              <p:cNvSpPr/>
              <p:nvPr/>
            </p:nvSpPr>
            <p:spPr>
              <a:xfrm>
                <a:off x="6436604" y="4823852"/>
                <a:ext cx="138437" cy="139827"/>
              </a:xfrm>
              <a:custGeom>
                <a:avLst/>
                <a:gdLst>
                  <a:gd name="connsiteX0" fmla="*/ 0 w 138437"/>
                  <a:gd name="connsiteY0" fmla="*/ 138607 h 139827"/>
                  <a:gd name="connsiteX1" fmla="*/ 15312 w 138437"/>
                  <a:gd name="connsiteY1" fmla="*/ 66912 h 139827"/>
                  <a:gd name="connsiteX2" fmla="*/ 102757 w 138437"/>
                  <a:gd name="connsiteY2" fmla="*/ 855 h 139827"/>
                  <a:gd name="connsiteX3" fmla="*/ 128143 w 138437"/>
                  <a:gd name="connsiteY3" fmla="*/ 50 h 139827"/>
                  <a:gd name="connsiteX4" fmla="*/ 136606 w 138437"/>
                  <a:gd name="connsiteY4" fmla="*/ 6897 h 139827"/>
                  <a:gd name="connsiteX5" fmla="*/ 138218 w 138437"/>
                  <a:gd name="connsiteY5" fmla="*/ 66106 h 139827"/>
                  <a:gd name="connsiteX6" fmla="*/ 121696 w 138437"/>
                  <a:gd name="connsiteY6" fmla="*/ 99940 h 139827"/>
                  <a:gd name="connsiteX7" fmla="*/ 117666 w 138437"/>
                  <a:gd name="connsiteY7" fmla="*/ 104370 h 139827"/>
                  <a:gd name="connsiteX8" fmla="*/ 83414 w 138437"/>
                  <a:gd name="connsiteY8" fmla="*/ 135384 h 139827"/>
                  <a:gd name="connsiteX9" fmla="*/ 38685 w 138437"/>
                  <a:gd name="connsiteY9" fmla="*/ 138607 h 139827"/>
                  <a:gd name="connsiteX10" fmla="*/ 0 w 138437"/>
                  <a:gd name="connsiteY10" fmla="*/ 138607 h 139827"/>
                  <a:gd name="connsiteX11" fmla="*/ 105174 w 138437"/>
                  <a:gd name="connsiteY11" fmla="*/ 38314 h 139827"/>
                  <a:gd name="connsiteX12" fmla="*/ 77370 w 138437"/>
                  <a:gd name="connsiteY12" fmla="*/ 38717 h 139827"/>
                  <a:gd name="connsiteX13" fmla="*/ 72937 w 138437"/>
                  <a:gd name="connsiteY13" fmla="*/ 43550 h 139827"/>
                  <a:gd name="connsiteX14" fmla="*/ 95906 w 138437"/>
                  <a:gd name="connsiteY14" fmla="*/ 70939 h 139827"/>
                  <a:gd name="connsiteX15" fmla="*/ 101145 w 138437"/>
                  <a:gd name="connsiteY15" fmla="*/ 70939 h 139827"/>
                  <a:gd name="connsiteX16" fmla="*/ 105174 w 138437"/>
                  <a:gd name="connsiteY16" fmla="*/ 66912 h 139827"/>
                  <a:gd name="connsiteX17" fmla="*/ 105174 w 138437"/>
                  <a:gd name="connsiteY17" fmla="*/ 38314 h 1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437" h="139827">
                    <a:moveTo>
                      <a:pt x="0" y="138607"/>
                    </a:moveTo>
                    <a:cubicBezTo>
                      <a:pt x="5238" y="113634"/>
                      <a:pt x="8462" y="89467"/>
                      <a:pt x="15312" y="66912"/>
                    </a:cubicBezTo>
                    <a:cubicBezTo>
                      <a:pt x="26999" y="29050"/>
                      <a:pt x="62460" y="3272"/>
                      <a:pt x="102757" y="855"/>
                    </a:cubicBezTo>
                    <a:cubicBezTo>
                      <a:pt x="111219" y="453"/>
                      <a:pt x="119681" y="453"/>
                      <a:pt x="128143" y="50"/>
                    </a:cubicBezTo>
                    <a:cubicBezTo>
                      <a:pt x="132979" y="-353"/>
                      <a:pt x="136203" y="1661"/>
                      <a:pt x="136606" y="6897"/>
                    </a:cubicBezTo>
                    <a:cubicBezTo>
                      <a:pt x="137412" y="26633"/>
                      <a:pt x="139024" y="46370"/>
                      <a:pt x="138218" y="66106"/>
                    </a:cubicBezTo>
                    <a:cubicBezTo>
                      <a:pt x="137815" y="78995"/>
                      <a:pt x="131367" y="90676"/>
                      <a:pt x="121696" y="99940"/>
                    </a:cubicBezTo>
                    <a:cubicBezTo>
                      <a:pt x="120084" y="101551"/>
                      <a:pt x="118875" y="103162"/>
                      <a:pt x="117666" y="104370"/>
                    </a:cubicBezTo>
                    <a:cubicBezTo>
                      <a:pt x="106383" y="114842"/>
                      <a:pt x="96309" y="127329"/>
                      <a:pt x="83414" y="135384"/>
                    </a:cubicBezTo>
                    <a:cubicBezTo>
                      <a:pt x="70116" y="143843"/>
                      <a:pt x="53594" y="137398"/>
                      <a:pt x="38685" y="138607"/>
                    </a:cubicBezTo>
                    <a:cubicBezTo>
                      <a:pt x="26193" y="139009"/>
                      <a:pt x="13298" y="138607"/>
                      <a:pt x="0" y="138607"/>
                    </a:cubicBezTo>
                    <a:close/>
                    <a:moveTo>
                      <a:pt x="105174" y="38314"/>
                    </a:moveTo>
                    <a:cubicBezTo>
                      <a:pt x="95100" y="38314"/>
                      <a:pt x="86235" y="37911"/>
                      <a:pt x="77370" y="38717"/>
                    </a:cubicBezTo>
                    <a:cubicBezTo>
                      <a:pt x="75758" y="38717"/>
                      <a:pt x="72937" y="41536"/>
                      <a:pt x="72937" y="43550"/>
                    </a:cubicBezTo>
                    <a:cubicBezTo>
                      <a:pt x="68907" y="68523"/>
                      <a:pt x="70922" y="70939"/>
                      <a:pt x="95906" y="70939"/>
                    </a:cubicBezTo>
                    <a:cubicBezTo>
                      <a:pt x="97518" y="70939"/>
                      <a:pt x="99533" y="71342"/>
                      <a:pt x="101145" y="70939"/>
                    </a:cubicBezTo>
                    <a:cubicBezTo>
                      <a:pt x="102757" y="70134"/>
                      <a:pt x="105174" y="68120"/>
                      <a:pt x="105174" y="66912"/>
                    </a:cubicBezTo>
                    <a:cubicBezTo>
                      <a:pt x="105577" y="57245"/>
                      <a:pt x="105174" y="48384"/>
                      <a:pt x="105174" y="38314"/>
                    </a:cubicBezTo>
                    <a:close/>
                  </a:path>
                </a:pathLst>
              </a:custGeom>
              <a:solidFill>
                <a:srgbClr val="E54526"/>
              </a:solidFill>
              <a:ln w="4026" cap="flat">
                <a:noFill/>
                <a:prstDash val="solid"/>
                <a:miter/>
              </a:ln>
            </p:spPr>
            <p:txBody>
              <a:bodyPr rtlCol="0" anchor="ctr"/>
              <a:lstStyle/>
              <a:p>
                <a:endParaRPr lang="en-US"/>
              </a:p>
            </p:txBody>
          </p:sp>
        </p:grpSp>
        <p:grpSp>
          <p:nvGrpSpPr>
            <p:cNvPr id="60" name="Graphic 19">
              <a:extLst>
                <a:ext uri="{FF2B5EF4-FFF2-40B4-BE49-F238E27FC236}">
                  <a16:creationId xmlns:a16="http://schemas.microsoft.com/office/drawing/2014/main" id="{FB86E233-AC02-E94C-9FC4-158D2E02D78A}"/>
                </a:ext>
              </a:extLst>
            </p:cNvPr>
            <p:cNvGrpSpPr/>
            <p:nvPr/>
          </p:nvGrpSpPr>
          <p:grpSpPr>
            <a:xfrm>
              <a:off x="5828928" y="4713213"/>
              <a:ext cx="1083580" cy="1080585"/>
              <a:chOff x="5828928" y="4713213"/>
              <a:chExt cx="1083580" cy="1080585"/>
            </a:xfrm>
            <a:grpFill/>
          </p:grpSpPr>
          <p:sp>
            <p:nvSpPr>
              <p:cNvPr id="61" name="Freeform 60">
                <a:extLst>
                  <a:ext uri="{FF2B5EF4-FFF2-40B4-BE49-F238E27FC236}">
                    <a16:creationId xmlns:a16="http://schemas.microsoft.com/office/drawing/2014/main" id="{E9C1B485-EF3B-0E41-84EC-9151E493F73D}"/>
                  </a:ext>
                </a:extLst>
              </p:cNvPr>
              <p:cNvSpPr/>
              <p:nvPr/>
            </p:nvSpPr>
            <p:spPr>
              <a:xfrm>
                <a:off x="6027291" y="4713213"/>
                <a:ext cx="686870" cy="563019"/>
              </a:xfrm>
              <a:custGeom>
                <a:avLst/>
                <a:gdLst>
                  <a:gd name="connsiteX0" fmla="*/ 485876 w 686870"/>
                  <a:gd name="connsiteY0" fmla="*/ 398677 h 563019"/>
                  <a:gd name="connsiteX1" fmla="*/ 436311 w 686870"/>
                  <a:gd name="connsiteY1" fmla="*/ 528373 h 563019"/>
                  <a:gd name="connsiteX2" fmla="*/ 346046 w 686870"/>
                  <a:gd name="connsiteY2" fmla="*/ 563012 h 563019"/>
                  <a:gd name="connsiteX3" fmla="*/ 236036 w 686870"/>
                  <a:gd name="connsiteY3" fmla="*/ 514275 h 563019"/>
                  <a:gd name="connsiteX4" fmla="*/ 200978 w 686870"/>
                  <a:gd name="connsiteY4" fmla="*/ 398677 h 563019"/>
                  <a:gd name="connsiteX5" fmla="*/ 189292 w 686870"/>
                  <a:gd name="connsiteY5" fmla="*/ 398677 h 563019"/>
                  <a:gd name="connsiteX6" fmla="*/ 103863 w 686870"/>
                  <a:gd name="connsiteY6" fmla="*/ 395052 h 563019"/>
                  <a:gd name="connsiteX7" fmla="*/ 39388 w 686870"/>
                  <a:gd name="connsiteY7" fmla="*/ 357996 h 563019"/>
                  <a:gd name="connsiteX8" fmla="*/ 703 w 686870"/>
                  <a:gd name="connsiteY8" fmla="*/ 295163 h 563019"/>
                  <a:gd name="connsiteX9" fmla="*/ 1509 w 686870"/>
                  <a:gd name="connsiteY9" fmla="*/ 285093 h 563019"/>
                  <a:gd name="connsiteX10" fmla="*/ 90162 w 686870"/>
                  <a:gd name="connsiteY10" fmla="*/ 226690 h 563019"/>
                  <a:gd name="connsiteX11" fmla="*/ 121593 w 686870"/>
                  <a:gd name="connsiteY11" fmla="*/ 222259 h 563019"/>
                  <a:gd name="connsiteX12" fmla="*/ 108295 w 686870"/>
                  <a:gd name="connsiteY12" fmla="*/ 183189 h 563019"/>
                  <a:gd name="connsiteX13" fmla="*/ 116758 w 686870"/>
                  <a:gd name="connsiteY13" fmla="*/ 85716 h 563019"/>
                  <a:gd name="connsiteX14" fmla="*/ 122399 w 686870"/>
                  <a:gd name="connsiteY14" fmla="*/ 80480 h 563019"/>
                  <a:gd name="connsiteX15" fmla="*/ 238454 w 686870"/>
                  <a:gd name="connsiteY15" fmla="*/ 97800 h 563019"/>
                  <a:gd name="connsiteX16" fmla="*/ 255781 w 686870"/>
                  <a:gd name="connsiteY16" fmla="*/ 110286 h 563019"/>
                  <a:gd name="connsiteX17" fmla="*/ 266259 w 686870"/>
                  <a:gd name="connsiteY17" fmla="*/ 78064 h 563019"/>
                  <a:gd name="connsiteX18" fmla="*/ 339599 w 686870"/>
                  <a:gd name="connsiteY18" fmla="*/ 1132 h 563019"/>
                  <a:gd name="connsiteX19" fmla="*/ 346449 w 686870"/>
                  <a:gd name="connsiteY19" fmla="*/ 730 h 563019"/>
                  <a:gd name="connsiteX20" fmla="*/ 424222 w 686870"/>
                  <a:gd name="connsiteY20" fmla="*/ 87730 h 563019"/>
                  <a:gd name="connsiteX21" fmla="*/ 429864 w 686870"/>
                  <a:gd name="connsiteY21" fmla="*/ 109883 h 563019"/>
                  <a:gd name="connsiteX22" fmla="*/ 431072 w 686870"/>
                  <a:gd name="connsiteY22" fmla="*/ 110286 h 563019"/>
                  <a:gd name="connsiteX23" fmla="*/ 529397 w 686870"/>
                  <a:gd name="connsiteY23" fmla="*/ 78064 h 563019"/>
                  <a:gd name="connsiteX24" fmla="*/ 562440 w 686870"/>
                  <a:gd name="connsiteY24" fmla="*/ 80077 h 563019"/>
                  <a:gd name="connsiteX25" fmla="*/ 569291 w 686870"/>
                  <a:gd name="connsiteY25" fmla="*/ 84911 h 563019"/>
                  <a:gd name="connsiteX26" fmla="*/ 573320 w 686870"/>
                  <a:gd name="connsiteY26" fmla="*/ 200509 h 563019"/>
                  <a:gd name="connsiteX27" fmla="*/ 564052 w 686870"/>
                  <a:gd name="connsiteY27" fmla="*/ 220245 h 563019"/>
                  <a:gd name="connsiteX28" fmla="*/ 612005 w 686870"/>
                  <a:gd name="connsiteY28" fmla="*/ 231926 h 563019"/>
                  <a:gd name="connsiteX29" fmla="*/ 684942 w 686870"/>
                  <a:gd name="connsiteY29" fmla="*/ 285093 h 563019"/>
                  <a:gd name="connsiteX30" fmla="*/ 686554 w 686870"/>
                  <a:gd name="connsiteY30" fmla="*/ 292746 h 563019"/>
                  <a:gd name="connsiteX31" fmla="*/ 624497 w 686870"/>
                  <a:gd name="connsiteY31" fmla="*/ 378135 h 563019"/>
                  <a:gd name="connsiteX32" fmla="*/ 571708 w 686870"/>
                  <a:gd name="connsiteY32" fmla="*/ 396260 h 563019"/>
                  <a:gd name="connsiteX33" fmla="*/ 496353 w 686870"/>
                  <a:gd name="connsiteY33" fmla="*/ 398274 h 563019"/>
                  <a:gd name="connsiteX34" fmla="*/ 485876 w 686870"/>
                  <a:gd name="connsiteY34" fmla="*/ 398677 h 563019"/>
                  <a:gd name="connsiteX35" fmla="*/ 234022 w 686870"/>
                  <a:gd name="connsiteY35" fmla="*/ 282273 h 563019"/>
                  <a:gd name="connsiteX36" fmla="*/ 233215 w 686870"/>
                  <a:gd name="connsiteY36" fmla="*/ 286704 h 563019"/>
                  <a:gd name="connsiteX37" fmla="*/ 233215 w 686870"/>
                  <a:gd name="connsiteY37" fmla="*/ 418816 h 563019"/>
                  <a:gd name="connsiteX38" fmla="*/ 339599 w 686870"/>
                  <a:gd name="connsiteY38" fmla="*/ 530387 h 563019"/>
                  <a:gd name="connsiteX39" fmla="*/ 452833 w 686870"/>
                  <a:gd name="connsiteY39" fmla="*/ 427275 h 563019"/>
                  <a:gd name="connsiteX40" fmla="*/ 453639 w 686870"/>
                  <a:gd name="connsiteY40" fmla="*/ 289926 h 563019"/>
                  <a:gd name="connsiteX41" fmla="*/ 453236 w 686870"/>
                  <a:gd name="connsiteY41" fmla="*/ 282676 h 563019"/>
                  <a:gd name="connsiteX42" fmla="*/ 234022 w 686870"/>
                  <a:gd name="connsiteY42" fmla="*/ 282273 h 563019"/>
                  <a:gd name="connsiteX43" fmla="*/ 343226 w 686870"/>
                  <a:gd name="connsiteY43" fmla="*/ 248440 h 563019"/>
                  <a:gd name="connsiteX44" fmla="*/ 364986 w 686870"/>
                  <a:gd name="connsiteY44" fmla="*/ 248440 h 563019"/>
                  <a:gd name="connsiteX45" fmla="*/ 376672 w 686870"/>
                  <a:gd name="connsiteY45" fmla="*/ 239176 h 563019"/>
                  <a:gd name="connsiteX46" fmla="*/ 395209 w 686870"/>
                  <a:gd name="connsiteY46" fmla="*/ 144120 h 563019"/>
                  <a:gd name="connsiteX47" fmla="*/ 384328 w 686870"/>
                  <a:gd name="connsiteY47" fmla="*/ 79675 h 563019"/>
                  <a:gd name="connsiteX48" fmla="*/ 348464 w 686870"/>
                  <a:gd name="connsiteY48" fmla="*/ 41410 h 563019"/>
                  <a:gd name="connsiteX49" fmla="*/ 337987 w 686870"/>
                  <a:gd name="connsiteY49" fmla="*/ 41813 h 563019"/>
                  <a:gd name="connsiteX50" fmla="*/ 304944 w 686870"/>
                  <a:gd name="connsiteY50" fmla="*/ 76452 h 563019"/>
                  <a:gd name="connsiteX51" fmla="*/ 290034 w 686870"/>
                  <a:gd name="connsiteY51" fmla="*/ 121967 h 563019"/>
                  <a:gd name="connsiteX52" fmla="*/ 310585 w 686870"/>
                  <a:gd name="connsiteY52" fmla="*/ 240384 h 563019"/>
                  <a:gd name="connsiteX53" fmla="*/ 320256 w 686870"/>
                  <a:gd name="connsiteY53" fmla="*/ 248037 h 563019"/>
                  <a:gd name="connsiteX54" fmla="*/ 343226 w 686870"/>
                  <a:gd name="connsiteY54" fmla="*/ 248440 h 563019"/>
                  <a:gd name="connsiteX55" fmla="*/ 200172 w 686870"/>
                  <a:gd name="connsiteY55" fmla="*/ 328996 h 563019"/>
                  <a:gd name="connsiteX56" fmla="*/ 199769 w 686870"/>
                  <a:gd name="connsiteY56" fmla="*/ 301204 h 563019"/>
                  <a:gd name="connsiteX57" fmla="*/ 194530 w 686870"/>
                  <a:gd name="connsiteY57" fmla="*/ 289523 h 563019"/>
                  <a:gd name="connsiteX58" fmla="*/ 135697 w 686870"/>
                  <a:gd name="connsiteY58" fmla="*/ 259718 h 563019"/>
                  <a:gd name="connsiteX59" fmla="*/ 104668 w 686870"/>
                  <a:gd name="connsiteY59" fmla="*/ 257301 h 563019"/>
                  <a:gd name="connsiteX60" fmla="*/ 39791 w 686870"/>
                  <a:gd name="connsiteY60" fmla="*/ 293149 h 563019"/>
                  <a:gd name="connsiteX61" fmla="*/ 38985 w 686870"/>
                  <a:gd name="connsiteY61" fmla="*/ 300399 h 563019"/>
                  <a:gd name="connsiteX62" fmla="*/ 74043 w 686870"/>
                  <a:gd name="connsiteY62" fmla="*/ 345913 h 563019"/>
                  <a:gd name="connsiteX63" fmla="*/ 104266 w 686870"/>
                  <a:gd name="connsiteY63" fmla="*/ 361621 h 563019"/>
                  <a:gd name="connsiteX64" fmla="*/ 192113 w 686870"/>
                  <a:gd name="connsiteY64" fmla="*/ 366455 h 563019"/>
                  <a:gd name="connsiteX65" fmla="*/ 199769 w 686870"/>
                  <a:gd name="connsiteY65" fmla="*/ 358399 h 563019"/>
                  <a:gd name="connsiteX66" fmla="*/ 200172 w 686870"/>
                  <a:gd name="connsiteY66" fmla="*/ 328996 h 563019"/>
                  <a:gd name="connsiteX67" fmla="*/ 487085 w 686870"/>
                  <a:gd name="connsiteY67" fmla="*/ 328190 h 563019"/>
                  <a:gd name="connsiteX68" fmla="*/ 487085 w 686870"/>
                  <a:gd name="connsiteY68" fmla="*/ 357191 h 563019"/>
                  <a:gd name="connsiteX69" fmla="*/ 496353 w 686870"/>
                  <a:gd name="connsiteY69" fmla="*/ 366455 h 563019"/>
                  <a:gd name="connsiteX70" fmla="*/ 569693 w 686870"/>
                  <a:gd name="connsiteY70" fmla="*/ 364441 h 563019"/>
                  <a:gd name="connsiteX71" fmla="*/ 614423 w 686870"/>
                  <a:gd name="connsiteY71" fmla="*/ 345510 h 563019"/>
                  <a:gd name="connsiteX72" fmla="*/ 648272 w 686870"/>
                  <a:gd name="connsiteY72" fmla="*/ 301204 h 563019"/>
                  <a:gd name="connsiteX73" fmla="*/ 645854 w 686870"/>
                  <a:gd name="connsiteY73" fmla="*/ 291940 h 563019"/>
                  <a:gd name="connsiteX74" fmla="*/ 609184 w 686870"/>
                  <a:gd name="connsiteY74" fmla="*/ 266968 h 563019"/>
                  <a:gd name="connsiteX75" fmla="*/ 558007 w 686870"/>
                  <a:gd name="connsiteY75" fmla="*/ 258912 h 563019"/>
                  <a:gd name="connsiteX76" fmla="*/ 531814 w 686870"/>
                  <a:gd name="connsiteY76" fmla="*/ 265759 h 563019"/>
                  <a:gd name="connsiteX77" fmla="*/ 489906 w 686870"/>
                  <a:gd name="connsiteY77" fmla="*/ 294357 h 563019"/>
                  <a:gd name="connsiteX78" fmla="*/ 487488 w 686870"/>
                  <a:gd name="connsiteY78" fmla="*/ 324565 h 563019"/>
                  <a:gd name="connsiteX79" fmla="*/ 487085 w 686870"/>
                  <a:gd name="connsiteY79" fmla="*/ 328190 h 563019"/>
                  <a:gd name="connsiteX80" fmla="*/ 277542 w 686870"/>
                  <a:gd name="connsiteY80" fmla="*/ 248037 h 563019"/>
                  <a:gd name="connsiteX81" fmla="*/ 261423 w 686870"/>
                  <a:gd name="connsiteY81" fmla="*/ 176342 h 563019"/>
                  <a:gd name="connsiteX82" fmla="*/ 236036 w 686870"/>
                  <a:gd name="connsiteY82" fmla="*/ 138883 h 563019"/>
                  <a:gd name="connsiteX83" fmla="*/ 210246 w 686870"/>
                  <a:gd name="connsiteY83" fmla="*/ 119953 h 563019"/>
                  <a:gd name="connsiteX84" fmla="*/ 149398 w 686870"/>
                  <a:gd name="connsiteY84" fmla="*/ 110286 h 563019"/>
                  <a:gd name="connsiteX85" fmla="*/ 140130 w 686870"/>
                  <a:gd name="connsiteY85" fmla="*/ 118342 h 563019"/>
                  <a:gd name="connsiteX86" fmla="*/ 136906 w 686870"/>
                  <a:gd name="connsiteY86" fmla="*/ 151370 h 563019"/>
                  <a:gd name="connsiteX87" fmla="*/ 152219 w 686870"/>
                  <a:gd name="connsiteY87" fmla="*/ 206551 h 563019"/>
                  <a:gd name="connsiteX88" fmla="*/ 194530 w 686870"/>
                  <a:gd name="connsiteY88" fmla="*/ 247231 h 563019"/>
                  <a:gd name="connsiteX89" fmla="*/ 200575 w 686870"/>
                  <a:gd name="connsiteY89" fmla="*/ 250051 h 563019"/>
                  <a:gd name="connsiteX90" fmla="*/ 271497 w 686870"/>
                  <a:gd name="connsiteY90" fmla="*/ 249245 h 563019"/>
                  <a:gd name="connsiteX91" fmla="*/ 277542 w 686870"/>
                  <a:gd name="connsiteY91" fmla="*/ 248037 h 563019"/>
                  <a:gd name="connsiteX92" fmla="*/ 409313 w 686870"/>
                  <a:gd name="connsiteY92" fmla="*/ 249245 h 563019"/>
                  <a:gd name="connsiteX93" fmla="*/ 447997 w 686870"/>
                  <a:gd name="connsiteY93" fmla="*/ 249245 h 563019"/>
                  <a:gd name="connsiteX94" fmla="*/ 492727 w 686870"/>
                  <a:gd name="connsiteY94" fmla="*/ 246023 h 563019"/>
                  <a:gd name="connsiteX95" fmla="*/ 526979 w 686870"/>
                  <a:gd name="connsiteY95" fmla="*/ 215009 h 563019"/>
                  <a:gd name="connsiteX96" fmla="*/ 531009 w 686870"/>
                  <a:gd name="connsiteY96" fmla="*/ 210578 h 563019"/>
                  <a:gd name="connsiteX97" fmla="*/ 547530 w 686870"/>
                  <a:gd name="connsiteY97" fmla="*/ 176745 h 563019"/>
                  <a:gd name="connsiteX98" fmla="*/ 545918 w 686870"/>
                  <a:gd name="connsiteY98" fmla="*/ 117536 h 563019"/>
                  <a:gd name="connsiteX99" fmla="*/ 537456 w 686870"/>
                  <a:gd name="connsiteY99" fmla="*/ 110689 h 563019"/>
                  <a:gd name="connsiteX100" fmla="*/ 512069 w 686870"/>
                  <a:gd name="connsiteY100" fmla="*/ 111494 h 563019"/>
                  <a:gd name="connsiteX101" fmla="*/ 424625 w 686870"/>
                  <a:gd name="connsiteY101" fmla="*/ 177550 h 563019"/>
                  <a:gd name="connsiteX102" fmla="*/ 409313 w 686870"/>
                  <a:gd name="connsiteY102" fmla="*/ 249245 h 563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86870" h="563019">
                    <a:moveTo>
                      <a:pt x="485876" y="398677"/>
                    </a:moveTo>
                    <a:cubicBezTo>
                      <a:pt x="489503" y="450233"/>
                      <a:pt x="475399" y="494539"/>
                      <a:pt x="436311" y="528373"/>
                    </a:cubicBezTo>
                    <a:cubicBezTo>
                      <a:pt x="410521" y="550928"/>
                      <a:pt x="379896" y="562609"/>
                      <a:pt x="346046" y="563012"/>
                    </a:cubicBezTo>
                    <a:cubicBezTo>
                      <a:pt x="302123" y="563415"/>
                      <a:pt x="265453" y="546901"/>
                      <a:pt x="236036" y="514275"/>
                    </a:cubicBezTo>
                    <a:cubicBezTo>
                      <a:pt x="207022" y="481650"/>
                      <a:pt x="197754" y="442580"/>
                      <a:pt x="200978" y="398677"/>
                    </a:cubicBezTo>
                    <a:cubicBezTo>
                      <a:pt x="196142" y="398677"/>
                      <a:pt x="192516" y="398677"/>
                      <a:pt x="189292" y="398677"/>
                    </a:cubicBezTo>
                    <a:cubicBezTo>
                      <a:pt x="160681" y="397469"/>
                      <a:pt x="132070" y="397066"/>
                      <a:pt x="103863" y="395052"/>
                    </a:cubicBezTo>
                    <a:cubicBezTo>
                      <a:pt x="76864" y="393038"/>
                      <a:pt x="56716" y="377330"/>
                      <a:pt x="39388" y="357996"/>
                    </a:cubicBezTo>
                    <a:cubicBezTo>
                      <a:pt x="22463" y="339468"/>
                      <a:pt x="9971" y="318121"/>
                      <a:pt x="703" y="295163"/>
                    </a:cubicBezTo>
                    <a:cubicBezTo>
                      <a:pt x="-506" y="292343"/>
                      <a:pt x="-103" y="287107"/>
                      <a:pt x="1509" y="285093"/>
                    </a:cubicBezTo>
                    <a:cubicBezTo>
                      <a:pt x="26090" y="258509"/>
                      <a:pt x="54298" y="236356"/>
                      <a:pt x="90162" y="226690"/>
                    </a:cubicBezTo>
                    <a:cubicBezTo>
                      <a:pt x="100639" y="223870"/>
                      <a:pt x="111922" y="223467"/>
                      <a:pt x="121593" y="222259"/>
                    </a:cubicBezTo>
                    <a:cubicBezTo>
                      <a:pt x="117161" y="209773"/>
                      <a:pt x="111116" y="196884"/>
                      <a:pt x="108295" y="183189"/>
                    </a:cubicBezTo>
                    <a:cubicBezTo>
                      <a:pt x="101445" y="150161"/>
                      <a:pt x="106280" y="117536"/>
                      <a:pt x="116758" y="85716"/>
                    </a:cubicBezTo>
                    <a:cubicBezTo>
                      <a:pt x="117564" y="83702"/>
                      <a:pt x="120384" y="80883"/>
                      <a:pt x="122399" y="80480"/>
                    </a:cubicBezTo>
                    <a:cubicBezTo>
                      <a:pt x="162696" y="75647"/>
                      <a:pt x="202187" y="76452"/>
                      <a:pt x="238454" y="97800"/>
                    </a:cubicBezTo>
                    <a:cubicBezTo>
                      <a:pt x="244499" y="101425"/>
                      <a:pt x="250140" y="106258"/>
                      <a:pt x="255781" y="110286"/>
                    </a:cubicBezTo>
                    <a:cubicBezTo>
                      <a:pt x="259408" y="99411"/>
                      <a:pt x="261423" y="88133"/>
                      <a:pt x="266259" y="78064"/>
                    </a:cubicBezTo>
                    <a:cubicBezTo>
                      <a:pt x="281974" y="44633"/>
                      <a:pt x="308973" y="20869"/>
                      <a:pt x="339599" y="1132"/>
                    </a:cubicBezTo>
                    <a:cubicBezTo>
                      <a:pt x="341211" y="-76"/>
                      <a:pt x="344838" y="-479"/>
                      <a:pt x="346449" y="730"/>
                    </a:cubicBezTo>
                    <a:cubicBezTo>
                      <a:pt x="380299" y="22883"/>
                      <a:pt x="409715" y="48661"/>
                      <a:pt x="424222" y="87730"/>
                    </a:cubicBezTo>
                    <a:cubicBezTo>
                      <a:pt x="427043" y="94578"/>
                      <a:pt x="427849" y="102230"/>
                      <a:pt x="429864" y="109883"/>
                    </a:cubicBezTo>
                    <a:cubicBezTo>
                      <a:pt x="430267" y="109883"/>
                      <a:pt x="431072" y="110286"/>
                      <a:pt x="431072" y="110286"/>
                    </a:cubicBezTo>
                    <a:cubicBezTo>
                      <a:pt x="458877" y="84911"/>
                      <a:pt x="493130" y="78466"/>
                      <a:pt x="529397" y="78064"/>
                    </a:cubicBezTo>
                    <a:cubicBezTo>
                      <a:pt x="540277" y="78064"/>
                      <a:pt x="551560" y="78869"/>
                      <a:pt x="562440" y="80077"/>
                    </a:cubicBezTo>
                    <a:cubicBezTo>
                      <a:pt x="564858" y="80480"/>
                      <a:pt x="568888" y="82494"/>
                      <a:pt x="569291" y="84911"/>
                    </a:cubicBezTo>
                    <a:cubicBezTo>
                      <a:pt x="581380" y="123175"/>
                      <a:pt x="586618" y="161842"/>
                      <a:pt x="573320" y="200509"/>
                    </a:cubicBezTo>
                    <a:cubicBezTo>
                      <a:pt x="570902" y="207759"/>
                      <a:pt x="566873" y="214606"/>
                      <a:pt x="564052" y="220245"/>
                    </a:cubicBezTo>
                    <a:cubicBezTo>
                      <a:pt x="579768" y="223870"/>
                      <a:pt x="596693" y="226287"/>
                      <a:pt x="612005" y="231926"/>
                    </a:cubicBezTo>
                    <a:cubicBezTo>
                      <a:pt x="641019" y="242801"/>
                      <a:pt x="663988" y="262537"/>
                      <a:pt x="684942" y="285093"/>
                    </a:cubicBezTo>
                    <a:cubicBezTo>
                      <a:pt x="686554" y="286704"/>
                      <a:pt x="687360" y="290732"/>
                      <a:pt x="686554" y="292746"/>
                    </a:cubicBezTo>
                    <a:cubicBezTo>
                      <a:pt x="672450" y="325774"/>
                      <a:pt x="654317" y="355982"/>
                      <a:pt x="624497" y="378135"/>
                    </a:cubicBezTo>
                    <a:cubicBezTo>
                      <a:pt x="608782" y="389816"/>
                      <a:pt x="591051" y="395455"/>
                      <a:pt x="571708" y="396260"/>
                    </a:cubicBezTo>
                    <a:cubicBezTo>
                      <a:pt x="546724" y="397469"/>
                      <a:pt x="521740" y="397872"/>
                      <a:pt x="496353" y="398274"/>
                    </a:cubicBezTo>
                    <a:cubicBezTo>
                      <a:pt x="494339" y="398677"/>
                      <a:pt x="491115" y="398677"/>
                      <a:pt x="485876" y="398677"/>
                    </a:cubicBezTo>
                    <a:close/>
                    <a:moveTo>
                      <a:pt x="234022" y="282273"/>
                    </a:moveTo>
                    <a:cubicBezTo>
                      <a:pt x="233618" y="284287"/>
                      <a:pt x="233215" y="285496"/>
                      <a:pt x="233215" y="286704"/>
                    </a:cubicBezTo>
                    <a:cubicBezTo>
                      <a:pt x="233215" y="330607"/>
                      <a:pt x="233215" y="374913"/>
                      <a:pt x="233215" y="418816"/>
                    </a:cubicBezTo>
                    <a:cubicBezTo>
                      <a:pt x="233618" y="484470"/>
                      <a:pt x="285601" y="528373"/>
                      <a:pt x="339599" y="530387"/>
                    </a:cubicBezTo>
                    <a:cubicBezTo>
                      <a:pt x="397626" y="532400"/>
                      <a:pt x="451624" y="485275"/>
                      <a:pt x="452833" y="427275"/>
                    </a:cubicBezTo>
                    <a:cubicBezTo>
                      <a:pt x="454042" y="381358"/>
                      <a:pt x="453236" y="335843"/>
                      <a:pt x="453639" y="289926"/>
                    </a:cubicBezTo>
                    <a:cubicBezTo>
                      <a:pt x="453639" y="287510"/>
                      <a:pt x="453236" y="285496"/>
                      <a:pt x="453236" y="282676"/>
                    </a:cubicBezTo>
                    <a:cubicBezTo>
                      <a:pt x="380299" y="282273"/>
                      <a:pt x="307361" y="282273"/>
                      <a:pt x="234022" y="282273"/>
                    </a:cubicBezTo>
                    <a:close/>
                    <a:moveTo>
                      <a:pt x="343226" y="248440"/>
                    </a:moveTo>
                    <a:cubicBezTo>
                      <a:pt x="350479" y="248440"/>
                      <a:pt x="357732" y="248037"/>
                      <a:pt x="364986" y="248440"/>
                    </a:cubicBezTo>
                    <a:cubicBezTo>
                      <a:pt x="372239" y="248843"/>
                      <a:pt x="375463" y="246426"/>
                      <a:pt x="376672" y="239176"/>
                    </a:cubicBezTo>
                    <a:cubicBezTo>
                      <a:pt x="382716" y="207356"/>
                      <a:pt x="389970" y="175939"/>
                      <a:pt x="395209" y="144120"/>
                    </a:cubicBezTo>
                    <a:cubicBezTo>
                      <a:pt x="398835" y="121967"/>
                      <a:pt x="400044" y="98605"/>
                      <a:pt x="384328" y="79675"/>
                    </a:cubicBezTo>
                    <a:cubicBezTo>
                      <a:pt x="373448" y="66383"/>
                      <a:pt x="360553" y="54299"/>
                      <a:pt x="348464" y="41410"/>
                    </a:cubicBezTo>
                    <a:cubicBezTo>
                      <a:pt x="344838" y="37785"/>
                      <a:pt x="341211" y="38591"/>
                      <a:pt x="337987" y="41813"/>
                    </a:cubicBezTo>
                    <a:cubicBezTo>
                      <a:pt x="326704" y="53494"/>
                      <a:pt x="315018" y="63966"/>
                      <a:pt x="304944" y="76452"/>
                    </a:cubicBezTo>
                    <a:cubicBezTo>
                      <a:pt x="294467" y="89341"/>
                      <a:pt x="289228" y="104647"/>
                      <a:pt x="290034" y="121967"/>
                    </a:cubicBezTo>
                    <a:cubicBezTo>
                      <a:pt x="292452" y="162245"/>
                      <a:pt x="300511" y="201717"/>
                      <a:pt x="310585" y="240384"/>
                    </a:cubicBezTo>
                    <a:cubicBezTo>
                      <a:pt x="311794" y="245620"/>
                      <a:pt x="314212" y="248440"/>
                      <a:pt x="320256" y="248037"/>
                    </a:cubicBezTo>
                    <a:cubicBezTo>
                      <a:pt x="327913" y="248037"/>
                      <a:pt x="335569" y="248440"/>
                      <a:pt x="343226" y="248440"/>
                    </a:cubicBezTo>
                    <a:close/>
                    <a:moveTo>
                      <a:pt x="200172" y="328996"/>
                    </a:moveTo>
                    <a:cubicBezTo>
                      <a:pt x="200172" y="319732"/>
                      <a:pt x="200575" y="310468"/>
                      <a:pt x="199769" y="301204"/>
                    </a:cubicBezTo>
                    <a:cubicBezTo>
                      <a:pt x="199366" y="297176"/>
                      <a:pt x="197351" y="292343"/>
                      <a:pt x="194530" y="289523"/>
                    </a:cubicBezTo>
                    <a:cubicBezTo>
                      <a:pt x="178412" y="272607"/>
                      <a:pt x="158666" y="262940"/>
                      <a:pt x="135697" y="259718"/>
                    </a:cubicBezTo>
                    <a:cubicBezTo>
                      <a:pt x="125623" y="258107"/>
                      <a:pt x="114743" y="255690"/>
                      <a:pt x="104668" y="257301"/>
                    </a:cubicBezTo>
                    <a:cubicBezTo>
                      <a:pt x="78879" y="260926"/>
                      <a:pt x="58731" y="276232"/>
                      <a:pt x="39791" y="293149"/>
                    </a:cubicBezTo>
                    <a:cubicBezTo>
                      <a:pt x="38582" y="294357"/>
                      <a:pt x="37776" y="298788"/>
                      <a:pt x="38985" y="300399"/>
                    </a:cubicBezTo>
                    <a:cubicBezTo>
                      <a:pt x="50268" y="315704"/>
                      <a:pt x="60745" y="332218"/>
                      <a:pt x="74043" y="345913"/>
                    </a:cubicBezTo>
                    <a:cubicBezTo>
                      <a:pt x="81700" y="353566"/>
                      <a:pt x="93789" y="360413"/>
                      <a:pt x="104266" y="361621"/>
                    </a:cubicBezTo>
                    <a:cubicBezTo>
                      <a:pt x="133280" y="364844"/>
                      <a:pt x="163099" y="364844"/>
                      <a:pt x="192113" y="366455"/>
                    </a:cubicBezTo>
                    <a:cubicBezTo>
                      <a:pt x="197754" y="366857"/>
                      <a:pt x="199769" y="364038"/>
                      <a:pt x="199769" y="358399"/>
                    </a:cubicBezTo>
                    <a:cubicBezTo>
                      <a:pt x="199769" y="348330"/>
                      <a:pt x="200172" y="338663"/>
                      <a:pt x="200172" y="328996"/>
                    </a:cubicBezTo>
                    <a:close/>
                    <a:moveTo>
                      <a:pt x="487085" y="328190"/>
                    </a:moveTo>
                    <a:cubicBezTo>
                      <a:pt x="487085" y="337857"/>
                      <a:pt x="487488" y="347524"/>
                      <a:pt x="487085" y="357191"/>
                    </a:cubicBezTo>
                    <a:cubicBezTo>
                      <a:pt x="486682" y="364038"/>
                      <a:pt x="489503" y="366455"/>
                      <a:pt x="496353" y="366455"/>
                    </a:cubicBezTo>
                    <a:cubicBezTo>
                      <a:pt x="520934" y="365649"/>
                      <a:pt x="545112" y="365649"/>
                      <a:pt x="569693" y="364441"/>
                    </a:cubicBezTo>
                    <a:cubicBezTo>
                      <a:pt x="586618" y="363635"/>
                      <a:pt x="603140" y="358399"/>
                      <a:pt x="614423" y="345510"/>
                    </a:cubicBezTo>
                    <a:cubicBezTo>
                      <a:pt x="626512" y="331413"/>
                      <a:pt x="636989" y="316107"/>
                      <a:pt x="648272" y="301204"/>
                    </a:cubicBezTo>
                    <a:cubicBezTo>
                      <a:pt x="651496" y="296774"/>
                      <a:pt x="649078" y="294357"/>
                      <a:pt x="645854" y="291940"/>
                    </a:cubicBezTo>
                    <a:cubicBezTo>
                      <a:pt x="633765" y="283482"/>
                      <a:pt x="622079" y="273815"/>
                      <a:pt x="609184" y="266968"/>
                    </a:cubicBezTo>
                    <a:cubicBezTo>
                      <a:pt x="593469" y="258107"/>
                      <a:pt x="576141" y="253676"/>
                      <a:pt x="558007" y="258912"/>
                    </a:cubicBezTo>
                    <a:cubicBezTo>
                      <a:pt x="549142" y="261329"/>
                      <a:pt x="540680" y="264148"/>
                      <a:pt x="531814" y="265759"/>
                    </a:cubicBezTo>
                    <a:cubicBezTo>
                      <a:pt x="513681" y="269384"/>
                      <a:pt x="500786" y="281871"/>
                      <a:pt x="489906" y="294357"/>
                    </a:cubicBezTo>
                    <a:cubicBezTo>
                      <a:pt x="484667" y="300399"/>
                      <a:pt x="487891" y="314496"/>
                      <a:pt x="487488" y="324565"/>
                    </a:cubicBezTo>
                    <a:cubicBezTo>
                      <a:pt x="487085" y="325371"/>
                      <a:pt x="487085" y="326579"/>
                      <a:pt x="487085" y="328190"/>
                    </a:cubicBezTo>
                    <a:close/>
                    <a:moveTo>
                      <a:pt x="277542" y="248037"/>
                    </a:moveTo>
                    <a:cubicBezTo>
                      <a:pt x="272303" y="223467"/>
                      <a:pt x="269080" y="199301"/>
                      <a:pt x="261423" y="176342"/>
                    </a:cubicBezTo>
                    <a:cubicBezTo>
                      <a:pt x="256588" y="162648"/>
                      <a:pt x="246111" y="150161"/>
                      <a:pt x="236036" y="138883"/>
                    </a:cubicBezTo>
                    <a:cubicBezTo>
                      <a:pt x="229186" y="131231"/>
                      <a:pt x="219918" y="124383"/>
                      <a:pt x="210246" y="119953"/>
                    </a:cubicBezTo>
                    <a:cubicBezTo>
                      <a:pt x="191307" y="110689"/>
                      <a:pt x="170352" y="110286"/>
                      <a:pt x="149398" y="110286"/>
                    </a:cubicBezTo>
                    <a:cubicBezTo>
                      <a:pt x="143354" y="110286"/>
                      <a:pt x="140936" y="112703"/>
                      <a:pt x="140130" y="118342"/>
                    </a:cubicBezTo>
                    <a:cubicBezTo>
                      <a:pt x="138921" y="129217"/>
                      <a:pt x="137309" y="140495"/>
                      <a:pt x="136906" y="151370"/>
                    </a:cubicBezTo>
                    <a:cubicBezTo>
                      <a:pt x="136503" y="171106"/>
                      <a:pt x="138115" y="190842"/>
                      <a:pt x="152219" y="206551"/>
                    </a:cubicBezTo>
                    <a:cubicBezTo>
                      <a:pt x="165517" y="220648"/>
                      <a:pt x="180024" y="233940"/>
                      <a:pt x="194530" y="247231"/>
                    </a:cubicBezTo>
                    <a:cubicBezTo>
                      <a:pt x="196142" y="248843"/>
                      <a:pt x="198560" y="250051"/>
                      <a:pt x="200575" y="250051"/>
                    </a:cubicBezTo>
                    <a:cubicBezTo>
                      <a:pt x="224350" y="250051"/>
                      <a:pt x="247722" y="249648"/>
                      <a:pt x="271497" y="249245"/>
                    </a:cubicBezTo>
                    <a:cubicBezTo>
                      <a:pt x="273512" y="249245"/>
                      <a:pt x="275527" y="248440"/>
                      <a:pt x="277542" y="248037"/>
                    </a:cubicBezTo>
                    <a:close/>
                    <a:moveTo>
                      <a:pt x="409313" y="249245"/>
                    </a:moveTo>
                    <a:cubicBezTo>
                      <a:pt x="422610" y="249245"/>
                      <a:pt x="435505" y="250051"/>
                      <a:pt x="447997" y="249245"/>
                    </a:cubicBezTo>
                    <a:cubicBezTo>
                      <a:pt x="462907" y="248440"/>
                      <a:pt x="479428" y="254482"/>
                      <a:pt x="492727" y="246023"/>
                    </a:cubicBezTo>
                    <a:cubicBezTo>
                      <a:pt x="505621" y="237565"/>
                      <a:pt x="515696" y="225481"/>
                      <a:pt x="526979" y="215009"/>
                    </a:cubicBezTo>
                    <a:cubicBezTo>
                      <a:pt x="528591" y="213801"/>
                      <a:pt x="529799" y="211787"/>
                      <a:pt x="531009" y="210578"/>
                    </a:cubicBezTo>
                    <a:cubicBezTo>
                      <a:pt x="540680" y="201314"/>
                      <a:pt x="547127" y="189634"/>
                      <a:pt x="547530" y="176745"/>
                    </a:cubicBezTo>
                    <a:cubicBezTo>
                      <a:pt x="548336" y="157009"/>
                      <a:pt x="546724" y="137272"/>
                      <a:pt x="545918" y="117536"/>
                    </a:cubicBezTo>
                    <a:cubicBezTo>
                      <a:pt x="545515" y="112703"/>
                      <a:pt x="542695" y="110689"/>
                      <a:pt x="537456" y="110689"/>
                    </a:cubicBezTo>
                    <a:cubicBezTo>
                      <a:pt x="528994" y="111092"/>
                      <a:pt x="520532" y="111092"/>
                      <a:pt x="512069" y="111494"/>
                    </a:cubicBezTo>
                    <a:cubicBezTo>
                      <a:pt x="471773" y="113911"/>
                      <a:pt x="436311" y="139689"/>
                      <a:pt x="424625" y="177550"/>
                    </a:cubicBezTo>
                    <a:cubicBezTo>
                      <a:pt x="417775" y="200106"/>
                      <a:pt x="414551" y="223870"/>
                      <a:pt x="409313" y="249245"/>
                    </a:cubicBezTo>
                    <a:close/>
                  </a:path>
                </a:pathLst>
              </a:custGeom>
              <a:grpFill/>
              <a:ln w="40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723AF9C-8E5B-CA40-81EE-31D45C9C581B}"/>
                  </a:ext>
                </a:extLst>
              </p:cNvPr>
              <p:cNvSpPr/>
              <p:nvPr/>
            </p:nvSpPr>
            <p:spPr>
              <a:xfrm>
                <a:off x="5828928" y="5151766"/>
                <a:ext cx="1083580" cy="642032"/>
              </a:xfrm>
              <a:custGeom>
                <a:avLst/>
                <a:gdLst>
                  <a:gd name="connsiteX0" fmla="*/ 806 w 1083580"/>
                  <a:gd name="connsiteY0" fmla="*/ 492198 h 642032"/>
                  <a:gd name="connsiteX1" fmla="*/ 38685 w 1083580"/>
                  <a:gd name="connsiteY1" fmla="*/ 492198 h 642032"/>
                  <a:gd name="connsiteX2" fmla="*/ 38685 w 1083580"/>
                  <a:gd name="connsiteY2" fmla="*/ 294433 h 642032"/>
                  <a:gd name="connsiteX3" fmla="*/ 70519 w 1083580"/>
                  <a:gd name="connsiteY3" fmla="*/ 294433 h 642032"/>
                  <a:gd name="connsiteX4" fmla="*/ 70519 w 1083580"/>
                  <a:gd name="connsiteY4" fmla="*/ 491796 h 642032"/>
                  <a:gd name="connsiteX5" fmla="*/ 407803 w 1083580"/>
                  <a:gd name="connsiteY5" fmla="*/ 491796 h 642032"/>
                  <a:gd name="connsiteX6" fmla="*/ 407803 w 1083580"/>
                  <a:gd name="connsiteY6" fmla="*/ 505893 h 642032"/>
                  <a:gd name="connsiteX7" fmla="*/ 423519 w 1083580"/>
                  <a:gd name="connsiteY7" fmla="*/ 521199 h 642032"/>
                  <a:gd name="connsiteX8" fmla="*/ 467443 w 1083580"/>
                  <a:gd name="connsiteY8" fmla="*/ 521199 h 642032"/>
                  <a:gd name="connsiteX9" fmla="*/ 654823 w 1083580"/>
                  <a:gd name="connsiteY9" fmla="*/ 521199 h 642032"/>
                  <a:gd name="connsiteX10" fmla="*/ 676180 w 1083580"/>
                  <a:gd name="connsiteY10" fmla="*/ 500254 h 642032"/>
                  <a:gd name="connsiteX11" fmla="*/ 676583 w 1083580"/>
                  <a:gd name="connsiteY11" fmla="*/ 491796 h 642032"/>
                  <a:gd name="connsiteX12" fmla="*/ 1012658 w 1083580"/>
                  <a:gd name="connsiteY12" fmla="*/ 491796 h 642032"/>
                  <a:gd name="connsiteX13" fmla="*/ 1012658 w 1083580"/>
                  <a:gd name="connsiteY13" fmla="*/ 0 h 642032"/>
                  <a:gd name="connsiteX14" fmla="*/ 1044089 w 1083580"/>
                  <a:gd name="connsiteY14" fmla="*/ 0 h 642032"/>
                  <a:gd name="connsiteX15" fmla="*/ 1044089 w 1083580"/>
                  <a:gd name="connsiteY15" fmla="*/ 491393 h 642032"/>
                  <a:gd name="connsiteX16" fmla="*/ 1083580 w 1083580"/>
                  <a:gd name="connsiteY16" fmla="*/ 491393 h 642032"/>
                  <a:gd name="connsiteX17" fmla="*/ 1080357 w 1083580"/>
                  <a:gd name="connsiteY17" fmla="*/ 578796 h 642032"/>
                  <a:gd name="connsiteX18" fmla="*/ 1007017 w 1083580"/>
                  <a:gd name="connsiteY18" fmla="*/ 641630 h 642032"/>
                  <a:gd name="connsiteX19" fmla="*/ 996539 w 1083580"/>
                  <a:gd name="connsiteY19" fmla="*/ 641630 h 642032"/>
                  <a:gd name="connsiteX20" fmla="*/ 274018 w 1083580"/>
                  <a:gd name="connsiteY20" fmla="*/ 641630 h 642032"/>
                  <a:gd name="connsiteX21" fmla="*/ 263138 w 1083580"/>
                  <a:gd name="connsiteY21" fmla="*/ 641630 h 642032"/>
                  <a:gd name="connsiteX22" fmla="*/ 263138 w 1083580"/>
                  <a:gd name="connsiteY22" fmla="*/ 609810 h 642032"/>
                  <a:gd name="connsiteX23" fmla="*/ 274018 w 1083580"/>
                  <a:gd name="connsiteY23" fmla="*/ 609810 h 642032"/>
                  <a:gd name="connsiteX24" fmla="*/ 998151 w 1083580"/>
                  <a:gd name="connsiteY24" fmla="*/ 609810 h 642032"/>
                  <a:gd name="connsiteX25" fmla="*/ 1045701 w 1083580"/>
                  <a:gd name="connsiteY25" fmla="*/ 582018 h 642032"/>
                  <a:gd name="connsiteX26" fmla="*/ 1050537 w 1083580"/>
                  <a:gd name="connsiteY26" fmla="*/ 564296 h 642032"/>
                  <a:gd name="connsiteX27" fmla="*/ 1050940 w 1083580"/>
                  <a:gd name="connsiteY27" fmla="*/ 523213 h 642032"/>
                  <a:gd name="connsiteX28" fmla="*/ 1041269 w 1083580"/>
                  <a:gd name="connsiteY28" fmla="*/ 522810 h 642032"/>
                  <a:gd name="connsiteX29" fmla="*/ 712850 w 1083580"/>
                  <a:gd name="connsiteY29" fmla="*/ 522810 h 642032"/>
                  <a:gd name="connsiteX30" fmla="*/ 701970 w 1083580"/>
                  <a:gd name="connsiteY30" fmla="*/ 528851 h 642032"/>
                  <a:gd name="connsiteX31" fmla="*/ 661673 w 1083580"/>
                  <a:gd name="connsiteY31" fmla="*/ 552213 h 642032"/>
                  <a:gd name="connsiteX32" fmla="*/ 421907 w 1083580"/>
                  <a:gd name="connsiteY32" fmla="*/ 552213 h 642032"/>
                  <a:gd name="connsiteX33" fmla="*/ 380805 w 1083580"/>
                  <a:gd name="connsiteY33" fmla="*/ 528449 h 642032"/>
                  <a:gd name="connsiteX34" fmla="*/ 372342 w 1083580"/>
                  <a:gd name="connsiteY34" fmla="*/ 523213 h 642032"/>
                  <a:gd name="connsiteX35" fmla="*/ 37879 w 1083580"/>
                  <a:gd name="connsiteY35" fmla="*/ 523213 h 642032"/>
                  <a:gd name="connsiteX36" fmla="*/ 31028 w 1083580"/>
                  <a:gd name="connsiteY36" fmla="*/ 524018 h 642032"/>
                  <a:gd name="connsiteX37" fmla="*/ 35461 w 1083580"/>
                  <a:gd name="connsiteY37" fmla="*/ 577588 h 642032"/>
                  <a:gd name="connsiteX38" fmla="*/ 80996 w 1083580"/>
                  <a:gd name="connsiteY38" fmla="*/ 610213 h 642032"/>
                  <a:gd name="connsiteX39" fmla="*/ 220020 w 1083580"/>
                  <a:gd name="connsiteY39" fmla="*/ 610213 h 642032"/>
                  <a:gd name="connsiteX40" fmla="*/ 229692 w 1083580"/>
                  <a:gd name="connsiteY40" fmla="*/ 610213 h 642032"/>
                  <a:gd name="connsiteX41" fmla="*/ 229692 w 1083580"/>
                  <a:gd name="connsiteY41" fmla="*/ 642033 h 642032"/>
                  <a:gd name="connsiteX42" fmla="*/ 221229 w 1083580"/>
                  <a:gd name="connsiteY42" fmla="*/ 642033 h 642032"/>
                  <a:gd name="connsiteX43" fmla="*/ 82206 w 1083580"/>
                  <a:gd name="connsiteY43" fmla="*/ 642033 h 642032"/>
                  <a:gd name="connsiteX44" fmla="*/ 0 w 1083580"/>
                  <a:gd name="connsiteY44" fmla="*/ 560268 h 642032"/>
                  <a:gd name="connsiteX45" fmla="*/ 806 w 1083580"/>
                  <a:gd name="connsiteY45" fmla="*/ 492198 h 64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83580" h="642032">
                    <a:moveTo>
                      <a:pt x="806" y="492198"/>
                    </a:moveTo>
                    <a:cubicBezTo>
                      <a:pt x="14104" y="492198"/>
                      <a:pt x="25790" y="492198"/>
                      <a:pt x="38685" y="492198"/>
                    </a:cubicBezTo>
                    <a:cubicBezTo>
                      <a:pt x="38685" y="426142"/>
                      <a:pt x="38685" y="360489"/>
                      <a:pt x="38685" y="294433"/>
                    </a:cubicBezTo>
                    <a:cubicBezTo>
                      <a:pt x="49565" y="294433"/>
                      <a:pt x="59236" y="294433"/>
                      <a:pt x="70519" y="294433"/>
                    </a:cubicBezTo>
                    <a:cubicBezTo>
                      <a:pt x="70519" y="359683"/>
                      <a:pt x="70519" y="425337"/>
                      <a:pt x="70519" y="491796"/>
                    </a:cubicBezTo>
                    <a:cubicBezTo>
                      <a:pt x="183350" y="491796"/>
                      <a:pt x="294972" y="491796"/>
                      <a:pt x="407803" y="491796"/>
                    </a:cubicBezTo>
                    <a:cubicBezTo>
                      <a:pt x="407803" y="497434"/>
                      <a:pt x="407803" y="501462"/>
                      <a:pt x="407803" y="505893"/>
                    </a:cubicBezTo>
                    <a:cubicBezTo>
                      <a:pt x="408207" y="516768"/>
                      <a:pt x="413042" y="521199"/>
                      <a:pt x="423519" y="521199"/>
                    </a:cubicBezTo>
                    <a:cubicBezTo>
                      <a:pt x="438026" y="521199"/>
                      <a:pt x="452533" y="521199"/>
                      <a:pt x="467443" y="521199"/>
                    </a:cubicBezTo>
                    <a:cubicBezTo>
                      <a:pt x="529903" y="521199"/>
                      <a:pt x="592363" y="521199"/>
                      <a:pt x="654823" y="521199"/>
                    </a:cubicBezTo>
                    <a:cubicBezTo>
                      <a:pt x="672553" y="521199"/>
                      <a:pt x="675777" y="517976"/>
                      <a:pt x="676180" y="500254"/>
                    </a:cubicBezTo>
                    <a:cubicBezTo>
                      <a:pt x="676180" y="497837"/>
                      <a:pt x="676583" y="495018"/>
                      <a:pt x="676583" y="491796"/>
                    </a:cubicBezTo>
                    <a:cubicBezTo>
                      <a:pt x="788608" y="491796"/>
                      <a:pt x="899827" y="491796"/>
                      <a:pt x="1012658" y="491796"/>
                    </a:cubicBezTo>
                    <a:cubicBezTo>
                      <a:pt x="1012658" y="327461"/>
                      <a:pt x="1012658" y="163932"/>
                      <a:pt x="1012658" y="0"/>
                    </a:cubicBezTo>
                    <a:cubicBezTo>
                      <a:pt x="1023941" y="0"/>
                      <a:pt x="1033612" y="0"/>
                      <a:pt x="1044089" y="0"/>
                    </a:cubicBezTo>
                    <a:cubicBezTo>
                      <a:pt x="1044089" y="163529"/>
                      <a:pt x="1044089" y="326655"/>
                      <a:pt x="1044089" y="491393"/>
                    </a:cubicBezTo>
                    <a:cubicBezTo>
                      <a:pt x="1057388" y="491393"/>
                      <a:pt x="1069477" y="491393"/>
                      <a:pt x="1083580" y="491393"/>
                    </a:cubicBezTo>
                    <a:cubicBezTo>
                      <a:pt x="1082774" y="521601"/>
                      <a:pt x="1083983" y="550602"/>
                      <a:pt x="1080357" y="578796"/>
                    </a:cubicBezTo>
                    <a:cubicBezTo>
                      <a:pt x="1075924" y="613435"/>
                      <a:pt x="1042075" y="640422"/>
                      <a:pt x="1007017" y="641630"/>
                    </a:cubicBezTo>
                    <a:cubicBezTo>
                      <a:pt x="1003390" y="641630"/>
                      <a:pt x="1000166" y="641630"/>
                      <a:pt x="996539" y="641630"/>
                    </a:cubicBezTo>
                    <a:cubicBezTo>
                      <a:pt x="755565" y="641630"/>
                      <a:pt x="514993" y="641630"/>
                      <a:pt x="274018" y="641630"/>
                    </a:cubicBezTo>
                    <a:cubicBezTo>
                      <a:pt x="270391" y="641630"/>
                      <a:pt x="267168" y="641630"/>
                      <a:pt x="263138" y="641630"/>
                    </a:cubicBezTo>
                    <a:cubicBezTo>
                      <a:pt x="263138" y="631158"/>
                      <a:pt x="263138" y="621088"/>
                      <a:pt x="263138" y="609810"/>
                    </a:cubicBezTo>
                    <a:cubicBezTo>
                      <a:pt x="266764" y="609810"/>
                      <a:pt x="270391" y="609810"/>
                      <a:pt x="274018" y="609810"/>
                    </a:cubicBezTo>
                    <a:cubicBezTo>
                      <a:pt x="515396" y="609810"/>
                      <a:pt x="756774" y="609810"/>
                      <a:pt x="998151" y="609810"/>
                    </a:cubicBezTo>
                    <a:cubicBezTo>
                      <a:pt x="1019508" y="609810"/>
                      <a:pt x="1036030" y="601755"/>
                      <a:pt x="1045701" y="582018"/>
                    </a:cubicBezTo>
                    <a:cubicBezTo>
                      <a:pt x="1048522" y="576782"/>
                      <a:pt x="1050134" y="570338"/>
                      <a:pt x="1050537" y="564296"/>
                    </a:cubicBezTo>
                    <a:cubicBezTo>
                      <a:pt x="1051343" y="551004"/>
                      <a:pt x="1050940" y="537310"/>
                      <a:pt x="1050940" y="523213"/>
                    </a:cubicBezTo>
                    <a:cubicBezTo>
                      <a:pt x="1047716" y="523213"/>
                      <a:pt x="1044492" y="522810"/>
                      <a:pt x="1041269" y="522810"/>
                    </a:cubicBezTo>
                    <a:cubicBezTo>
                      <a:pt x="931661" y="522810"/>
                      <a:pt x="822457" y="522810"/>
                      <a:pt x="712850" y="522810"/>
                    </a:cubicBezTo>
                    <a:cubicBezTo>
                      <a:pt x="707611" y="522810"/>
                      <a:pt x="704791" y="524018"/>
                      <a:pt x="701970" y="528851"/>
                    </a:cubicBezTo>
                    <a:cubicBezTo>
                      <a:pt x="693105" y="544157"/>
                      <a:pt x="679806" y="552213"/>
                      <a:pt x="661673" y="552213"/>
                    </a:cubicBezTo>
                    <a:cubicBezTo>
                      <a:pt x="581886" y="552213"/>
                      <a:pt x="501695" y="552213"/>
                      <a:pt x="421907" y="552213"/>
                    </a:cubicBezTo>
                    <a:cubicBezTo>
                      <a:pt x="403774" y="552213"/>
                      <a:pt x="390476" y="543754"/>
                      <a:pt x="380805" y="528449"/>
                    </a:cubicBezTo>
                    <a:cubicBezTo>
                      <a:pt x="379193" y="526032"/>
                      <a:pt x="375163" y="523213"/>
                      <a:pt x="372342" y="523213"/>
                    </a:cubicBezTo>
                    <a:cubicBezTo>
                      <a:pt x="260720" y="522810"/>
                      <a:pt x="149501" y="522810"/>
                      <a:pt x="37879" y="523213"/>
                    </a:cubicBezTo>
                    <a:cubicBezTo>
                      <a:pt x="36267" y="523213"/>
                      <a:pt x="35058" y="523615"/>
                      <a:pt x="31028" y="524018"/>
                    </a:cubicBezTo>
                    <a:cubicBezTo>
                      <a:pt x="32237" y="541740"/>
                      <a:pt x="31432" y="560268"/>
                      <a:pt x="35461" y="577588"/>
                    </a:cubicBezTo>
                    <a:cubicBezTo>
                      <a:pt x="39894" y="597727"/>
                      <a:pt x="59639" y="610213"/>
                      <a:pt x="80996" y="610213"/>
                    </a:cubicBezTo>
                    <a:cubicBezTo>
                      <a:pt x="127338" y="610213"/>
                      <a:pt x="173679" y="610213"/>
                      <a:pt x="220020" y="610213"/>
                    </a:cubicBezTo>
                    <a:cubicBezTo>
                      <a:pt x="223244" y="610213"/>
                      <a:pt x="226468" y="610213"/>
                      <a:pt x="229692" y="610213"/>
                    </a:cubicBezTo>
                    <a:cubicBezTo>
                      <a:pt x="229692" y="621088"/>
                      <a:pt x="229692" y="631158"/>
                      <a:pt x="229692" y="642033"/>
                    </a:cubicBezTo>
                    <a:cubicBezTo>
                      <a:pt x="226468" y="642033"/>
                      <a:pt x="224050" y="642033"/>
                      <a:pt x="221229" y="642033"/>
                    </a:cubicBezTo>
                    <a:cubicBezTo>
                      <a:pt x="174888" y="642033"/>
                      <a:pt x="128547" y="642033"/>
                      <a:pt x="82206" y="642033"/>
                    </a:cubicBezTo>
                    <a:cubicBezTo>
                      <a:pt x="35058" y="642033"/>
                      <a:pt x="403" y="607394"/>
                      <a:pt x="0" y="560268"/>
                    </a:cubicBezTo>
                    <a:cubicBezTo>
                      <a:pt x="806" y="538518"/>
                      <a:pt x="806" y="515962"/>
                      <a:pt x="806" y="492198"/>
                    </a:cubicBezTo>
                    <a:close/>
                  </a:path>
                </a:pathLst>
              </a:custGeom>
              <a:grpFill/>
              <a:ln w="4026"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58A5AB6-9864-4A4D-A53D-587C75D92CF3}"/>
                  </a:ext>
                </a:extLst>
              </p:cNvPr>
              <p:cNvSpPr/>
              <p:nvPr/>
            </p:nvSpPr>
            <p:spPr>
              <a:xfrm>
                <a:off x="5952639" y="5051436"/>
                <a:ext cx="642733" cy="539360"/>
              </a:xfrm>
              <a:custGeom>
                <a:avLst/>
                <a:gdLst>
                  <a:gd name="connsiteX0" fmla="*/ 0 w 642733"/>
                  <a:gd name="connsiteY0" fmla="*/ 539361 h 539360"/>
                  <a:gd name="connsiteX1" fmla="*/ 0 w 642733"/>
                  <a:gd name="connsiteY1" fmla="*/ 529291 h 539360"/>
                  <a:gd name="connsiteX2" fmla="*/ 0 w 642733"/>
                  <a:gd name="connsiteY2" fmla="*/ 11315 h 539360"/>
                  <a:gd name="connsiteX3" fmla="*/ 10880 w 642733"/>
                  <a:gd name="connsiteY3" fmla="*/ 37 h 539360"/>
                  <a:gd name="connsiteX4" fmla="*/ 60042 w 642733"/>
                  <a:gd name="connsiteY4" fmla="*/ 37 h 539360"/>
                  <a:gd name="connsiteX5" fmla="*/ 67699 w 642733"/>
                  <a:gd name="connsiteY5" fmla="*/ 7690 h 539360"/>
                  <a:gd name="connsiteX6" fmla="*/ 43924 w 642733"/>
                  <a:gd name="connsiteY6" fmla="*/ 32260 h 539360"/>
                  <a:gd name="connsiteX7" fmla="*/ 32237 w 642733"/>
                  <a:gd name="connsiteY7" fmla="*/ 44343 h 539360"/>
                  <a:gd name="connsiteX8" fmla="*/ 32237 w 642733"/>
                  <a:gd name="connsiteY8" fmla="*/ 450346 h 539360"/>
                  <a:gd name="connsiteX9" fmla="*/ 32641 w 642733"/>
                  <a:gd name="connsiteY9" fmla="*/ 497472 h 539360"/>
                  <a:gd name="connsiteX10" fmla="*/ 43118 w 642733"/>
                  <a:gd name="connsiteY10" fmla="*/ 507541 h 539360"/>
                  <a:gd name="connsiteX11" fmla="*/ 629839 w 642733"/>
                  <a:gd name="connsiteY11" fmla="*/ 507541 h 539360"/>
                  <a:gd name="connsiteX12" fmla="*/ 642734 w 642733"/>
                  <a:gd name="connsiteY12" fmla="*/ 507541 h 539360"/>
                  <a:gd name="connsiteX13" fmla="*/ 642734 w 642733"/>
                  <a:gd name="connsiteY13" fmla="*/ 538958 h 539360"/>
                  <a:gd name="connsiteX14" fmla="*/ 0 w 642733"/>
                  <a:gd name="connsiteY14" fmla="*/ 539361 h 53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733" h="539360">
                    <a:moveTo>
                      <a:pt x="0" y="539361"/>
                    </a:moveTo>
                    <a:cubicBezTo>
                      <a:pt x="0" y="535736"/>
                      <a:pt x="0" y="532514"/>
                      <a:pt x="0" y="529291"/>
                    </a:cubicBezTo>
                    <a:cubicBezTo>
                      <a:pt x="0" y="356498"/>
                      <a:pt x="0" y="183705"/>
                      <a:pt x="0" y="11315"/>
                    </a:cubicBezTo>
                    <a:cubicBezTo>
                      <a:pt x="0" y="2454"/>
                      <a:pt x="2015" y="-366"/>
                      <a:pt x="10880" y="37"/>
                    </a:cubicBezTo>
                    <a:cubicBezTo>
                      <a:pt x="26999" y="843"/>
                      <a:pt x="43521" y="440"/>
                      <a:pt x="60042" y="37"/>
                    </a:cubicBezTo>
                    <a:cubicBezTo>
                      <a:pt x="65684" y="37"/>
                      <a:pt x="67296" y="2051"/>
                      <a:pt x="67699" y="7690"/>
                    </a:cubicBezTo>
                    <a:cubicBezTo>
                      <a:pt x="68505" y="32260"/>
                      <a:pt x="68505" y="32260"/>
                      <a:pt x="43924" y="32260"/>
                    </a:cubicBezTo>
                    <a:cubicBezTo>
                      <a:pt x="32237" y="32260"/>
                      <a:pt x="32237" y="32260"/>
                      <a:pt x="32237" y="44343"/>
                    </a:cubicBezTo>
                    <a:cubicBezTo>
                      <a:pt x="32237" y="179677"/>
                      <a:pt x="32237" y="315012"/>
                      <a:pt x="32237" y="450346"/>
                    </a:cubicBezTo>
                    <a:cubicBezTo>
                      <a:pt x="32237" y="466055"/>
                      <a:pt x="33044" y="481763"/>
                      <a:pt x="32641" y="497472"/>
                    </a:cubicBezTo>
                    <a:cubicBezTo>
                      <a:pt x="32237" y="505527"/>
                      <a:pt x="35058" y="507541"/>
                      <a:pt x="43118" y="507541"/>
                    </a:cubicBezTo>
                    <a:cubicBezTo>
                      <a:pt x="238557" y="507138"/>
                      <a:pt x="434399" y="507541"/>
                      <a:pt x="629839" y="507541"/>
                    </a:cubicBezTo>
                    <a:cubicBezTo>
                      <a:pt x="633868" y="507541"/>
                      <a:pt x="637898" y="507541"/>
                      <a:pt x="642734" y="507541"/>
                    </a:cubicBezTo>
                    <a:cubicBezTo>
                      <a:pt x="642734" y="518416"/>
                      <a:pt x="642734" y="528486"/>
                      <a:pt x="642734" y="538958"/>
                    </a:cubicBezTo>
                    <a:cubicBezTo>
                      <a:pt x="428355" y="539361"/>
                      <a:pt x="215185" y="539361"/>
                      <a:pt x="0" y="539361"/>
                    </a:cubicBezTo>
                    <a:close/>
                  </a:path>
                </a:pathLst>
              </a:custGeom>
              <a:grpFill/>
              <a:ln w="40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BE1136B-100A-5A4E-8F75-D287BDE03E4E}"/>
                  </a:ext>
                </a:extLst>
              </p:cNvPr>
              <p:cNvSpPr/>
              <p:nvPr/>
            </p:nvSpPr>
            <p:spPr>
              <a:xfrm>
                <a:off x="6627207" y="5051842"/>
                <a:ext cx="161993" cy="538954"/>
              </a:xfrm>
              <a:custGeom>
                <a:avLst/>
                <a:gdLst>
                  <a:gd name="connsiteX0" fmla="*/ 161993 w 161993"/>
                  <a:gd name="connsiteY0" fmla="*/ 538954 h 538954"/>
                  <a:gd name="connsiteX1" fmla="*/ 0 w 161993"/>
                  <a:gd name="connsiteY1" fmla="*/ 538954 h 538954"/>
                  <a:gd name="connsiteX2" fmla="*/ 0 w 161993"/>
                  <a:gd name="connsiteY2" fmla="*/ 507940 h 538954"/>
                  <a:gd name="connsiteX3" fmla="*/ 10074 w 161993"/>
                  <a:gd name="connsiteY3" fmla="*/ 507537 h 538954"/>
                  <a:gd name="connsiteX4" fmla="*/ 120487 w 161993"/>
                  <a:gd name="connsiteY4" fmla="*/ 507537 h 538954"/>
                  <a:gd name="connsiteX5" fmla="*/ 129756 w 161993"/>
                  <a:gd name="connsiteY5" fmla="*/ 498274 h 538954"/>
                  <a:gd name="connsiteX6" fmla="*/ 130159 w 161993"/>
                  <a:gd name="connsiteY6" fmla="*/ 41520 h 538954"/>
                  <a:gd name="connsiteX7" fmla="*/ 120890 w 161993"/>
                  <a:gd name="connsiteY7" fmla="*/ 32256 h 538954"/>
                  <a:gd name="connsiteX8" fmla="*/ 102354 w 161993"/>
                  <a:gd name="connsiteY8" fmla="*/ 32256 h 538954"/>
                  <a:gd name="connsiteX9" fmla="*/ 94295 w 161993"/>
                  <a:gd name="connsiteY9" fmla="*/ 24200 h 538954"/>
                  <a:gd name="connsiteX10" fmla="*/ 117667 w 161993"/>
                  <a:gd name="connsiteY10" fmla="*/ 33 h 538954"/>
                  <a:gd name="connsiteX11" fmla="*/ 151919 w 161993"/>
                  <a:gd name="connsiteY11" fmla="*/ 33 h 538954"/>
                  <a:gd name="connsiteX12" fmla="*/ 161993 w 161993"/>
                  <a:gd name="connsiteY12" fmla="*/ 10506 h 538954"/>
                  <a:gd name="connsiteX13" fmla="*/ 161993 w 161993"/>
                  <a:gd name="connsiteY13" fmla="*/ 227605 h 538954"/>
                  <a:gd name="connsiteX14" fmla="*/ 161993 w 161993"/>
                  <a:gd name="connsiteY14" fmla="*/ 527677 h 538954"/>
                  <a:gd name="connsiteX15" fmla="*/ 161993 w 161993"/>
                  <a:gd name="connsiteY15" fmla="*/ 538954 h 5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993" h="538954">
                    <a:moveTo>
                      <a:pt x="161993" y="538954"/>
                    </a:moveTo>
                    <a:cubicBezTo>
                      <a:pt x="107593" y="538954"/>
                      <a:pt x="53998" y="538954"/>
                      <a:pt x="0" y="538954"/>
                    </a:cubicBezTo>
                    <a:cubicBezTo>
                      <a:pt x="0" y="528482"/>
                      <a:pt x="0" y="518815"/>
                      <a:pt x="0" y="507940"/>
                    </a:cubicBezTo>
                    <a:cubicBezTo>
                      <a:pt x="3224" y="507940"/>
                      <a:pt x="6447" y="507537"/>
                      <a:pt x="10074" y="507537"/>
                    </a:cubicBezTo>
                    <a:cubicBezTo>
                      <a:pt x="46744" y="507537"/>
                      <a:pt x="83817" y="507135"/>
                      <a:pt x="120487" y="507537"/>
                    </a:cubicBezTo>
                    <a:cubicBezTo>
                      <a:pt x="127741" y="507537"/>
                      <a:pt x="129756" y="505524"/>
                      <a:pt x="129756" y="498274"/>
                    </a:cubicBezTo>
                    <a:cubicBezTo>
                      <a:pt x="129756" y="346022"/>
                      <a:pt x="129756" y="193771"/>
                      <a:pt x="130159" y="41520"/>
                    </a:cubicBezTo>
                    <a:cubicBezTo>
                      <a:pt x="130159" y="34270"/>
                      <a:pt x="128144" y="31450"/>
                      <a:pt x="120890" y="32256"/>
                    </a:cubicBezTo>
                    <a:cubicBezTo>
                      <a:pt x="114846" y="32659"/>
                      <a:pt x="108801" y="31853"/>
                      <a:pt x="102354" y="32256"/>
                    </a:cubicBezTo>
                    <a:cubicBezTo>
                      <a:pt x="95907" y="32659"/>
                      <a:pt x="94697" y="29839"/>
                      <a:pt x="94295" y="24200"/>
                    </a:cubicBezTo>
                    <a:cubicBezTo>
                      <a:pt x="93892" y="33"/>
                      <a:pt x="93892" y="33"/>
                      <a:pt x="117667" y="33"/>
                    </a:cubicBezTo>
                    <a:cubicBezTo>
                      <a:pt x="128950" y="33"/>
                      <a:pt x="140636" y="436"/>
                      <a:pt x="151919" y="33"/>
                    </a:cubicBezTo>
                    <a:cubicBezTo>
                      <a:pt x="160381" y="-369"/>
                      <a:pt x="161993" y="2853"/>
                      <a:pt x="161993" y="10506"/>
                    </a:cubicBezTo>
                    <a:cubicBezTo>
                      <a:pt x="161590" y="83006"/>
                      <a:pt x="161993" y="155104"/>
                      <a:pt x="161993" y="227605"/>
                    </a:cubicBezTo>
                    <a:cubicBezTo>
                      <a:pt x="161993" y="327494"/>
                      <a:pt x="161993" y="427787"/>
                      <a:pt x="161993" y="527677"/>
                    </a:cubicBezTo>
                    <a:cubicBezTo>
                      <a:pt x="161993" y="530899"/>
                      <a:pt x="161993" y="534524"/>
                      <a:pt x="161993" y="538954"/>
                    </a:cubicBezTo>
                    <a:close/>
                  </a:path>
                </a:pathLst>
              </a:custGeom>
              <a:grpFill/>
              <a:ln w="40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FF9967A-9506-CD49-A3CA-92828D803CB0}"/>
                  </a:ext>
                </a:extLst>
              </p:cNvPr>
              <p:cNvSpPr/>
              <p:nvPr/>
            </p:nvSpPr>
            <p:spPr>
              <a:xfrm>
                <a:off x="5868016" y="4967639"/>
                <a:ext cx="120127" cy="446337"/>
              </a:xfrm>
              <a:custGeom>
                <a:avLst/>
                <a:gdLst>
                  <a:gd name="connsiteX0" fmla="*/ 31835 w 120127"/>
                  <a:gd name="connsiteY0" fmla="*/ 446337 h 446337"/>
                  <a:gd name="connsiteX1" fmla="*/ 403 w 120127"/>
                  <a:gd name="connsiteY1" fmla="*/ 446337 h 446337"/>
                  <a:gd name="connsiteX2" fmla="*/ 0 w 120127"/>
                  <a:gd name="connsiteY2" fmla="*/ 437879 h 446337"/>
                  <a:gd name="connsiteX3" fmla="*/ 0 w 120127"/>
                  <a:gd name="connsiteY3" fmla="*/ 81821 h 446337"/>
                  <a:gd name="connsiteX4" fmla="*/ 62460 w 120127"/>
                  <a:gd name="connsiteY4" fmla="*/ 2070 h 446337"/>
                  <a:gd name="connsiteX5" fmla="*/ 114846 w 120127"/>
                  <a:gd name="connsiteY5" fmla="*/ 56 h 446337"/>
                  <a:gd name="connsiteX6" fmla="*/ 119682 w 120127"/>
                  <a:gd name="connsiteY6" fmla="*/ 5292 h 446337"/>
                  <a:gd name="connsiteX7" fmla="*/ 120085 w 120127"/>
                  <a:gd name="connsiteY7" fmla="*/ 24626 h 446337"/>
                  <a:gd name="connsiteX8" fmla="*/ 112831 w 120127"/>
                  <a:gd name="connsiteY8" fmla="*/ 31473 h 446337"/>
                  <a:gd name="connsiteX9" fmla="*/ 82206 w 120127"/>
                  <a:gd name="connsiteY9" fmla="*/ 31473 h 446337"/>
                  <a:gd name="connsiteX10" fmla="*/ 31835 w 120127"/>
                  <a:gd name="connsiteY10" fmla="*/ 82223 h 446337"/>
                  <a:gd name="connsiteX11" fmla="*/ 31835 w 120127"/>
                  <a:gd name="connsiteY11" fmla="*/ 434657 h 446337"/>
                  <a:gd name="connsiteX12" fmla="*/ 31835 w 120127"/>
                  <a:gd name="connsiteY12" fmla="*/ 446337 h 4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127" h="446337">
                    <a:moveTo>
                      <a:pt x="31835" y="446337"/>
                    </a:moveTo>
                    <a:cubicBezTo>
                      <a:pt x="20955" y="446337"/>
                      <a:pt x="11283" y="446337"/>
                      <a:pt x="403" y="446337"/>
                    </a:cubicBezTo>
                    <a:cubicBezTo>
                      <a:pt x="403" y="443115"/>
                      <a:pt x="0" y="440296"/>
                      <a:pt x="0" y="437879"/>
                    </a:cubicBezTo>
                    <a:cubicBezTo>
                      <a:pt x="0" y="319059"/>
                      <a:pt x="0" y="200641"/>
                      <a:pt x="0" y="81821"/>
                    </a:cubicBezTo>
                    <a:cubicBezTo>
                      <a:pt x="0" y="41945"/>
                      <a:pt x="24581" y="8917"/>
                      <a:pt x="62460" y="2070"/>
                    </a:cubicBezTo>
                    <a:cubicBezTo>
                      <a:pt x="79385" y="-1152"/>
                      <a:pt x="97116" y="459"/>
                      <a:pt x="114846" y="56"/>
                    </a:cubicBezTo>
                    <a:cubicBezTo>
                      <a:pt x="116458" y="56"/>
                      <a:pt x="119279" y="3278"/>
                      <a:pt x="119682" y="5292"/>
                    </a:cubicBezTo>
                    <a:cubicBezTo>
                      <a:pt x="120487" y="11737"/>
                      <a:pt x="119682" y="18181"/>
                      <a:pt x="120085" y="24626"/>
                    </a:cubicBezTo>
                    <a:cubicBezTo>
                      <a:pt x="120487" y="29862"/>
                      <a:pt x="118070" y="31876"/>
                      <a:pt x="112831" y="31473"/>
                    </a:cubicBezTo>
                    <a:cubicBezTo>
                      <a:pt x="102757" y="31070"/>
                      <a:pt x="92280" y="31473"/>
                      <a:pt x="82206" y="31473"/>
                    </a:cubicBezTo>
                    <a:cubicBezTo>
                      <a:pt x="51580" y="31876"/>
                      <a:pt x="31835" y="51612"/>
                      <a:pt x="31835" y="82223"/>
                    </a:cubicBezTo>
                    <a:cubicBezTo>
                      <a:pt x="31835" y="199836"/>
                      <a:pt x="31835" y="317447"/>
                      <a:pt x="31835" y="434657"/>
                    </a:cubicBezTo>
                    <a:cubicBezTo>
                      <a:pt x="31835" y="438282"/>
                      <a:pt x="31835" y="441907"/>
                      <a:pt x="31835" y="446337"/>
                    </a:cubicBezTo>
                    <a:close/>
                  </a:path>
                </a:pathLst>
              </a:custGeom>
              <a:grpFill/>
              <a:ln w="40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5B790DC-9220-4A4D-B1BC-CE14CD6A2B05}"/>
                  </a:ext>
                </a:extLst>
              </p:cNvPr>
              <p:cNvSpPr/>
              <p:nvPr/>
            </p:nvSpPr>
            <p:spPr>
              <a:xfrm>
                <a:off x="6530782" y="5315697"/>
                <a:ext cx="189510" cy="212926"/>
              </a:xfrm>
              <a:custGeom>
                <a:avLst/>
                <a:gdLst>
                  <a:gd name="connsiteX0" fmla="*/ 75471 w 189510"/>
                  <a:gd name="connsiteY0" fmla="*/ 122445 h 212926"/>
                  <a:gd name="connsiteX1" fmla="*/ 109724 w 189510"/>
                  <a:gd name="connsiteY1" fmla="*/ 0 h 212926"/>
                  <a:gd name="connsiteX2" fmla="*/ 189511 w 189510"/>
                  <a:gd name="connsiteY2" fmla="*/ 68473 h 212926"/>
                  <a:gd name="connsiteX3" fmla="*/ 168557 w 189510"/>
                  <a:gd name="connsiteY3" fmla="*/ 92640 h 212926"/>
                  <a:gd name="connsiteX4" fmla="*/ 127454 w 189510"/>
                  <a:gd name="connsiteY4" fmla="*/ 57598 h 212926"/>
                  <a:gd name="connsiteX5" fmla="*/ 116977 w 189510"/>
                  <a:gd name="connsiteY5" fmla="*/ 93848 h 212926"/>
                  <a:gd name="connsiteX6" fmla="*/ 93605 w 189510"/>
                  <a:gd name="connsiteY6" fmla="*/ 177224 h 212926"/>
                  <a:gd name="connsiteX7" fmla="*/ 36786 w 189510"/>
                  <a:gd name="connsiteY7" fmla="*/ 211863 h 212926"/>
                  <a:gd name="connsiteX8" fmla="*/ 519 w 189510"/>
                  <a:gd name="connsiteY8" fmla="*/ 157890 h 212926"/>
                  <a:gd name="connsiteX9" fmla="*/ 51293 w 189510"/>
                  <a:gd name="connsiteY9" fmla="*/ 117209 h 212926"/>
                  <a:gd name="connsiteX10" fmla="*/ 75471 w 189510"/>
                  <a:gd name="connsiteY10" fmla="*/ 122445 h 212926"/>
                  <a:gd name="connsiteX11" fmla="*/ 67009 w 189510"/>
                  <a:gd name="connsiteY11" fmla="*/ 154265 h 212926"/>
                  <a:gd name="connsiteX12" fmla="*/ 51293 w 189510"/>
                  <a:gd name="connsiteY12" fmla="*/ 149835 h 212926"/>
                  <a:gd name="connsiteX13" fmla="*/ 33160 w 189510"/>
                  <a:gd name="connsiteY13" fmla="*/ 159904 h 212926"/>
                  <a:gd name="connsiteX14" fmla="*/ 42025 w 189510"/>
                  <a:gd name="connsiteY14" fmla="*/ 179238 h 212926"/>
                  <a:gd name="connsiteX15" fmla="*/ 61770 w 189510"/>
                  <a:gd name="connsiteY15" fmla="*/ 171182 h 212926"/>
                  <a:gd name="connsiteX16" fmla="*/ 67009 w 189510"/>
                  <a:gd name="connsiteY16" fmla="*/ 154265 h 21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510" h="212926">
                    <a:moveTo>
                      <a:pt x="75471" y="122445"/>
                    </a:moveTo>
                    <a:cubicBezTo>
                      <a:pt x="86754" y="82167"/>
                      <a:pt x="98037" y="41889"/>
                      <a:pt x="109724" y="0"/>
                    </a:cubicBezTo>
                    <a:cubicBezTo>
                      <a:pt x="136722" y="23361"/>
                      <a:pt x="162915" y="45514"/>
                      <a:pt x="189511" y="68473"/>
                    </a:cubicBezTo>
                    <a:cubicBezTo>
                      <a:pt x="182258" y="76931"/>
                      <a:pt x="175810" y="84584"/>
                      <a:pt x="168557" y="92640"/>
                    </a:cubicBezTo>
                    <a:cubicBezTo>
                      <a:pt x="154856" y="80959"/>
                      <a:pt x="141558" y="69681"/>
                      <a:pt x="127454" y="57598"/>
                    </a:cubicBezTo>
                    <a:cubicBezTo>
                      <a:pt x="123827" y="70487"/>
                      <a:pt x="120603" y="82167"/>
                      <a:pt x="116977" y="93848"/>
                    </a:cubicBezTo>
                    <a:cubicBezTo>
                      <a:pt x="109321" y="121640"/>
                      <a:pt x="101664" y="149432"/>
                      <a:pt x="93605" y="177224"/>
                    </a:cubicBezTo>
                    <a:cubicBezTo>
                      <a:pt x="86351" y="202599"/>
                      <a:pt x="61770" y="217099"/>
                      <a:pt x="36786" y="211863"/>
                    </a:cubicBezTo>
                    <a:cubicBezTo>
                      <a:pt x="12608" y="206627"/>
                      <a:pt x="-3107" y="182863"/>
                      <a:pt x="519" y="157890"/>
                    </a:cubicBezTo>
                    <a:cubicBezTo>
                      <a:pt x="4146" y="132918"/>
                      <a:pt x="26309" y="115195"/>
                      <a:pt x="51293" y="117209"/>
                    </a:cubicBezTo>
                    <a:cubicBezTo>
                      <a:pt x="59353" y="118418"/>
                      <a:pt x="67009" y="120834"/>
                      <a:pt x="75471" y="122445"/>
                    </a:cubicBezTo>
                    <a:close/>
                    <a:moveTo>
                      <a:pt x="67009" y="154265"/>
                    </a:moveTo>
                    <a:cubicBezTo>
                      <a:pt x="60561" y="152654"/>
                      <a:pt x="56129" y="151043"/>
                      <a:pt x="51293" y="149835"/>
                    </a:cubicBezTo>
                    <a:cubicBezTo>
                      <a:pt x="43234" y="148223"/>
                      <a:pt x="35577" y="152654"/>
                      <a:pt x="33160" y="159904"/>
                    </a:cubicBezTo>
                    <a:cubicBezTo>
                      <a:pt x="30742" y="167960"/>
                      <a:pt x="34368" y="176015"/>
                      <a:pt x="42025" y="179238"/>
                    </a:cubicBezTo>
                    <a:cubicBezTo>
                      <a:pt x="49278" y="182460"/>
                      <a:pt x="58546" y="178835"/>
                      <a:pt x="61770" y="171182"/>
                    </a:cubicBezTo>
                    <a:cubicBezTo>
                      <a:pt x="63785" y="166348"/>
                      <a:pt x="64994" y="160710"/>
                      <a:pt x="67009" y="154265"/>
                    </a:cubicBezTo>
                    <a:close/>
                  </a:path>
                </a:pathLst>
              </a:custGeom>
              <a:grpFill/>
              <a:ln w="40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322A363-DC0A-764A-8B0E-6893698EDE5E}"/>
                  </a:ext>
                </a:extLst>
              </p:cNvPr>
              <p:cNvSpPr/>
              <p:nvPr/>
            </p:nvSpPr>
            <p:spPr>
              <a:xfrm>
                <a:off x="6073126" y="5151576"/>
                <a:ext cx="127578" cy="217065"/>
              </a:xfrm>
              <a:custGeom>
                <a:avLst/>
                <a:gdLst>
                  <a:gd name="connsiteX0" fmla="*/ 67296 w 127578"/>
                  <a:gd name="connsiteY0" fmla="*/ 119816 h 217065"/>
                  <a:gd name="connsiteX1" fmla="*/ 33447 w 127578"/>
                  <a:gd name="connsiteY1" fmla="*/ 65843 h 217065"/>
                  <a:gd name="connsiteX2" fmla="*/ 0 w 127578"/>
                  <a:gd name="connsiteY2" fmla="*/ 11871 h 217065"/>
                  <a:gd name="connsiteX3" fmla="*/ 33447 w 127578"/>
                  <a:gd name="connsiteY3" fmla="*/ 7843 h 217065"/>
                  <a:gd name="connsiteX4" fmla="*/ 95907 w 127578"/>
                  <a:gd name="connsiteY4" fmla="*/ 190 h 217065"/>
                  <a:gd name="connsiteX5" fmla="*/ 105174 w 127578"/>
                  <a:gd name="connsiteY5" fmla="*/ 7843 h 217065"/>
                  <a:gd name="connsiteX6" fmla="*/ 105578 w 127578"/>
                  <a:gd name="connsiteY6" fmla="*/ 12273 h 217065"/>
                  <a:gd name="connsiteX7" fmla="*/ 87444 w 127578"/>
                  <a:gd name="connsiteY7" fmla="*/ 34024 h 217065"/>
                  <a:gd name="connsiteX8" fmla="*/ 54804 w 127578"/>
                  <a:gd name="connsiteY8" fmla="*/ 38051 h 217065"/>
                  <a:gd name="connsiteX9" fmla="*/ 59237 w 127578"/>
                  <a:gd name="connsiteY9" fmla="*/ 46107 h 217065"/>
                  <a:gd name="connsiteX10" fmla="*/ 120085 w 127578"/>
                  <a:gd name="connsiteY10" fmla="*/ 143177 h 217065"/>
                  <a:gd name="connsiteX11" fmla="*/ 104369 w 127578"/>
                  <a:gd name="connsiteY11" fmla="*/ 210442 h 217065"/>
                  <a:gd name="connsiteX12" fmla="*/ 38685 w 127578"/>
                  <a:gd name="connsiteY12" fmla="*/ 193525 h 217065"/>
                  <a:gd name="connsiteX13" fmla="*/ 49565 w 127578"/>
                  <a:gd name="connsiteY13" fmla="*/ 132705 h 217065"/>
                  <a:gd name="connsiteX14" fmla="*/ 67296 w 127578"/>
                  <a:gd name="connsiteY14" fmla="*/ 119816 h 217065"/>
                  <a:gd name="connsiteX15" fmla="*/ 84623 w 127578"/>
                  <a:gd name="connsiteY15" fmla="*/ 147608 h 217065"/>
                  <a:gd name="connsiteX16" fmla="*/ 70519 w 127578"/>
                  <a:gd name="connsiteY16" fmla="*/ 156872 h 217065"/>
                  <a:gd name="connsiteX17" fmla="*/ 66893 w 127578"/>
                  <a:gd name="connsiteY17" fmla="*/ 177816 h 217065"/>
                  <a:gd name="connsiteX18" fmla="*/ 87847 w 127578"/>
                  <a:gd name="connsiteY18" fmla="*/ 182247 h 217065"/>
                  <a:gd name="connsiteX19" fmla="*/ 93489 w 127578"/>
                  <a:gd name="connsiteY19" fmla="*/ 161705 h 217065"/>
                  <a:gd name="connsiteX20" fmla="*/ 84623 w 127578"/>
                  <a:gd name="connsiteY20" fmla="*/ 147608 h 2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7578" h="217065">
                    <a:moveTo>
                      <a:pt x="67296" y="119816"/>
                    </a:moveTo>
                    <a:cubicBezTo>
                      <a:pt x="55610" y="101288"/>
                      <a:pt x="44729" y="83566"/>
                      <a:pt x="33447" y="65843"/>
                    </a:cubicBezTo>
                    <a:cubicBezTo>
                      <a:pt x="22566" y="48524"/>
                      <a:pt x="11686" y="30801"/>
                      <a:pt x="0" y="11871"/>
                    </a:cubicBezTo>
                    <a:cubicBezTo>
                      <a:pt x="12492" y="10259"/>
                      <a:pt x="22969" y="9051"/>
                      <a:pt x="33447" y="7843"/>
                    </a:cubicBezTo>
                    <a:cubicBezTo>
                      <a:pt x="54401" y="5426"/>
                      <a:pt x="75355" y="3009"/>
                      <a:pt x="95907" y="190"/>
                    </a:cubicBezTo>
                    <a:cubicBezTo>
                      <a:pt x="101951" y="-616"/>
                      <a:pt x="105578" y="996"/>
                      <a:pt x="105174" y="7843"/>
                    </a:cubicBezTo>
                    <a:cubicBezTo>
                      <a:pt x="105174" y="9454"/>
                      <a:pt x="105174" y="10662"/>
                      <a:pt x="105578" y="12273"/>
                    </a:cubicBezTo>
                    <a:cubicBezTo>
                      <a:pt x="107593" y="32010"/>
                      <a:pt x="107593" y="32010"/>
                      <a:pt x="87444" y="34024"/>
                    </a:cubicBezTo>
                    <a:cubicBezTo>
                      <a:pt x="76967" y="35232"/>
                      <a:pt x="66490" y="36440"/>
                      <a:pt x="54804" y="38051"/>
                    </a:cubicBezTo>
                    <a:cubicBezTo>
                      <a:pt x="56818" y="41274"/>
                      <a:pt x="58027" y="43690"/>
                      <a:pt x="59237" y="46107"/>
                    </a:cubicBezTo>
                    <a:cubicBezTo>
                      <a:pt x="79385" y="78330"/>
                      <a:pt x="99936" y="110955"/>
                      <a:pt x="120085" y="143177"/>
                    </a:cubicBezTo>
                    <a:cubicBezTo>
                      <a:pt x="134591" y="166941"/>
                      <a:pt x="127338" y="196344"/>
                      <a:pt x="104369" y="210442"/>
                    </a:cubicBezTo>
                    <a:cubicBezTo>
                      <a:pt x="81803" y="223733"/>
                      <a:pt x="52789" y="216483"/>
                      <a:pt x="38685" y="193525"/>
                    </a:cubicBezTo>
                    <a:cubicBezTo>
                      <a:pt x="26596" y="173789"/>
                      <a:pt x="31432" y="146802"/>
                      <a:pt x="49565" y="132705"/>
                    </a:cubicBezTo>
                    <a:cubicBezTo>
                      <a:pt x="54804" y="127872"/>
                      <a:pt x="60848" y="124247"/>
                      <a:pt x="67296" y="119816"/>
                    </a:cubicBezTo>
                    <a:close/>
                    <a:moveTo>
                      <a:pt x="84623" y="147608"/>
                    </a:moveTo>
                    <a:cubicBezTo>
                      <a:pt x="79385" y="150830"/>
                      <a:pt x="74549" y="153247"/>
                      <a:pt x="70519" y="156872"/>
                    </a:cubicBezTo>
                    <a:cubicBezTo>
                      <a:pt x="63669" y="162108"/>
                      <a:pt x="62460" y="170969"/>
                      <a:pt x="66893" y="177816"/>
                    </a:cubicBezTo>
                    <a:cubicBezTo>
                      <a:pt x="71728" y="184664"/>
                      <a:pt x="80594" y="186678"/>
                      <a:pt x="87847" y="182247"/>
                    </a:cubicBezTo>
                    <a:cubicBezTo>
                      <a:pt x="94697" y="178219"/>
                      <a:pt x="97115" y="169358"/>
                      <a:pt x="93489" y="161705"/>
                    </a:cubicBezTo>
                    <a:cubicBezTo>
                      <a:pt x="91071" y="156872"/>
                      <a:pt x="87847" y="152844"/>
                      <a:pt x="84623" y="147608"/>
                    </a:cubicBezTo>
                    <a:close/>
                  </a:path>
                </a:pathLst>
              </a:custGeom>
              <a:grpFill/>
              <a:ln w="4026"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9AE72D4-C16C-0B4C-ACA6-13F3755CC80C}"/>
                  </a:ext>
                </a:extLst>
              </p:cNvPr>
              <p:cNvSpPr/>
              <p:nvPr/>
            </p:nvSpPr>
            <p:spPr>
              <a:xfrm>
                <a:off x="6753511" y="4967089"/>
                <a:ext cx="119890" cy="152857"/>
              </a:xfrm>
              <a:custGeom>
                <a:avLst/>
                <a:gdLst>
                  <a:gd name="connsiteX0" fmla="*/ 119104 w 119890"/>
                  <a:gd name="connsiteY0" fmla="*/ 152857 h 152857"/>
                  <a:gd name="connsiteX1" fmla="*/ 88478 w 119890"/>
                  <a:gd name="connsiteY1" fmla="*/ 152857 h 152857"/>
                  <a:gd name="connsiteX2" fmla="*/ 88478 w 119890"/>
                  <a:gd name="connsiteY2" fmla="*/ 111371 h 152857"/>
                  <a:gd name="connsiteX3" fmla="*/ 88478 w 119890"/>
                  <a:gd name="connsiteY3" fmla="*/ 79954 h 152857"/>
                  <a:gd name="connsiteX4" fmla="*/ 40928 w 119890"/>
                  <a:gd name="connsiteY4" fmla="*/ 32023 h 152857"/>
                  <a:gd name="connsiteX5" fmla="*/ 7482 w 119890"/>
                  <a:gd name="connsiteY5" fmla="*/ 32023 h 152857"/>
                  <a:gd name="connsiteX6" fmla="*/ 228 w 119890"/>
                  <a:gd name="connsiteY6" fmla="*/ 24773 h 152857"/>
                  <a:gd name="connsiteX7" fmla="*/ 24003 w 119890"/>
                  <a:gd name="connsiteY7" fmla="*/ 203 h 152857"/>
                  <a:gd name="connsiteX8" fmla="*/ 65509 w 119890"/>
                  <a:gd name="connsiteY8" fmla="*/ 4231 h 152857"/>
                  <a:gd name="connsiteX9" fmla="*/ 118701 w 119890"/>
                  <a:gd name="connsiteY9" fmla="*/ 67468 h 152857"/>
                  <a:gd name="connsiteX10" fmla="*/ 119104 w 119890"/>
                  <a:gd name="connsiteY10" fmla="*/ 152857 h 15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890" h="152857">
                    <a:moveTo>
                      <a:pt x="119104" y="152857"/>
                    </a:moveTo>
                    <a:cubicBezTo>
                      <a:pt x="109029" y="152857"/>
                      <a:pt x="99358" y="152857"/>
                      <a:pt x="88478" y="152857"/>
                    </a:cubicBezTo>
                    <a:cubicBezTo>
                      <a:pt x="88478" y="138760"/>
                      <a:pt x="88478" y="125065"/>
                      <a:pt x="88478" y="111371"/>
                    </a:cubicBezTo>
                    <a:cubicBezTo>
                      <a:pt x="88478" y="100898"/>
                      <a:pt x="88478" y="90426"/>
                      <a:pt x="88478" y="79954"/>
                    </a:cubicBezTo>
                    <a:cubicBezTo>
                      <a:pt x="87672" y="52565"/>
                      <a:pt x="68330" y="32828"/>
                      <a:pt x="40928" y="32023"/>
                    </a:cubicBezTo>
                    <a:cubicBezTo>
                      <a:pt x="29645" y="31620"/>
                      <a:pt x="18765" y="31620"/>
                      <a:pt x="7482" y="32023"/>
                    </a:cubicBezTo>
                    <a:cubicBezTo>
                      <a:pt x="2243" y="32023"/>
                      <a:pt x="631" y="30009"/>
                      <a:pt x="228" y="24773"/>
                    </a:cubicBezTo>
                    <a:cubicBezTo>
                      <a:pt x="-578" y="-200"/>
                      <a:pt x="-578" y="-602"/>
                      <a:pt x="24003" y="203"/>
                    </a:cubicBezTo>
                    <a:cubicBezTo>
                      <a:pt x="37704" y="606"/>
                      <a:pt x="52614" y="203"/>
                      <a:pt x="65509" y="4231"/>
                    </a:cubicBezTo>
                    <a:cubicBezTo>
                      <a:pt x="95731" y="13898"/>
                      <a:pt x="115477" y="35648"/>
                      <a:pt x="118701" y="67468"/>
                    </a:cubicBezTo>
                    <a:cubicBezTo>
                      <a:pt x="121118" y="95260"/>
                      <a:pt x="119104" y="123857"/>
                      <a:pt x="119104" y="152857"/>
                    </a:cubicBezTo>
                    <a:close/>
                  </a:path>
                </a:pathLst>
              </a:custGeom>
              <a:grpFill/>
              <a:ln w="4026"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727EB37-830E-9341-B18B-1A1C29F144A8}"/>
                  </a:ext>
                </a:extLst>
              </p:cNvPr>
              <p:cNvSpPr/>
              <p:nvPr/>
            </p:nvSpPr>
            <p:spPr>
              <a:xfrm>
                <a:off x="6270178" y="5352753"/>
                <a:ext cx="32640" cy="106480"/>
              </a:xfrm>
              <a:custGeom>
                <a:avLst/>
                <a:gdLst>
                  <a:gd name="connsiteX0" fmla="*/ 403 w 32640"/>
                  <a:gd name="connsiteY0" fmla="*/ 106334 h 106480"/>
                  <a:gd name="connsiteX1" fmla="*/ 0 w 32640"/>
                  <a:gd name="connsiteY1" fmla="*/ 97473 h 106480"/>
                  <a:gd name="connsiteX2" fmla="*/ 0 w 32640"/>
                  <a:gd name="connsiteY2" fmla="*/ 9264 h 106480"/>
                  <a:gd name="connsiteX3" fmla="*/ 9671 w 32640"/>
                  <a:gd name="connsiteY3" fmla="*/ 0 h 106480"/>
                  <a:gd name="connsiteX4" fmla="*/ 32640 w 32640"/>
                  <a:gd name="connsiteY4" fmla="*/ 23361 h 106480"/>
                  <a:gd name="connsiteX5" fmla="*/ 32640 w 32640"/>
                  <a:gd name="connsiteY5" fmla="*/ 96667 h 106480"/>
                  <a:gd name="connsiteX6" fmla="*/ 22566 w 32640"/>
                  <a:gd name="connsiteY6" fmla="*/ 106334 h 106480"/>
                  <a:gd name="connsiteX7" fmla="*/ 403 w 32640"/>
                  <a:gd name="connsiteY7" fmla="*/ 106334 h 10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40" h="106480">
                    <a:moveTo>
                      <a:pt x="403" y="106334"/>
                    </a:moveTo>
                    <a:cubicBezTo>
                      <a:pt x="0" y="102709"/>
                      <a:pt x="0" y="99890"/>
                      <a:pt x="0" y="97473"/>
                    </a:cubicBezTo>
                    <a:cubicBezTo>
                      <a:pt x="0" y="68070"/>
                      <a:pt x="0" y="38667"/>
                      <a:pt x="0" y="9264"/>
                    </a:cubicBezTo>
                    <a:cubicBezTo>
                      <a:pt x="0" y="2014"/>
                      <a:pt x="2418" y="0"/>
                      <a:pt x="9671" y="0"/>
                    </a:cubicBezTo>
                    <a:cubicBezTo>
                      <a:pt x="32640" y="403"/>
                      <a:pt x="32640" y="0"/>
                      <a:pt x="32640" y="23361"/>
                    </a:cubicBezTo>
                    <a:cubicBezTo>
                      <a:pt x="32640" y="47931"/>
                      <a:pt x="32237" y="72098"/>
                      <a:pt x="32640" y="96667"/>
                    </a:cubicBezTo>
                    <a:cubicBezTo>
                      <a:pt x="32640" y="104723"/>
                      <a:pt x="30223" y="107140"/>
                      <a:pt x="22566" y="106334"/>
                    </a:cubicBezTo>
                    <a:cubicBezTo>
                      <a:pt x="15313" y="105931"/>
                      <a:pt x="8059" y="106334"/>
                      <a:pt x="403" y="106334"/>
                    </a:cubicBezTo>
                    <a:close/>
                  </a:path>
                </a:pathLst>
              </a:custGeom>
              <a:grpFill/>
              <a:ln w="4026"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BB4E3A60-14CC-9A49-A86B-2FA320AE17A4}"/>
                  </a:ext>
                </a:extLst>
              </p:cNvPr>
              <p:cNvSpPr/>
              <p:nvPr/>
            </p:nvSpPr>
            <p:spPr>
              <a:xfrm>
                <a:off x="6439424" y="5353156"/>
                <a:ext cx="32640" cy="106435"/>
              </a:xfrm>
              <a:custGeom>
                <a:avLst/>
                <a:gdLst>
                  <a:gd name="connsiteX0" fmla="*/ 32640 w 32640"/>
                  <a:gd name="connsiteY0" fmla="*/ 53167 h 106435"/>
                  <a:gd name="connsiteX1" fmla="*/ 32640 w 32640"/>
                  <a:gd name="connsiteY1" fmla="*/ 97876 h 106435"/>
                  <a:gd name="connsiteX2" fmla="*/ 24984 w 32640"/>
                  <a:gd name="connsiteY2" fmla="*/ 106334 h 106435"/>
                  <a:gd name="connsiteX3" fmla="*/ 0 w 32640"/>
                  <a:gd name="connsiteY3" fmla="*/ 82167 h 106435"/>
                  <a:gd name="connsiteX4" fmla="*/ 0 w 32640"/>
                  <a:gd name="connsiteY4" fmla="*/ 8861 h 106435"/>
                  <a:gd name="connsiteX5" fmla="*/ 8865 w 32640"/>
                  <a:gd name="connsiteY5" fmla="*/ 0 h 106435"/>
                  <a:gd name="connsiteX6" fmla="*/ 32640 w 32640"/>
                  <a:gd name="connsiteY6" fmla="*/ 22959 h 106435"/>
                  <a:gd name="connsiteX7" fmla="*/ 32640 w 32640"/>
                  <a:gd name="connsiteY7" fmla="*/ 53167 h 10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40" h="106435">
                    <a:moveTo>
                      <a:pt x="32640" y="53167"/>
                    </a:moveTo>
                    <a:cubicBezTo>
                      <a:pt x="32640" y="68070"/>
                      <a:pt x="32640" y="82973"/>
                      <a:pt x="32640" y="97876"/>
                    </a:cubicBezTo>
                    <a:cubicBezTo>
                      <a:pt x="32640" y="103515"/>
                      <a:pt x="31432" y="105931"/>
                      <a:pt x="24984" y="106334"/>
                    </a:cubicBezTo>
                    <a:cubicBezTo>
                      <a:pt x="0" y="106737"/>
                      <a:pt x="0" y="107140"/>
                      <a:pt x="0" y="82167"/>
                    </a:cubicBezTo>
                    <a:cubicBezTo>
                      <a:pt x="0" y="57598"/>
                      <a:pt x="403" y="33431"/>
                      <a:pt x="0" y="8861"/>
                    </a:cubicBezTo>
                    <a:cubicBezTo>
                      <a:pt x="0" y="2014"/>
                      <a:pt x="2418" y="0"/>
                      <a:pt x="8865" y="0"/>
                    </a:cubicBezTo>
                    <a:cubicBezTo>
                      <a:pt x="32640" y="0"/>
                      <a:pt x="32640" y="0"/>
                      <a:pt x="32640" y="22959"/>
                    </a:cubicBezTo>
                    <a:cubicBezTo>
                      <a:pt x="32640" y="32625"/>
                      <a:pt x="32640" y="42695"/>
                      <a:pt x="32640" y="53167"/>
                    </a:cubicBezTo>
                    <a:close/>
                  </a:path>
                </a:pathLst>
              </a:custGeom>
              <a:grpFill/>
              <a:ln w="4026"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CEC1E9A-2531-434B-807C-66365FD3599D}"/>
                  </a:ext>
                </a:extLst>
              </p:cNvPr>
              <p:cNvSpPr/>
              <p:nvPr/>
            </p:nvSpPr>
            <p:spPr>
              <a:xfrm>
                <a:off x="6353995" y="5310059"/>
                <a:ext cx="33091" cy="106858"/>
              </a:xfrm>
              <a:custGeom>
                <a:avLst/>
                <a:gdLst>
                  <a:gd name="connsiteX0" fmla="*/ 33043 w 33091"/>
                  <a:gd name="connsiteY0" fmla="*/ 54375 h 106858"/>
                  <a:gd name="connsiteX1" fmla="*/ 33043 w 33091"/>
                  <a:gd name="connsiteY1" fmla="*/ 97070 h 106858"/>
                  <a:gd name="connsiteX2" fmla="*/ 23775 w 33091"/>
                  <a:gd name="connsiteY2" fmla="*/ 106737 h 106858"/>
                  <a:gd name="connsiteX3" fmla="*/ 8865 w 33091"/>
                  <a:gd name="connsiteY3" fmla="*/ 106737 h 106858"/>
                  <a:gd name="connsiteX4" fmla="*/ 0 w 33091"/>
                  <a:gd name="connsiteY4" fmla="*/ 97473 h 106858"/>
                  <a:gd name="connsiteX5" fmla="*/ 0 w 33091"/>
                  <a:gd name="connsiteY5" fmla="*/ 9264 h 106858"/>
                  <a:gd name="connsiteX6" fmla="*/ 9671 w 33091"/>
                  <a:gd name="connsiteY6" fmla="*/ 0 h 106858"/>
                  <a:gd name="connsiteX7" fmla="*/ 32640 w 33091"/>
                  <a:gd name="connsiteY7" fmla="*/ 22556 h 106858"/>
                  <a:gd name="connsiteX8" fmla="*/ 33043 w 33091"/>
                  <a:gd name="connsiteY8" fmla="*/ 54375 h 10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91" h="106858">
                    <a:moveTo>
                      <a:pt x="33043" y="54375"/>
                    </a:moveTo>
                    <a:cubicBezTo>
                      <a:pt x="33043" y="68473"/>
                      <a:pt x="32640" y="82973"/>
                      <a:pt x="33043" y="97070"/>
                    </a:cubicBezTo>
                    <a:cubicBezTo>
                      <a:pt x="33446" y="103917"/>
                      <a:pt x="31431" y="107542"/>
                      <a:pt x="23775" y="106737"/>
                    </a:cubicBezTo>
                    <a:cubicBezTo>
                      <a:pt x="18939" y="106334"/>
                      <a:pt x="13701" y="106334"/>
                      <a:pt x="8865" y="106737"/>
                    </a:cubicBezTo>
                    <a:cubicBezTo>
                      <a:pt x="1611" y="107542"/>
                      <a:pt x="0" y="104320"/>
                      <a:pt x="0" y="97473"/>
                    </a:cubicBezTo>
                    <a:cubicBezTo>
                      <a:pt x="403" y="68070"/>
                      <a:pt x="403" y="38667"/>
                      <a:pt x="0" y="9264"/>
                    </a:cubicBezTo>
                    <a:cubicBezTo>
                      <a:pt x="0" y="1611"/>
                      <a:pt x="2418" y="0"/>
                      <a:pt x="9671" y="0"/>
                    </a:cubicBezTo>
                    <a:cubicBezTo>
                      <a:pt x="32640" y="0"/>
                      <a:pt x="32640" y="0"/>
                      <a:pt x="32640" y="22556"/>
                    </a:cubicBezTo>
                    <a:cubicBezTo>
                      <a:pt x="33043" y="33431"/>
                      <a:pt x="33043" y="43903"/>
                      <a:pt x="33043" y="54375"/>
                    </a:cubicBezTo>
                    <a:close/>
                  </a:path>
                </a:pathLst>
              </a:custGeom>
              <a:grpFill/>
              <a:ln w="4026"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FD6ED7C-DB74-664F-B223-72720FD080BE}"/>
                  </a:ext>
                </a:extLst>
              </p:cNvPr>
              <p:cNvSpPr/>
              <p:nvPr/>
            </p:nvSpPr>
            <p:spPr>
              <a:xfrm>
                <a:off x="6269288" y="5490032"/>
                <a:ext cx="33562" cy="33103"/>
              </a:xfrm>
              <a:custGeom>
                <a:avLst/>
                <a:gdLst>
                  <a:gd name="connsiteX0" fmla="*/ 33127 w 33562"/>
                  <a:gd name="connsiteY0" fmla="*/ 16986 h 33103"/>
                  <a:gd name="connsiteX1" fmla="*/ 17411 w 33562"/>
                  <a:gd name="connsiteY1" fmla="*/ 33097 h 33103"/>
                  <a:gd name="connsiteX2" fmla="*/ 486 w 33562"/>
                  <a:gd name="connsiteY2" fmla="*/ 15778 h 33103"/>
                  <a:gd name="connsiteX3" fmla="*/ 16605 w 33562"/>
                  <a:gd name="connsiteY3" fmla="*/ 69 h 33103"/>
                  <a:gd name="connsiteX4" fmla="*/ 33127 w 33562"/>
                  <a:gd name="connsiteY4" fmla="*/ 16986 h 3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 h="33103">
                    <a:moveTo>
                      <a:pt x="33127" y="16986"/>
                    </a:moveTo>
                    <a:cubicBezTo>
                      <a:pt x="33932" y="33903"/>
                      <a:pt x="35544" y="33097"/>
                      <a:pt x="17411" y="33097"/>
                    </a:cubicBezTo>
                    <a:cubicBezTo>
                      <a:pt x="-3543" y="33097"/>
                      <a:pt x="84" y="33903"/>
                      <a:pt x="486" y="15778"/>
                    </a:cubicBezTo>
                    <a:cubicBezTo>
                      <a:pt x="889" y="-1945"/>
                      <a:pt x="-1528" y="69"/>
                      <a:pt x="16605" y="69"/>
                    </a:cubicBezTo>
                    <a:cubicBezTo>
                      <a:pt x="32724" y="69"/>
                      <a:pt x="32724" y="69"/>
                      <a:pt x="33127" y="16986"/>
                    </a:cubicBezTo>
                    <a:close/>
                  </a:path>
                </a:pathLst>
              </a:custGeom>
              <a:grpFill/>
              <a:ln w="4026"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B2DB9B63-B5A3-F240-AC39-BA366D8B304E}"/>
                  </a:ext>
                </a:extLst>
              </p:cNvPr>
              <p:cNvSpPr/>
              <p:nvPr/>
            </p:nvSpPr>
            <p:spPr>
              <a:xfrm>
                <a:off x="6439058" y="5489998"/>
                <a:ext cx="33378" cy="33137"/>
              </a:xfrm>
              <a:custGeom>
                <a:avLst/>
                <a:gdLst>
                  <a:gd name="connsiteX0" fmla="*/ 33006 w 33378"/>
                  <a:gd name="connsiteY0" fmla="*/ 16617 h 33137"/>
                  <a:gd name="connsiteX1" fmla="*/ 16887 w 33378"/>
                  <a:gd name="connsiteY1" fmla="*/ 33132 h 33137"/>
                  <a:gd name="connsiteX2" fmla="*/ 366 w 33378"/>
                  <a:gd name="connsiteY2" fmla="*/ 16215 h 33137"/>
                  <a:gd name="connsiteX3" fmla="*/ 16887 w 33378"/>
                  <a:gd name="connsiteY3" fmla="*/ 103 h 33137"/>
                  <a:gd name="connsiteX4" fmla="*/ 33006 w 33378"/>
                  <a:gd name="connsiteY4" fmla="*/ 16617 h 33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 h="33137">
                    <a:moveTo>
                      <a:pt x="33006" y="16617"/>
                    </a:moveTo>
                    <a:cubicBezTo>
                      <a:pt x="33409" y="33534"/>
                      <a:pt x="36230" y="33132"/>
                      <a:pt x="16887" y="33132"/>
                    </a:cubicBezTo>
                    <a:cubicBezTo>
                      <a:pt x="-2858" y="33132"/>
                      <a:pt x="-37" y="33937"/>
                      <a:pt x="366" y="16215"/>
                    </a:cubicBezTo>
                    <a:cubicBezTo>
                      <a:pt x="769" y="-2313"/>
                      <a:pt x="-1649" y="103"/>
                      <a:pt x="16887" y="103"/>
                    </a:cubicBezTo>
                    <a:cubicBezTo>
                      <a:pt x="35424" y="103"/>
                      <a:pt x="32603" y="-1910"/>
                      <a:pt x="33006" y="16617"/>
                    </a:cubicBezTo>
                    <a:close/>
                  </a:path>
                </a:pathLst>
              </a:custGeom>
              <a:grpFill/>
              <a:ln w="4026"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CA4BC6F-39A5-2A4C-B6BA-B8B709DE7FD2}"/>
                  </a:ext>
                </a:extLst>
              </p:cNvPr>
              <p:cNvSpPr/>
              <p:nvPr/>
            </p:nvSpPr>
            <p:spPr>
              <a:xfrm>
                <a:off x="6521933" y="5235391"/>
                <a:ext cx="32481" cy="32519"/>
              </a:xfrm>
              <a:custGeom>
                <a:avLst/>
                <a:gdLst>
                  <a:gd name="connsiteX0" fmla="*/ 32337 w 32481"/>
                  <a:gd name="connsiteY0" fmla="*/ 16668 h 32519"/>
                  <a:gd name="connsiteX1" fmla="*/ 16622 w 32481"/>
                  <a:gd name="connsiteY1" fmla="*/ 32376 h 32519"/>
                  <a:gd name="connsiteX2" fmla="*/ 100 w 32481"/>
                  <a:gd name="connsiteY2" fmla="*/ 15862 h 32519"/>
                  <a:gd name="connsiteX3" fmla="*/ 15816 w 32481"/>
                  <a:gd name="connsiteY3" fmla="*/ 154 h 32519"/>
                  <a:gd name="connsiteX4" fmla="*/ 32337 w 32481"/>
                  <a:gd name="connsiteY4" fmla="*/ 16668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1" h="32519">
                    <a:moveTo>
                      <a:pt x="32337" y="16668"/>
                    </a:moveTo>
                    <a:cubicBezTo>
                      <a:pt x="31935" y="34390"/>
                      <a:pt x="34352" y="32376"/>
                      <a:pt x="16622" y="32376"/>
                    </a:cubicBezTo>
                    <a:cubicBezTo>
                      <a:pt x="-2318" y="32376"/>
                      <a:pt x="100" y="35195"/>
                      <a:pt x="100" y="15862"/>
                    </a:cubicBezTo>
                    <a:cubicBezTo>
                      <a:pt x="100" y="-2666"/>
                      <a:pt x="-1915" y="154"/>
                      <a:pt x="15816" y="154"/>
                    </a:cubicBezTo>
                    <a:cubicBezTo>
                      <a:pt x="35158" y="154"/>
                      <a:pt x="32337" y="-2263"/>
                      <a:pt x="32337" y="16668"/>
                    </a:cubicBezTo>
                    <a:close/>
                  </a:path>
                </a:pathLst>
              </a:custGeom>
              <a:grpFill/>
              <a:ln w="4026"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FC36E56-9978-C844-A751-ED3171FF6A77}"/>
                  </a:ext>
                </a:extLst>
              </p:cNvPr>
              <p:cNvSpPr/>
              <p:nvPr/>
            </p:nvSpPr>
            <p:spPr>
              <a:xfrm>
                <a:off x="6575076" y="5288205"/>
                <a:ext cx="32385" cy="32429"/>
              </a:xfrm>
              <a:custGeom>
                <a:avLst/>
                <a:gdLst>
                  <a:gd name="connsiteX0" fmla="*/ 32386 w 32385"/>
                  <a:gd name="connsiteY0" fmla="*/ 16215 h 32429"/>
                  <a:gd name="connsiteX1" fmla="*/ 16267 w 32385"/>
                  <a:gd name="connsiteY1" fmla="*/ 32326 h 32429"/>
                  <a:gd name="connsiteX2" fmla="*/ 149 w 32385"/>
                  <a:gd name="connsiteY2" fmla="*/ 16215 h 32429"/>
                  <a:gd name="connsiteX3" fmla="*/ 16267 w 32385"/>
                  <a:gd name="connsiteY3" fmla="*/ 103 h 32429"/>
                  <a:gd name="connsiteX4" fmla="*/ 32386 w 32385"/>
                  <a:gd name="connsiteY4" fmla="*/ 16215 h 3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 h="32429">
                    <a:moveTo>
                      <a:pt x="32386" y="16215"/>
                    </a:moveTo>
                    <a:cubicBezTo>
                      <a:pt x="31983" y="34743"/>
                      <a:pt x="34804" y="32326"/>
                      <a:pt x="16267" y="32326"/>
                    </a:cubicBezTo>
                    <a:cubicBezTo>
                      <a:pt x="-2269" y="32326"/>
                      <a:pt x="149" y="34743"/>
                      <a:pt x="149" y="16215"/>
                    </a:cubicBezTo>
                    <a:cubicBezTo>
                      <a:pt x="149" y="-2313"/>
                      <a:pt x="-2672" y="103"/>
                      <a:pt x="16267" y="103"/>
                    </a:cubicBezTo>
                    <a:cubicBezTo>
                      <a:pt x="34804" y="103"/>
                      <a:pt x="31983" y="-1910"/>
                      <a:pt x="32386" y="16215"/>
                    </a:cubicBezTo>
                    <a:close/>
                  </a:path>
                </a:pathLst>
              </a:custGeom>
              <a:grpFill/>
              <a:ln w="4026"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07C8379-B465-A840-8112-A61A50DEF182}"/>
                  </a:ext>
                </a:extLst>
              </p:cNvPr>
              <p:cNvSpPr/>
              <p:nvPr/>
            </p:nvSpPr>
            <p:spPr>
              <a:xfrm>
                <a:off x="6354430" y="5446855"/>
                <a:ext cx="32787" cy="33278"/>
              </a:xfrm>
              <a:custGeom>
                <a:avLst/>
                <a:gdLst>
                  <a:gd name="connsiteX0" fmla="*/ 32608 w 32787"/>
                  <a:gd name="connsiteY0" fmla="*/ 33177 h 33278"/>
                  <a:gd name="connsiteX1" fmla="*/ 6013 w 32787"/>
                  <a:gd name="connsiteY1" fmla="*/ 32775 h 33278"/>
                  <a:gd name="connsiteX2" fmla="*/ 774 w 32787"/>
                  <a:gd name="connsiteY2" fmla="*/ 27136 h 33278"/>
                  <a:gd name="connsiteX3" fmla="*/ 27369 w 32787"/>
                  <a:gd name="connsiteY3" fmla="*/ 955 h 33278"/>
                  <a:gd name="connsiteX4" fmla="*/ 32608 w 32787"/>
                  <a:gd name="connsiteY4" fmla="*/ 5788 h 33278"/>
                  <a:gd name="connsiteX5" fmla="*/ 32608 w 32787"/>
                  <a:gd name="connsiteY5" fmla="*/ 33177 h 3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87" h="33278">
                    <a:moveTo>
                      <a:pt x="32608" y="33177"/>
                    </a:moveTo>
                    <a:cubicBezTo>
                      <a:pt x="22534" y="33177"/>
                      <a:pt x="14072" y="33580"/>
                      <a:pt x="6013" y="32775"/>
                    </a:cubicBezTo>
                    <a:cubicBezTo>
                      <a:pt x="3998" y="32775"/>
                      <a:pt x="774" y="29150"/>
                      <a:pt x="774" y="27136"/>
                    </a:cubicBezTo>
                    <a:cubicBezTo>
                      <a:pt x="-2047" y="1761"/>
                      <a:pt x="1983" y="-2267"/>
                      <a:pt x="27369" y="955"/>
                    </a:cubicBezTo>
                    <a:cubicBezTo>
                      <a:pt x="29384" y="1358"/>
                      <a:pt x="32608" y="4177"/>
                      <a:pt x="32608" y="5788"/>
                    </a:cubicBezTo>
                    <a:cubicBezTo>
                      <a:pt x="33011" y="14650"/>
                      <a:pt x="32608" y="23511"/>
                      <a:pt x="32608" y="33177"/>
                    </a:cubicBezTo>
                    <a:close/>
                  </a:path>
                </a:pathLst>
              </a:custGeom>
              <a:grpFill/>
              <a:ln w="4026"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739D217-4DE9-A543-9F9F-F529822CEBD1}"/>
                  </a:ext>
                </a:extLst>
              </p:cNvPr>
              <p:cNvSpPr/>
              <p:nvPr/>
            </p:nvSpPr>
            <p:spPr>
              <a:xfrm>
                <a:off x="6574821" y="5182270"/>
                <a:ext cx="32381" cy="32473"/>
              </a:xfrm>
              <a:custGeom>
                <a:avLst/>
                <a:gdLst>
                  <a:gd name="connsiteX0" fmla="*/ 0 w 32381"/>
                  <a:gd name="connsiteY0" fmla="*/ 15816 h 32473"/>
                  <a:gd name="connsiteX1" fmla="*/ 15716 w 32381"/>
                  <a:gd name="connsiteY1" fmla="*/ 107 h 32473"/>
                  <a:gd name="connsiteX2" fmla="*/ 32237 w 32381"/>
                  <a:gd name="connsiteY2" fmla="*/ 16621 h 32473"/>
                  <a:gd name="connsiteX3" fmla="*/ 16522 w 32381"/>
                  <a:gd name="connsiteY3" fmla="*/ 32330 h 32473"/>
                  <a:gd name="connsiteX4" fmla="*/ 0 w 32381"/>
                  <a:gd name="connsiteY4" fmla="*/ 15816 h 3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1" h="32473">
                    <a:moveTo>
                      <a:pt x="0" y="15816"/>
                    </a:moveTo>
                    <a:cubicBezTo>
                      <a:pt x="403" y="-2310"/>
                      <a:pt x="-2418" y="107"/>
                      <a:pt x="15716" y="107"/>
                    </a:cubicBezTo>
                    <a:cubicBezTo>
                      <a:pt x="35058" y="107"/>
                      <a:pt x="32237" y="-2310"/>
                      <a:pt x="32237" y="16621"/>
                    </a:cubicBezTo>
                    <a:cubicBezTo>
                      <a:pt x="32237" y="34343"/>
                      <a:pt x="34655" y="32330"/>
                      <a:pt x="16522" y="32330"/>
                    </a:cubicBezTo>
                    <a:cubicBezTo>
                      <a:pt x="-2418" y="32330"/>
                      <a:pt x="403" y="35149"/>
                      <a:pt x="0" y="15816"/>
                    </a:cubicBezTo>
                    <a:close/>
                  </a:path>
                </a:pathLst>
              </a:custGeom>
              <a:grpFill/>
              <a:ln w="4026"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C26C632-4A6E-4542-92FA-F38ACF047225}"/>
                  </a:ext>
                </a:extLst>
              </p:cNvPr>
              <p:cNvSpPr/>
              <p:nvPr/>
            </p:nvSpPr>
            <p:spPr>
              <a:xfrm>
                <a:off x="6627869" y="5235141"/>
                <a:ext cx="32381" cy="32764"/>
              </a:xfrm>
              <a:custGeom>
                <a:avLst/>
                <a:gdLst>
                  <a:gd name="connsiteX0" fmla="*/ 32381 w 32381"/>
                  <a:gd name="connsiteY0" fmla="*/ 16514 h 32764"/>
                  <a:gd name="connsiteX1" fmla="*/ 16665 w 32381"/>
                  <a:gd name="connsiteY1" fmla="*/ 32625 h 32764"/>
                  <a:gd name="connsiteX2" fmla="*/ 144 w 32381"/>
                  <a:gd name="connsiteY2" fmla="*/ 15708 h 32764"/>
                  <a:gd name="connsiteX3" fmla="*/ 15456 w 32381"/>
                  <a:gd name="connsiteY3" fmla="*/ 0 h 32764"/>
                  <a:gd name="connsiteX4" fmla="*/ 16263 w 32381"/>
                  <a:gd name="connsiteY4" fmla="*/ 0 h 32764"/>
                  <a:gd name="connsiteX5" fmla="*/ 32381 w 32381"/>
                  <a:gd name="connsiteY5" fmla="*/ 16514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1" h="32764">
                    <a:moveTo>
                      <a:pt x="32381" y="16514"/>
                    </a:moveTo>
                    <a:cubicBezTo>
                      <a:pt x="31978" y="34639"/>
                      <a:pt x="34799" y="32625"/>
                      <a:pt x="16665" y="32625"/>
                    </a:cubicBezTo>
                    <a:cubicBezTo>
                      <a:pt x="-2677" y="32625"/>
                      <a:pt x="144" y="35445"/>
                      <a:pt x="144" y="15708"/>
                    </a:cubicBezTo>
                    <a:cubicBezTo>
                      <a:pt x="144" y="-2014"/>
                      <a:pt x="-2274" y="403"/>
                      <a:pt x="15456" y="0"/>
                    </a:cubicBezTo>
                    <a:cubicBezTo>
                      <a:pt x="15859" y="0"/>
                      <a:pt x="15859" y="0"/>
                      <a:pt x="16263" y="0"/>
                    </a:cubicBezTo>
                    <a:cubicBezTo>
                      <a:pt x="34799" y="403"/>
                      <a:pt x="31978" y="-2014"/>
                      <a:pt x="32381" y="16514"/>
                    </a:cubicBezTo>
                    <a:close/>
                  </a:path>
                </a:pathLst>
              </a:custGeom>
              <a:grpFill/>
              <a:ln w="4026"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576F35B8-3244-794E-A8EF-46F86DECDFE8}"/>
                  </a:ext>
                </a:extLst>
              </p:cNvPr>
              <p:cNvSpPr/>
              <p:nvPr/>
            </p:nvSpPr>
            <p:spPr>
              <a:xfrm>
                <a:off x="6305630" y="5060182"/>
                <a:ext cx="32828" cy="32878"/>
              </a:xfrm>
              <a:custGeom>
                <a:avLst/>
                <a:gdLst>
                  <a:gd name="connsiteX0" fmla="*/ 32649 w 32828"/>
                  <a:gd name="connsiteY0" fmla="*/ 32778 h 32878"/>
                  <a:gd name="connsiteX1" fmla="*/ 5247 w 32828"/>
                  <a:gd name="connsiteY1" fmla="*/ 32375 h 32878"/>
                  <a:gd name="connsiteX2" fmla="*/ 412 w 32828"/>
                  <a:gd name="connsiteY2" fmla="*/ 27944 h 32878"/>
                  <a:gd name="connsiteX3" fmla="*/ 412 w 32828"/>
                  <a:gd name="connsiteY3" fmla="*/ 26333 h 32878"/>
                  <a:gd name="connsiteX4" fmla="*/ 27007 w 32828"/>
                  <a:gd name="connsiteY4" fmla="*/ 958 h 32878"/>
                  <a:gd name="connsiteX5" fmla="*/ 32649 w 32828"/>
                  <a:gd name="connsiteY5" fmla="*/ 6194 h 32878"/>
                  <a:gd name="connsiteX6" fmla="*/ 32649 w 32828"/>
                  <a:gd name="connsiteY6" fmla="*/ 32778 h 3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28" h="32878">
                    <a:moveTo>
                      <a:pt x="32649" y="32778"/>
                    </a:moveTo>
                    <a:cubicBezTo>
                      <a:pt x="22575" y="32778"/>
                      <a:pt x="13709" y="33181"/>
                      <a:pt x="5247" y="32375"/>
                    </a:cubicBezTo>
                    <a:cubicBezTo>
                      <a:pt x="3635" y="32375"/>
                      <a:pt x="2024" y="29556"/>
                      <a:pt x="412" y="27944"/>
                    </a:cubicBezTo>
                    <a:cubicBezTo>
                      <a:pt x="9" y="27542"/>
                      <a:pt x="412" y="26736"/>
                      <a:pt x="412" y="26333"/>
                    </a:cubicBezTo>
                    <a:cubicBezTo>
                      <a:pt x="-1200" y="153"/>
                      <a:pt x="815" y="-1861"/>
                      <a:pt x="27007" y="958"/>
                    </a:cubicBezTo>
                    <a:cubicBezTo>
                      <a:pt x="29022" y="1361"/>
                      <a:pt x="32246" y="4180"/>
                      <a:pt x="32649" y="6194"/>
                    </a:cubicBezTo>
                    <a:cubicBezTo>
                      <a:pt x="33052" y="14653"/>
                      <a:pt x="32649" y="23111"/>
                      <a:pt x="32649" y="32778"/>
                    </a:cubicBezTo>
                    <a:close/>
                  </a:path>
                </a:pathLst>
              </a:custGeom>
              <a:grpFill/>
              <a:ln w="4026"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6A2BA342-EF5C-B140-8750-448FC1F7CFB6}"/>
                  </a:ext>
                </a:extLst>
              </p:cNvPr>
              <p:cNvSpPr/>
              <p:nvPr/>
            </p:nvSpPr>
            <p:spPr>
              <a:xfrm>
                <a:off x="6403380" y="5059586"/>
                <a:ext cx="32734" cy="34103"/>
              </a:xfrm>
              <a:custGeom>
                <a:avLst/>
                <a:gdLst>
                  <a:gd name="connsiteX0" fmla="*/ 582 w 32734"/>
                  <a:gd name="connsiteY0" fmla="*/ 32165 h 34103"/>
                  <a:gd name="connsiteX1" fmla="*/ 179 w 32734"/>
                  <a:gd name="connsiteY1" fmla="*/ 25720 h 34103"/>
                  <a:gd name="connsiteX2" fmla="*/ 26775 w 32734"/>
                  <a:gd name="connsiteY2" fmla="*/ 1151 h 34103"/>
                  <a:gd name="connsiteX3" fmla="*/ 32417 w 32734"/>
                  <a:gd name="connsiteY3" fmla="*/ 6790 h 34103"/>
                  <a:gd name="connsiteX4" fmla="*/ 32417 w 32734"/>
                  <a:gd name="connsiteY4" fmla="*/ 7595 h 34103"/>
                  <a:gd name="connsiteX5" fmla="*/ 582 w 32734"/>
                  <a:gd name="connsiteY5" fmla="*/ 32165 h 3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34" h="34103">
                    <a:moveTo>
                      <a:pt x="582" y="32165"/>
                    </a:moveTo>
                    <a:cubicBezTo>
                      <a:pt x="179" y="29748"/>
                      <a:pt x="179" y="27734"/>
                      <a:pt x="179" y="25720"/>
                    </a:cubicBezTo>
                    <a:cubicBezTo>
                      <a:pt x="-626" y="-1266"/>
                      <a:pt x="179" y="-1669"/>
                      <a:pt x="26775" y="1151"/>
                    </a:cubicBezTo>
                    <a:cubicBezTo>
                      <a:pt x="28790" y="1553"/>
                      <a:pt x="30402" y="4776"/>
                      <a:pt x="32417" y="6790"/>
                    </a:cubicBezTo>
                    <a:cubicBezTo>
                      <a:pt x="32417" y="6790"/>
                      <a:pt x="32417" y="7192"/>
                      <a:pt x="32417" y="7595"/>
                    </a:cubicBezTo>
                    <a:cubicBezTo>
                      <a:pt x="34029" y="34179"/>
                      <a:pt x="30402" y="36998"/>
                      <a:pt x="582" y="32165"/>
                    </a:cubicBezTo>
                    <a:close/>
                  </a:path>
                </a:pathLst>
              </a:custGeom>
              <a:grpFill/>
              <a:ln w="4026"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C11FB451-2E62-AE4B-B64B-D68D0056EA15}"/>
                  </a:ext>
                </a:extLst>
              </p:cNvPr>
              <p:cNvSpPr/>
              <p:nvPr/>
            </p:nvSpPr>
            <p:spPr>
              <a:xfrm>
                <a:off x="6200297" y="4862065"/>
                <a:ext cx="32807" cy="32725"/>
              </a:xfrm>
              <a:custGeom>
                <a:avLst/>
                <a:gdLst>
                  <a:gd name="connsiteX0" fmla="*/ 570 w 32807"/>
                  <a:gd name="connsiteY0" fmla="*/ 101 h 32725"/>
                  <a:gd name="connsiteX1" fmla="*/ 28375 w 32807"/>
                  <a:gd name="connsiteY1" fmla="*/ 503 h 32725"/>
                  <a:gd name="connsiteX2" fmla="*/ 32404 w 32807"/>
                  <a:gd name="connsiteY2" fmla="*/ 5740 h 32725"/>
                  <a:gd name="connsiteX3" fmla="*/ 32808 w 32807"/>
                  <a:gd name="connsiteY3" fmla="*/ 26684 h 32725"/>
                  <a:gd name="connsiteX4" fmla="*/ 26360 w 32807"/>
                  <a:gd name="connsiteY4" fmla="*/ 32726 h 32725"/>
                  <a:gd name="connsiteX5" fmla="*/ 167 w 32807"/>
                  <a:gd name="connsiteY5" fmla="*/ 6545 h 32725"/>
                  <a:gd name="connsiteX6" fmla="*/ 570 w 32807"/>
                  <a:gd name="connsiteY6" fmla="*/ 101 h 3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07" h="32725">
                    <a:moveTo>
                      <a:pt x="570" y="101"/>
                    </a:moveTo>
                    <a:cubicBezTo>
                      <a:pt x="9838" y="101"/>
                      <a:pt x="19107" y="-302"/>
                      <a:pt x="28375" y="503"/>
                    </a:cubicBezTo>
                    <a:cubicBezTo>
                      <a:pt x="29987" y="503"/>
                      <a:pt x="32001" y="3726"/>
                      <a:pt x="32404" y="5740"/>
                    </a:cubicBezTo>
                    <a:cubicBezTo>
                      <a:pt x="32808" y="12587"/>
                      <a:pt x="32404" y="19837"/>
                      <a:pt x="32808" y="26684"/>
                    </a:cubicBezTo>
                    <a:cubicBezTo>
                      <a:pt x="32808" y="31518"/>
                      <a:pt x="30793" y="32726"/>
                      <a:pt x="26360" y="32726"/>
                    </a:cubicBezTo>
                    <a:cubicBezTo>
                      <a:pt x="-6281" y="31518"/>
                      <a:pt x="973" y="39170"/>
                      <a:pt x="167" y="6545"/>
                    </a:cubicBezTo>
                    <a:cubicBezTo>
                      <a:pt x="-236" y="4531"/>
                      <a:pt x="167" y="2920"/>
                      <a:pt x="570" y="101"/>
                    </a:cubicBezTo>
                    <a:close/>
                  </a:path>
                </a:pathLst>
              </a:custGeom>
              <a:grpFill/>
              <a:ln w="4026"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2AF8C79-43BD-414D-A393-EDA7FAADC3FE}"/>
                  </a:ext>
                </a:extLst>
              </p:cNvPr>
              <p:cNvSpPr/>
              <p:nvPr/>
            </p:nvSpPr>
            <p:spPr>
              <a:xfrm>
                <a:off x="6507916" y="4861763"/>
                <a:ext cx="33862" cy="32580"/>
              </a:xfrm>
              <a:custGeom>
                <a:avLst/>
                <a:gdLst>
                  <a:gd name="connsiteX0" fmla="*/ 33862 w 33862"/>
                  <a:gd name="connsiteY0" fmla="*/ 403 h 32580"/>
                  <a:gd name="connsiteX1" fmla="*/ 33862 w 33862"/>
                  <a:gd name="connsiteY1" fmla="*/ 28195 h 32580"/>
                  <a:gd name="connsiteX2" fmla="*/ 29832 w 33862"/>
                  <a:gd name="connsiteY2" fmla="*/ 32222 h 32580"/>
                  <a:gd name="connsiteX3" fmla="*/ 24594 w 33862"/>
                  <a:gd name="connsiteY3" fmla="*/ 32222 h 32580"/>
                  <a:gd name="connsiteX4" fmla="*/ 1625 w 33862"/>
                  <a:gd name="connsiteY4" fmla="*/ 4833 h 32580"/>
                  <a:gd name="connsiteX5" fmla="*/ 6057 w 33862"/>
                  <a:gd name="connsiteY5" fmla="*/ 0 h 32580"/>
                  <a:gd name="connsiteX6" fmla="*/ 33862 w 33862"/>
                  <a:gd name="connsiteY6" fmla="*/ 403 h 3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62" h="32580">
                    <a:moveTo>
                      <a:pt x="33862" y="403"/>
                    </a:moveTo>
                    <a:cubicBezTo>
                      <a:pt x="33862" y="10472"/>
                      <a:pt x="33862" y="19333"/>
                      <a:pt x="33862" y="28195"/>
                    </a:cubicBezTo>
                    <a:cubicBezTo>
                      <a:pt x="33862" y="29806"/>
                      <a:pt x="31444" y="31417"/>
                      <a:pt x="29832" y="32222"/>
                    </a:cubicBezTo>
                    <a:cubicBezTo>
                      <a:pt x="28623" y="33028"/>
                      <a:pt x="26608" y="32222"/>
                      <a:pt x="24594" y="32222"/>
                    </a:cubicBezTo>
                    <a:cubicBezTo>
                      <a:pt x="-390" y="32222"/>
                      <a:pt x="-2405" y="29806"/>
                      <a:pt x="1625" y="4833"/>
                    </a:cubicBezTo>
                    <a:cubicBezTo>
                      <a:pt x="2028" y="2819"/>
                      <a:pt x="4445" y="403"/>
                      <a:pt x="6057" y="0"/>
                    </a:cubicBezTo>
                    <a:cubicBezTo>
                      <a:pt x="14922" y="0"/>
                      <a:pt x="23788" y="403"/>
                      <a:pt x="33862" y="403"/>
                    </a:cubicBezTo>
                    <a:close/>
                  </a:path>
                </a:pathLst>
              </a:custGeom>
              <a:grpFill/>
              <a:ln w="40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95585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52C8FCB9-4DC0-4247-B451-045D741B0E29}"/>
              </a:ext>
            </a:extLst>
          </p:cNvPr>
          <p:cNvSpPr txBox="1">
            <a:spLocks/>
          </p:cNvSpPr>
          <p:nvPr/>
        </p:nvSpPr>
        <p:spPr>
          <a:xfrm>
            <a:off x="198438" y="1147943"/>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 name="Text Placeholder 1">
            <a:extLst>
              <a:ext uri="{FF2B5EF4-FFF2-40B4-BE49-F238E27FC236}">
                <a16:creationId xmlns:a16="http://schemas.microsoft.com/office/drawing/2014/main" id="{53C40920-A001-6949-836A-3649C4DB693B}"/>
              </a:ext>
            </a:extLst>
          </p:cNvPr>
          <p:cNvSpPr>
            <a:spLocks noGrp="1"/>
          </p:cNvSpPr>
          <p:nvPr>
            <p:ph type="body" sz="quarter" idx="32"/>
          </p:nvPr>
        </p:nvSpPr>
        <p:spPr>
          <a:xfrm>
            <a:off x="516343" y="2394353"/>
            <a:ext cx="6526988" cy="919029"/>
          </a:xfrm>
        </p:spPr>
        <p:txBody>
          <a:bodyPr numCol="1"/>
          <a:lstStyle/>
          <a:p>
            <a:r>
              <a:rPr lang="en-GB" b="1" dirty="0">
                <a:solidFill>
                  <a:srgbClr val="E54526"/>
                </a:solidFill>
                <a:hlinkClick r:id="rId2">
                  <a:extLst>
                    <a:ext uri="{A12FA001-AC4F-418D-AE19-62706E023703}">
                      <ahyp:hlinkClr xmlns:ahyp="http://schemas.microsoft.com/office/drawing/2018/hyperlinkcolor" val="tx"/>
                    </a:ext>
                  </a:extLst>
                </a:hlinkClick>
              </a:rPr>
              <a:t>Social Enterprises</a:t>
            </a:r>
            <a:r>
              <a:rPr lang="en-GB" b="1" dirty="0">
                <a:solidFill>
                  <a:srgbClr val="E54526"/>
                </a:solidFill>
              </a:rPr>
              <a:t> </a:t>
            </a:r>
            <a:r>
              <a:rPr lang="en-GB" dirty="0"/>
              <a:t>are businesses whose core objective is to achieve a social, societal or environmental impact. Like other businesses, social enterprises trade in goods or services on an ongoing basis. However, any surpluses they generate are re-invested into achieving a social impact. The first </a:t>
            </a:r>
            <a:r>
              <a:rPr lang="en-GB" b="1" dirty="0">
                <a:solidFill>
                  <a:srgbClr val="E54526"/>
                </a:solidFill>
                <a:hlinkClick r:id="rId3">
                  <a:extLst>
                    <a:ext uri="{A12FA001-AC4F-418D-AE19-62706E023703}">
                      <ahyp:hlinkClr xmlns:ahyp="http://schemas.microsoft.com/office/drawing/2018/hyperlinkcolor" val="tx"/>
                    </a:ext>
                  </a:extLst>
                </a:hlinkClick>
              </a:rPr>
              <a:t>National Social Enterprise Policy for Ireland 2019-2022</a:t>
            </a:r>
            <a:r>
              <a:rPr lang="en-GB" b="1" dirty="0">
                <a:solidFill>
                  <a:srgbClr val="E54526"/>
                </a:solidFill>
              </a:rPr>
              <a:t> </a:t>
            </a:r>
            <a:r>
              <a:rPr lang="en-GB" dirty="0"/>
              <a:t>is focused on three key objectives:</a:t>
            </a:r>
            <a:endParaRPr lang="en-RU" baseline="30000" dirty="0"/>
          </a:p>
        </p:txBody>
      </p:sp>
      <p:pic>
        <p:nvPicPr>
          <p:cNvPr id="13" name="Picture 12">
            <a:extLst>
              <a:ext uri="{FF2B5EF4-FFF2-40B4-BE49-F238E27FC236}">
                <a16:creationId xmlns:a16="http://schemas.microsoft.com/office/drawing/2014/main" id="{27F41832-DD53-3948-82A4-D888241179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035"/>
          <a:stretch/>
        </p:blipFill>
        <p:spPr>
          <a:xfrm>
            <a:off x="408271" y="457200"/>
            <a:ext cx="2789591" cy="1172573"/>
          </a:xfrm>
          <a:prstGeom prst="rect">
            <a:avLst/>
          </a:prstGeom>
          <a:solidFill>
            <a:schemeClr val="bg1"/>
          </a:solidFill>
          <a:ln w="28575">
            <a:noFill/>
          </a:ln>
        </p:spPr>
      </p:pic>
      <p:sp>
        <p:nvSpPr>
          <p:cNvPr id="15" name="Text Placeholder 16">
            <a:extLst>
              <a:ext uri="{FF2B5EF4-FFF2-40B4-BE49-F238E27FC236}">
                <a16:creationId xmlns:a16="http://schemas.microsoft.com/office/drawing/2014/main" id="{71A2F5B7-6B59-AB4C-9F08-F3AD169CC7DB}"/>
              </a:ext>
            </a:extLst>
          </p:cNvPr>
          <p:cNvSpPr txBox="1">
            <a:spLocks/>
          </p:cNvSpPr>
          <p:nvPr/>
        </p:nvSpPr>
        <p:spPr>
          <a:xfrm>
            <a:off x="3555999" y="979997"/>
            <a:ext cx="3458667" cy="764293"/>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i="1" dirty="0"/>
              <a:t>National Social Enterprise Policy 2019-2022</a:t>
            </a:r>
            <a:endParaRPr lang="en-RU" dirty="0"/>
          </a:p>
        </p:txBody>
      </p:sp>
      <p:sp>
        <p:nvSpPr>
          <p:cNvPr id="50" name="Slide Number Placeholder 3">
            <a:extLst>
              <a:ext uri="{FF2B5EF4-FFF2-40B4-BE49-F238E27FC236}">
                <a16:creationId xmlns:a16="http://schemas.microsoft.com/office/drawing/2014/main" id="{90952B63-FA79-0741-AF7B-F04B3DDF047E}"/>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36</a:t>
            </a:fld>
            <a:endParaRPr lang="en-US" dirty="0"/>
          </a:p>
        </p:txBody>
      </p:sp>
      <p:sp>
        <p:nvSpPr>
          <p:cNvPr id="52" name="Text Placeholder 5">
            <a:extLst>
              <a:ext uri="{FF2B5EF4-FFF2-40B4-BE49-F238E27FC236}">
                <a16:creationId xmlns:a16="http://schemas.microsoft.com/office/drawing/2014/main" id="{6201B76E-FEAF-D34B-94E6-747CDD4AF52B}"/>
              </a:ext>
            </a:extLst>
          </p:cNvPr>
          <p:cNvSpPr txBox="1">
            <a:spLocks/>
          </p:cNvSpPr>
          <p:nvPr/>
        </p:nvSpPr>
        <p:spPr>
          <a:xfrm>
            <a:off x="190684" y="3919705"/>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60" name="Text Placeholder 5">
            <a:extLst>
              <a:ext uri="{FF2B5EF4-FFF2-40B4-BE49-F238E27FC236}">
                <a16:creationId xmlns:a16="http://schemas.microsoft.com/office/drawing/2014/main" id="{AD1FCD2C-F02C-D24E-BA08-70D665DB8F08}"/>
              </a:ext>
            </a:extLst>
          </p:cNvPr>
          <p:cNvSpPr txBox="1">
            <a:spLocks/>
          </p:cNvSpPr>
          <p:nvPr/>
        </p:nvSpPr>
        <p:spPr>
          <a:xfrm>
            <a:off x="199549" y="3896200"/>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01</a:t>
            </a:r>
          </a:p>
        </p:txBody>
      </p:sp>
      <p:sp>
        <p:nvSpPr>
          <p:cNvPr id="61" name="Text Placeholder 5">
            <a:extLst>
              <a:ext uri="{FF2B5EF4-FFF2-40B4-BE49-F238E27FC236}">
                <a16:creationId xmlns:a16="http://schemas.microsoft.com/office/drawing/2014/main" id="{80EC9148-747D-8B45-9CB3-BF9313A01FF9}"/>
              </a:ext>
            </a:extLst>
          </p:cNvPr>
          <p:cNvSpPr txBox="1">
            <a:spLocks/>
          </p:cNvSpPr>
          <p:nvPr/>
        </p:nvSpPr>
        <p:spPr>
          <a:xfrm>
            <a:off x="190684" y="4280798"/>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62" name="Text Placeholder 5">
            <a:extLst>
              <a:ext uri="{FF2B5EF4-FFF2-40B4-BE49-F238E27FC236}">
                <a16:creationId xmlns:a16="http://schemas.microsoft.com/office/drawing/2014/main" id="{72BA885D-B994-D44F-BC66-D7E0B491EA4D}"/>
              </a:ext>
            </a:extLst>
          </p:cNvPr>
          <p:cNvSpPr txBox="1">
            <a:spLocks/>
          </p:cNvSpPr>
          <p:nvPr/>
        </p:nvSpPr>
        <p:spPr>
          <a:xfrm>
            <a:off x="208414" y="4257293"/>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02</a:t>
            </a:r>
          </a:p>
        </p:txBody>
      </p:sp>
      <p:sp>
        <p:nvSpPr>
          <p:cNvPr id="63" name="Text Placeholder 5">
            <a:extLst>
              <a:ext uri="{FF2B5EF4-FFF2-40B4-BE49-F238E27FC236}">
                <a16:creationId xmlns:a16="http://schemas.microsoft.com/office/drawing/2014/main" id="{32A649D9-8E28-3142-A4AC-0070F9A3C3B4}"/>
              </a:ext>
            </a:extLst>
          </p:cNvPr>
          <p:cNvSpPr txBox="1">
            <a:spLocks/>
          </p:cNvSpPr>
          <p:nvPr/>
        </p:nvSpPr>
        <p:spPr>
          <a:xfrm>
            <a:off x="190684" y="4639364"/>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64" name="Text Placeholder 5">
            <a:extLst>
              <a:ext uri="{FF2B5EF4-FFF2-40B4-BE49-F238E27FC236}">
                <a16:creationId xmlns:a16="http://schemas.microsoft.com/office/drawing/2014/main" id="{FADD1FCA-CD47-D646-86B3-6C0717D0707B}"/>
              </a:ext>
            </a:extLst>
          </p:cNvPr>
          <p:cNvSpPr txBox="1">
            <a:spLocks/>
          </p:cNvSpPr>
          <p:nvPr/>
        </p:nvSpPr>
        <p:spPr>
          <a:xfrm>
            <a:off x="199549" y="4615859"/>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03</a:t>
            </a:r>
          </a:p>
        </p:txBody>
      </p:sp>
      <p:sp>
        <p:nvSpPr>
          <p:cNvPr id="65" name="Rectangle 5">
            <a:extLst>
              <a:ext uri="{FF2B5EF4-FFF2-40B4-BE49-F238E27FC236}">
                <a16:creationId xmlns:a16="http://schemas.microsoft.com/office/drawing/2014/main" id="{66B6BDB1-5500-AC4E-A83E-176D0729F78E}"/>
              </a:ext>
            </a:extLst>
          </p:cNvPr>
          <p:cNvSpPr/>
          <p:nvPr/>
        </p:nvSpPr>
        <p:spPr bwMode="auto">
          <a:xfrm>
            <a:off x="654729" y="3564492"/>
            <a:ext cx="6904946" cy="1708277"/>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66" name="Text Placeholder 2">
            <a:extLst>
              <a:ext uri="{FF2B5EF4-FFF2-40B4-BE49-F238E27FC236}">
                <a16:creationId xmlns:a16="http://schemas.microsoft.com/office/drawing/2014/main" id="{3A99008D-5EAB-2447-977E-B12521EC2D30}"/>
              </a:ext>
            </a:extLst>
          </p:cNvPr>
          <p:cNvSpPr txBox="1">
            <a:spLocks/>
          </p:cNvSpPr>
          <p:nvPr/>
        </p:nvSpPr>
        <p:spPr>
          <a:xfrm>
            <a:off x="912635" y="3937921"/>
            <a:ext cx="5818041" cy="120700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dirty="0">
                <a:solidFill>
                  <a:schemeClr val="bg1"/>
                </a:solidFill>
              </a:rPr>
              <a:t>building awareness of social enterprise, </a:t>
            </a:r>
          </a:p>
          <a:p>
            <a:pPr algn="l">
              <a:tabLst>
                <a:tab pos="177800" algn="l"/>
              </a:tabLst>
            </a:pPr>
            <a:endParaRPr lang="en-US" dirty="0">
              <a:solidFill>
                <a:schemeClr val="bg1"/>
              </a:solidFill>
            </a:endParaRPr>
          </a:p>
          <a:p>
            <a:pPr algn="l">
              <a:tabLst>
                <a:tab pos="177800" algn="l"/>
              </a:tabLst>
            </a:pPr>
            <a:r>
              <a:rPr lang="en-US" dirty="0">
                <a:solidFill>
                  <a:schemeClr val="bg1"/>
                </a:solidFill>
              </a:rPr>
              <a:t>growing and strengthening social enterprise,  </a:t>
            </a:r>
          </a:p>
          <a:p>
            <a:pPr algn="l">
              <a:tabLst>
                <a:tab pos="177800" algn="l"/>
              </a:tabLst>
            </a:pPr>
            <a:endParaRPr lang="en-US" dirty="0">
              <a:solidFill>
                <a:schemeClr val="bg1"/>
              </a:solidFill>
            </a:endParaRPr>
          </a:p>
          <a:p>
            <a:pPr algn="l">
              <a:tabLst>
                <a:tab pos="177800" algn="l"/>
              </a:tabLst>
            </a:pPr>
            <a:r>
              <a:rPr lang="en-US" dirty="0">
                <a:solidFill>
                  <a:schemeClr val="bg1"/>
                </a:solidFill>
              </a:rPr>
              <a:t>and achieving better policy alignment. </a:t>
            </a:r>
          </a:p>
        </p:txBody>
      </p:sp>
      <p:sp>
        <p:nvSpPr>
          <p:cNvPr id="67" name="Rectangle 5">
            <a:extLst>
              <a:ext uri="{FF2B5EF4-FFF2-40B4-BE49-F238E27FC236}">
                <a16:creationId xmlns:a16="http://schemas.microsoft.com/office/drawing/2014/main" id="{EFC185C7-8D13-0543-A78F-FD809CB55A45}"/>
              </a:ext>
            </a:extLst>
          </p:cNvPr>
          <p:cNvSpPr/>
          <p:nvPr/>
        </p:nvSpPr>
        <p:spPr bwMode="auto">
          <a:xfrm>
            <a:off x="-1263" y="5140810"/>
            <a:ext cx="7560938" cy="4993790"/>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5"/>
            <a:stretch>
              <a:fillRect/>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Tree>
    <p:extLst>
      <p:ext uri="{BB962C8B-B14F-4D97-AF65-F5344CB8AC3E}">
        <p14:creationId xmlns:p14="http://schemas.microsoft.com/office/powerpoint/2010/main" val="2671733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8208EBF-29A9-624B-A798-BF571ABEE529}"/>
              </a:ext>
            </a:extLst>
          </p:cNvPr>
          <p:cNvSpPr/>
          <p:nvPr/>
        </p:nvSpPr>
        <p:spPr>
          <a:xfrm>
            <a:off x="6479177" y="6313714"/>
            <a:ext cx="1080497" cy="3796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6" name="Text Placeholder 5">
            <a:extLst>
              <a:ext uri="{FF2B5EF4-FFF2-40B4-BE49-F238E27FC236}">
                <a16:creationId xmlns:a16="http://schemas.microsoft.com/office/drawing/2014/main" id="{5549BDA6-71CE-F94C-8A79-9D1950B63DDE}"/>
              </a:ext>
            </a:extLst>
          </p:cNvPr>
          <p:cNvSpPr>
            <a:spLocks noGrp="1"/>
          </p:cNvSpPr>
          <p:nvPr>
            <p:ph type="body" sz="quarter" idx="32"/>
          </p:nvPr>
        </p:nvSpPr>
        <p:spPr>
          <a:xfrm>
            <a:off x="515712" y="806902"/>
            <a:ext cx="6526988" cy="2800621"/>
          </a:xfrm>
        </p:spPr>
        <p:txBody>
          <a:bodyPr numCol="2"/>
          <a:lstStyle/>
          <a:p>
            <a:r>
              <a:rPr lang="en-GB" dirty="0"/>
              <a:t>The Policy sets out a series of 26 commitments on the part of Government across these three objectives for the development of social enterprise over the period 2019-2022. These commitments will be delivered in partnership with social enterprise stakeholders. The objective of the Policy is to support social enterprise to grow in scale and impact.</a:t>
            </a:r>
          </a:p>
          <a:p>
            <a:endParaRPr lang="en-RU" dirty="0"/>
          </a:p>
          <a:p>
            <a:r>
              <a:rPr lang="en-GB" dirty="0"/>
              <a:t>The current policy in Ireland directly overseeing Social Innovation is the above mentioned National Social Enterprise Policy for Ireland.</a:t>
            </a:r>
            <a:r>
              <a:rPr lang="en-GB" baseline="30000" dirty="0"/>
              <a:t>34 </a:t>
            </a:r>
            <a:r>
              <a:rPr lang="en-GB" dirty="0"/>
              <a:t>The policy acknowledges Social Entrepreneurship and Innovation as small but important parts of the Irish enterprise ecosystem, and that it is highly reliant on private donation, voluntary assistance and the aid of organisations such as Social Innovation Fund Ireland. This policy highlights the different interpretations of social innovation between countries and cultures, however it does not attempt to combine or mention the link between social innovation and culture.</a:t>
            </a:r>
          </a:p>
          <a:p>
            <a:endParaRPr lang="en-GB" dirty="0"/>
          </a:p>
          <a:p>
            <a:r>
              <a:rPr lang="en-GB" dirty="0"/>
              <a:t>On the cultural aspect, Ireland has a policy known as Culture 2025 that defines the scope and sets the policy in the whole cultural field. This policy links in with other existing Irish policies such as the </a:t>
            </a:r>
            <a:r>
              <a:rPr lang="en-GB" i="1" dirty="0"/>
              <a:t>Creative Ireland Programme 2017-2022</a:t>
            </a:r>
            <a:r>
              <a:rPr lang="en-GB" dirty="0"/>
              <a:t>, </a:t>
            </a:r>
            <a:r>
              <a:rPr lang="en-GB" i="1" dirty="0"/>
              <a:t>Investing in our Culture, Language and Heritage 2018-202</a:t>
            </a:r>
            <a:r>
              <a:rPr lang="en-GB" dirty="0"/>
              <a:t>7 and </a:t>
            </a:r>
            <a:r>
              <a:rPr lang="en-GB" i="1" dirty="0"/>
              <a:t>Heritage Ireland. </a:t>
            </a:r>
            <a:r>
              <a:rPr lang="en-GB" dirty="0"/>
              <a:t>The Culture 2025 policy focuses on the link between culture and creativity, supporting the link between creative practice and cultural participation. However, the term 'social innovation' is not mentioned once in the policy, indicating that Culture and Social innovation aren't seen in the same context. </a:t>
            </a:r>
            <a:endParaRPr lang="en-RU" dirty="0"/>
          </a:p>
          <a:p>
            <a:endParaRPr lang="en-RU" dirty="0"/>
          </a:p>
        </p:txBody>
      </p:sp>
      <p:sp>
        <p:nvSpPr>
          <p:cNvPr id="4" name="Slide Number Placeholder 3">
            <a:extLst>
              <a:ext uri="{FF2B5EF4-FFF2-40B4-BE49-F238E27FC236}">
                <a16:creationId xmlns:a16="http://schemas.microsoft.com/office/drawing/2014/main" id="{2C5451ED-AF1F-0F44-AA31-5966BB3A992F}"/>
              </a:ext>
            </a:extLst>
          </p:cNvPr>
          <p:cNvSpPr>
            <a:spLocks noGrp="1"/>
          </p:cNvSpPr>
          <p:nvPr>
            <p:ph type="sldNum" sz="quarter" idx="4"/>
          </p:nvPr>
        </p:nvSpPr>
        <p:spPr/>
        <p:txBody>
          <a:bodyPr/>
          <a:lstStyle/>
          <a:p>
            <a:fld id="{CB2079F2-58AF-ED44-82D7-E04B2F6FD686}" type="slidenum">
              <a:rPr lang="en-US" smtClean="0"/>
              <a:pPr/>
              <a:t>37</a:t>
            </a:fld>
            <a:endParaRPr lang="en-US" dirty="0"/>
          </a:p>
        </p:txBody>
      </p:sp>
      <p:sp>
        <p:nvSpPr>
          <p:cNvPr id="8" name="Rectangle 5">
            <a:extLst>
              <a:ext uri="{FF2B5EF4-FFF2-40B4-BE49-F238E27FC236}">
                <a16:creationId xmlns:a16="http://schemas.microsoft.com/office/drawing/2014/main" id="{724FA62E-494D-484D-AE29-A19F119D181C}"/>
              </a:ext>
            </a:extLst>
          </p:cNvPr>
          <p:cNvSpPr/>
          <p:nvPr/>
        </p:nvSpPr>
        <p:spPr bwMode="auto">
          <a:xfrm>
            <a:off x="654729" y="4368792"/>
            <a:ext cx="6904946" cy="290127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 name="Text Placeholder 2">
            <a:extLst>
              <a:ext uri="{FF2B5EF4-FFF2-40B4-BE49-F238E27FC236}">
                <a16:creationId xmlns:a16="http://schemas.microsoft.com/office/drawing/2014/main" id="{78799030-26DD-4E47-8FC4-52A6B7B49087}"/>
              </a:ext>
            </a:extLst>
          </p:cNvPr>
          <p:cNvSpPr txBox="1">
            <a:spLocks/>
          </p:cNvSpPr>
          <p:nvPr/>
        </p:nvSpPr>
        <p:spPr>
          <a:xfrm>
            <a:off x="912635" y="4742220"/>
            <a:ext cx="5818041" cy="217884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dirty="0">
                <a:solidFill>
                  <a:schemeClr val="bg1"/>
                </a:solidFill>
              </a:rPr>
              <a:t>Besides, currently there is a new 3-4 year undergraduate Bachelor of Arts Degree available in Social Sciences and Cultural Innovation at Dublin City University. This is a full time level 8 course providing students with a unique suite of modules from the fields of Sociology, Media, Politics and Innovation. This future-focused </a:t>
            </a:r>
            <a:r>
              <a:rPr lang="en-US" dirty="0" err="1">
                <a:solidFill>
                  <a:schemeClr val="bg1"/>
                </a:solidFill>
              </a:rPr>
              <a:t>programme</a:t>
            </a:r>
            <a:r>
              <a:rPr lang="en-US" dirty="0">
                <a:solidFill>
                  <a:schemeClr val="bg1"/>
                </a:solidFill>
              </a:rPr>
              <a:t> is designed to equip students for the 21st century workplace and a world defined by increased connectivity and rapid technological change. It aims to bring an applied focus to the Social Sciences, providing students with the opportunity to actively engage with areas such as social entrepreneurship and cultural innovation, as well as the chance to gain valuable work experience. The BA in Social Sciences and Cultural Innovation also places a strong emphasis on the development of transferable skills, such as creativity, leadership, ethical and critical thinking, digital literacy, intercultural competence, and future thinking, all which have been identified as important for 21st century living and working. </a:t>
            </a:r>
            <a:r>
              <a:rPr lang="en-US" baseline="30000" dirty="0">
                <a:solidFill>
                  <a:schemeClr val="bg1"/>
                </a:solidFill>
              </a:rPr>
              <a:t>35</a:t>
            </a:r>
          </a:p>
        </p:txBody>
      </p:sp>
      <p:sp>
        <p:nvSpPr>
          <p:cNvPr id="24" name="Text Placeholder 5">
            <a:extLst>
              <a:ext uri="{FF2B5EF4-FFF2-40B4-BE49-F238E27FC236}">
                <a16:creationId xmlns:a16="http://schemas.microsoft.com/office/drawing/2014/main" id="{79054055-61B7-A84D-B690-F4E956FE8949}"/>
              </a:ext>
            </a:extLst>
          </p:cNvPr>
          <p:cNvSpPr txBox="1">
            <a:spLocks/>
          </p:cNvSpPr>
          <p:nvPr/>
        </p:nvSpPr>
        <p:spPr>
          <a:xfrm>
            <a:off x="512909" y="9204960"/>
            <a:ext cx="5967266" cy="111134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sz="1000" baseline="30000" dirty="0"/>
              <a:t>34 </a:t>
            </a:r>
            <a:r>
              <a:rPr lang="en-GB" sz="1000" b="1" dirty="0">
                <a:solidFill>
                  <a:srgbClr val="E54526"/>
                </a:solidFill>
                <a:hlinkClick r:id="rId2">
                  <a:extLst>
                    <a:ext uri="{A12FA001-AC4F-418D-AE19-62706E023703}">
                      <ahyp:hlinkClr xmlns:ahyp="http://schemas.microsoft.com/office/drawing/2018/hyperlinkcolor" val="tx"/>
                    </a:ext>
                  </a:extLst>
                </a:hlinkClick>
              </a:rPr>
              <a:t>2fae274a44904593abba864427718a46.pdf (assets.gov.ie)</a:t>
            </a:r>
            <a:r>
              <a:rPr lang="en-RU" sz="1000" dirty="0"/>
              <a:t> </a:t>
            </a:r>
            <a:r>
              <a:rPr lang="en-GB" sz="1000" b="1" dirty="0">
                <a:solidFill>
                  <a:srgbClr val="E54526"/>
                </a:solidFill>
              </a:rPr>
              <a:t> </a:t>
            </a:r>
            <a:endParaRPr lang="en-RU" sz="1000" b="1" dirty="0">
              <a:solidFill>
                <a:srgbClr val="E54526"/>
              </a:solidFill>
            </a:endParaRPr>
          </a:p>
          <a:p>
            <a:pPr algn="l"/>
            <a:endParaRPr lang="en-IE" sz="1000" baseline="30000" dirty="0"/>
          </a:p>
          <a:p>
            <a:pPr algn="l"/>
            <a:r>
              <a:rPr lang="en-GB" sz="1000" baseline="30000" dirty="0"/>
              <a:t>35</a:t>
            </a:r>
            <a:r>
              <a:rPr lang="en-RU" sz="1000" b="1" dirty="0">
                <a:solidFill>
                  <a:srgbClr val="E54526"/>
                </a:solidFill>
              </a:rPr>
              <a:t> </a:t>
            </a:r>
            <a:r>
              <a:rPr lang="en-GB" sz="1000" b="1" dirty="0">
                <a:solidFill>
                  <a:srgbClr val="E54526"/>
                </a:solidFill>
                <a:hlinkClick r:id="rId3">
                  <a:extLst>
                    <a:ext uri="{A12FA001-AC4F-418D-AE19-62706E023703}">
                      <ahyp:hlinkClr xmlns:ahyp="http://schemas.microsoft.com/office/drawing/2018/hyperlinkcolor" val="tx"/>
                    </a:ext>
                  </a:extLst>
                </a:hlinkClick>
              </a:rPr>
              <a:t>https://www.dcu.ie/courses/undergraduate/salis/social-sciences-and-cultural-innovation  </a:t>
            </a:r>
            <a:endParaRPr lang="en-GB" sz="1000" b="1" dirty="0">
              <a:solidFill>
                <a:srgbClr val="E54526"/>
              </a:solidFill>
            </a:endParaRPr>
          </a:p>
          <a:p>
            <a:pPr algn="l"/>
            <a:endParaRPr lang="en-GB" sz="1000" b="1" baseline="30000" dirty="0">
              <a:solidFill>
                <a:srgbClr val="E54526"/>
              </a:solidFill>
            </a:endParaRPr>
          </a:p>
          <a:p>
            <a:pPr algn="l"/>
            <a:endParaRPr lang="en-IE" sz="1000" b="1" baseline="30000" dirty="0">
              <a:solidFill>
                <a:srgbClr val="E54526"/>
              </a:solidFill>
            </a:endParaRPr>
          </a:p>
        </p:txBody>
      </p:sp>
      <p:sp>
        <p:nvSpPr>
          <p:cNvPr id="10" name="Text Placeholder 5">
            <a:extLst>
              <a:ext uri="{FF2B5EF4-FFF2-40B4-BE49-F238E27FC236}">
                <a16:creationId xmlns:a16="http://schemas.microsoft.com/office/drawing/2014/main" id="{C31FC0A0-A628-9F42-9F16-9BFAB2890BC5}"/>
              </a:ext>
            </a:extLst>
          </p:cNvPr>
          <p:cNvSpPr txBox="1">
            <a:spLocks/>
          </p:cNvSpPr>
          <p:nvPr/>
        </p:nvSpPr>
        <p:spPr>
          <a:xfrm>
            <a:off x="515712" y="7632245"/>
            <a:ext cx="6526988" cy="157271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In 2019, in order to jointly develop concrete solutions, the European Commission launched a series of conferences over a two-yearly period on the future of heritage, meant as global problem solving platforms. The first conference was held on the 1st of April at the National Concert Hall, Dublin, Ireland – “Cultural Heritage and Social Innovation”. </a:t>
            </a:r>
          </a:p>
          <a:p>
            <a:endParaRPr lang="en-GB" dirty="0"/>
          </a:p>
          <a:p>
            <a:r>
              <a:rPr lang="en-GB" dirty="0"/>
              <a:t>Dublin was selected as the city for the first Platform on the Future of Cultural Heritage as it has been particularly active in the field of cultural heritage and social innovation. The city is at the forefront in this area, offering a rich programme of experimentation in this regard. </a:t>
            </a:r>
            <a:endParaRPr lang="en-RU" dirty="0"/>
          </a:p>
          <a:p>
            <a:endParaRPr lang="en-RU" dirty="0"/>
          </a:p>
          <a:p>
            <a:endParaRPr lang="en-RU" dirty="0"/>
          </a:p>
        </p:txBody>
      </p:sp>
    </p:spTree>
    <p:extLst>
      <p:ext uri="{BB962C8B-B14F-4D97-AF65-F5344CB8AC3E}">
        <p14:creationId xmlns:p14="http://schemas.microsoft.com/office/powerpoint/2010/main" val="2206655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0DEE80-9F4F-674F-ACB1-9E95A5D60F34}"/>
              </a:ext>
            </a:extLst>
          </p:cNvPr>
          <p:cNvSpPr/>
          <p:nvPr/>
        </p:nvSpPr>
        <p:spPr>
          <a:xfrm flipV="1">
            <a:off x="511317" y="-1"/>
            <a:ext cx="3194309" cy="9720776"/>
          </a:xfrm>
          <a:prstGeom prst="rect">
            <a:avLst/>
          </a:prstGeom>
          <a:solidFill>
            <a:srgbClr val="3389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 name="Text Placeholder 2">
            <a:extLst>
              <a:ext uri="{FF2B5EF4-FFF2-40B4-BE49-F238E27FC236}">
                <a16:creationId xmlns:a16="http://schemas.microsoft.com/office/drawing/2014/main" id="{62D5F101-FCFE-4E47-8943-B5771988DEAD}"/>
              </a:ext>
            </a:extLst>
          </p:cNvPr>
          <p:cNvSpPr>
            <a:spLocks noGrp="1"/>
          </p:cNvSpPr>
          <p:nvPr>
            <p:ph type="body" sz="quarter" idx="32"/>
          </p:nvPr>
        </p:nvSpPr>
        <p:spPr>
          <a:xfrm>
            <a:off x="715878" y="809625"/>
            <a:ext cx="2693750" cy="8368203"/>
          </a:xfrm>
        </p:spPr>
        <p:txBody>
          <a:bodyPr/>
          <a:lstStyle/>
          <a:p>
            <a:r>
              <a:rPr lang="en-GB" dirty="0"/>
              <a:t>According to statistics and sources from the British Council,</a:t>
            </a:r>
            <a:r>
              <a:rPr lang="en-GB" baseline="30000" dirty="0"/>
              <a:t>36</a:t>
            </a:r>
            <a:r>
              <a:rPr lang="en-GB" dirty="0"/>
              <a:t> in 2016, the </a:t>
            </a:r>
            <a:r>
              <a:rPr lang="en-GB" b="1" dirty="0"/>
              <a:t>UK </a:t>
            </a:r>
            <a:r>
              <a:rPr lang="en-GB" dirty="0"/>
              <a:t>government released a strategy Social investment: The UK as a Global Hub. This international strategy aims to attract social investment to the UK and encourage foreign social enterprises to be set up in the country. In addition, it seeks to support increased exports and franchising by the UK social enterprises and intermediaries in foreign markets, and to bring back learning from successful social sector innovations and practices overseas. </a:t>
            </a:r>
            <a:endParaRPr lang="en-RU" dirty="0"/>
          </a:p>
          <a:p>
            <a:r>
              <a:rPr lang="en-GB" dirty="0"/>
              <a:t> </a:t>
            </a:r>
            <a:endParaRPr lang="en-RU" dirty="0"/>
          </a:p>
          <a:p>
            <a:r>
              <a:rPr lang="en-GB" dirty="0"/>
              <a:t>According to Social Enterprise UK’s State of Social Enterprise Survey 2015, social enterprises are outperforming small-medium enterprises in turnover growth, workforce growth, job creation, innovation, business optimism, start-up rates and diversity in leadership. Their growth is supported by a vibrant intermediary sector that includes Social Enterprise UK, the national body, and a host of organisations providing specialist support such as incubators, impact measurement bodies and investors as well as universities. </a:t>
            </a:r>
          </a:p>
          <a:p>
            <a:endParaRPr lang="en-GB" dirty="0"/>
          </a:p>
          <a:p>
            <a:r>
              <a:rPr lang="en-GB" dirty="0"/>
              <a:t>The UK governments have worked to support the growth of the social economy. This has resulted in innovative legislation such as the creation of the Community Interest Company -a company form for social enterprises- and the launch of the Social Value Act, which requires officials to consider social and environmental impact when contracting for public services (effectively encouraging government procurement from social enterprises). </a:t>
            </a:r>
          </a:p>
          <a:p>
            <a:endParaRPr lang="en-GB" dirty="0"/>
          </a:p>
          <a:p>
            <a:r>
              <a:rPr lang="en-GB" dirty="0"/>
              <a:t>The State of Social Enterprise Survey found that 14% of UK social enterprises exported or licensed overseas in 2015 and this proportion is expected to increase rapidly in coming years. 30% of entrepreneurs going through the UK’s leading social technology incubators come from outside the UK, thus provoking the cultural aspect even though they have not made clear the connection of cultural and social innovation as it is outside cultures that are showing successes.</a:t>
            </a:r>
          </a:p>
          <a:p>
            <a:r>
              <a:rPr lang="en-GB" dirty="0"/>
              <a:t> </a:t>
            </a:r>
          </a:p>
          <a:p>
            <a:endParaRPr lang="en-RU" dirty="0"/>
          </a:p>
        </p:txBody>
      </p:sp>
      <p:sp>
        <p:nvSpPr>
          <p:cNvPr id="4" name="Slide Number Placeholder 3">
            <a:extLst>
              <a:ext uri="{FF2B5EF4-FFF2-40B4-BE49-F238E27FC236}">
                <a16:creationId xmlns:a16="http://schemas.microsoft.com/office/drawing/2014/main" id="{6C533A62-2EBA-544C-B52B-CAD0F6F01D67}"/>
              </a:ext>
            </a:extLst>
          </p:cNvPr>
          <p:cNvSpPr>
            <a:spLocks noGrp="1"/>
          </p:cNvSpPr>
          <p:nvPr>
            <p:ph type="sldNum" sz="quarter" idx="4"/>
          </p:nvPr>
        </p:nvSpPr>
        <p:spPr/>
        <p:txBody>
          <a:bodyPr/>
          <a:lstStyle/>
          <a:p>
            <a:fld id="{CB2079F2-58AF-ED44-82D7-E04B2F6FD686}" type="slidenum">
              <a:rPr lang="en-US" smtClean="0"/>
              <a:pPr/>
              <a:t>38</a:t>
            </a:fld>
            <a:endParaRPr lang="en-US" dirty="0"/>
          </a:p>
        </p:txBody>
      </p:sp>
      <p:pic>
        <p:nvPicPr>
          <p:cNvPr id="10" name="Picture Placeholder 9">
            <a:extLst>
              <a:ext uri="{FF2B5EF4-FFF2-40B4-BE49-F238E27FC236}">
                <a16:creationId xmlns:a16="http://schemas.microsoft.com/office/drawing/2014/main" id="{EB562CCF-2DF9-CB41-9FD2-938EC8B74042}"/>
              </a:ext>
            </a:extLst>
          </p:cNvPr>
          <p:cNvPicPr>
            <a:picLocks noGrp="1" noChangeAspect="1"/>
          </p:cNvPicPr>
          <p:nvPr>
            <p:ph type="pic" sz="quarter" idx="41"/>
          </p:nvPr>
        </p:nvPicPr>
        <p:blipFill rotWithShape="1">
          <a:blip r:embed="rId2" cstate="email">
            <a:extLst>
              <a:ext uri="{28A0092B-C50C-407E-A947-70E740481C1C}">
                <a14:useLocalDpi xmlns:a14="http://schemas.microsoft.com/office/drawing/2010/main"/>
              </a:ext>
            </a:extLst>
          </a:blip>
          <a:srcRect/>
          <a:stretch/>
        </p:blipFill>
        <p:spPr>
          <a:xfrm>
            <a:off x="3719694" y="705162"/>
            <a:ext cx="3854049" cy="6311864"/>
          </a:xfrm>
        </p:spPr>
      </p:pic>
      <p:sp>
        <p:nvSpPr>
          <p:cNvPr id="7" name="Text Placeholder 5">
            <a:extLst>
              <a:ext uri="{FF2B5EF4-FFF2-40B4-BE49-F238E27FC236}">
                <a16:creationId xmlns:a16="http://schemas.microsoft.com/office/drawing/2014/main" id="{7E6D9994-E149-9D45-B181-8CF0CBF03E7B}"/>
              </a:ext>
            </a:extLst>
          </p:cNvPr>
          <p:cNvSpPr txBox="1">
            <a:spLocks/>
          </p:cNvSpPr>
          <p:nvPr/>
        </p:nvSpPr>
        <p:spPr>
          <a:xfrm>
            <a:off x="512909" y="9898582"/>
            <a:ext cx="5967266" cy="79754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sz="1000" baseline="30000" dirty="0"/>
              <a:t>36 </a:t>
            </a:r>
            <a:r>
              <a:rPr lang="en-GB" sz="1000" b="1" dirty="0">
                <a:solidFill>
                  <a:srgbClr val="E54526"/>
                </a:solidFill>
                <a:hlinkClick r:id="rId3">
                  <a:extLst>
                    <a:ext uri="{A12FA001-AC4F-418D-AE19-62706E023703}">
                      <ahyp:hlinkClr xmlns:ahyp="http://schemas.microsoft.com/office/drawing/2018/hyperlinkcolor" val="tx"/>
                    </a:ext>
                  </a:extLst>
                </a:hlinkClick>
              </a:rPr>
              <a:t>https://</a:t>
            </a:r>
            <a:r>
              <a:rPr lang="en-GB" sz="1000" b="1" dirty="0" err="1">
                <a:solidFill>
                  <a:srgbClr val="E54526"/>
                </a:solidFill>
                <a:hlinkClick r:id="rId3">
                  <a:extLst>
                    <a:ext uri="{A12FA001-AC4F-418D-AE19-62706E023703}">
                      <ahyp:hlinkClr xmlns:ahyp="http://schemas.microsoft.com/office/drawing/2018/hyperlinkcolor" val="tx"/>
                    </a:ext>
                  </a:extLst>
                </a:hlinkClick>
              </a:rPr>
              <a:t>www.britishcouncil.org</a:t>
            </a:r>
            <a:r>
              <a:rPr lang="en-GB" sz="1000" b="1" dirty="0">
                <a:solidFill>
                  <a:srgbClr val="E54526"/>
                </a:solidFill>
                <a:hlinkClick r:id="rId3">
                  <a:extLst>
                    <a:ext uri="{A12FA001-AC4F-418D-AE19-62706E023703}">
                      <ahyp:hlinkClr xmlns:ahyp="http://schemas.microsoft.com/office/drawing/2018/hyperlinkcolor" val="tx"/>
                    </a:ext>
                  </a:extLst>
                </a:hlinkClick>
              </a:rPr>
              <a:t>/society/social-enterprise/news-events/news-</a:t>
            </a:r>
            <a:r>
              <a:rPr lang="en-GB" sz="1000" b="1" dirty="0" err="1">
                <a:solidFill>
                  <a:srgbClr val="E54526"/>
                </a:solidFill>
                <a:hlinkClick r:id="rId3">
                  <a:extLst>
                    <a:ext uri="{A12FA001-AC4F-418D-AE19-62706E023703}">
                      <ahyp:hlinkClr xmlns:ahyp="http://schemas.microsoft.com/office/drawing/2018/hyperlinkcolor" val="tx"/>
                    </a:ext>
                  </a:extLst>
                </a:hlinkClick>
              </a:rPr>
              <a:t>uk</a:t>
            </a:r>
            <a:r>
              <a:rPr lang="en-GB" sz="1000" b="1" dirty="0">
                <a:solidFill>
                  <a:srgbClr val="E54526"/>
                </a:solidFill>
                <a:hlinkClick r:id="rId3">
                  <a:extLst>
                    <a:ext uri="{A12FA001-AC4F-418D-AE19-62706E023703}">
                      <ahyp:hlinkClr xmlns:ahyp="http://schemas.microsoft.com/office/drawing/2018/hyperlinkcolor" val="tx"/>
                    </a:ext>
                  </a:extLst>
                </a:hlinkClick>
              </a:rPr>
              <a:t>-international-social-investment-strategy</a:t>
            </a:r>
            <a:r>
              <a:rPr lang="en-GB" sz="1000" b="1" dirty="0">
                <a:solidFill>
                  <a:srgbClr val="E54526"/>
                </a:solidFill>
              </a:rPr>
              <a:t> </a:t>
            </a:r>
            <a:r>
              <a:rPr lang="en-RU" sz="1000" dirty="0"/>
              <a:t> </a:t>
            </a:r>
            <a:r>
              <a:rPr lang="en-GB" sz="1000" b="1" dirty="0">
                <a:solidFill>
                  <a:srgbClr val="E54526"/>
                </a:solidFill>
              </a:rPr>
              <a:t> </a:t>
            </a:r>
            <a:endParaRPr lang="en-GB" sz="1000" b="1" baseline="30000" dirty="0">
              <a:solidFill>
                <a:srgbClr val="E54526"/>
              </a:solidFill>
            </a:endParaRPr>
          </a:p>
          <a:p>
            <a:pPr algn="l"/>
            <a:endParaRPr lang="en-IE" sz="1000" b="1" baseline="30000" dirty="0">
              <a:solidFill>
                <a:srgbClr val="E54526"/>
              </a:solidFill>
            </a:endParaRPr>
          </a:p>
        </p:txBody>
      </p:sp>
    </p:spTree>
    <p:extLst>
      <p:ext uri="{BB962C8B-B14F-4D97-AF65-F5344CB8AC3E}">
        <p14:creationId xmlns:p14="http://schemas.microsoft.com/office/powerpoint/2010/main" val="337242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BDBB10-CC93-9644-B8FE-63E8AB0CD82E}"/>
              </a:ext>
            </a:extLst>
          </p:cNvPr>
          <p:cNvSpPr>
            <a:spLocks noGrp="1"/>
          </p:cNvSpPr>
          <p:nvPr>
            <p:ph type="sldNum" sz="quarter" idx="4"/>
          </p:nvPr>
        </p:nvSpPr>
        <p:spPr/>
        <p:txBody>
          <a:bodyPr/>
          <a:lstStyle/>
          <a:p>
            <a:fld id="{CB2079F2-58AF-ED44-82D7-E04B2F6FD686}" type="slidenum">
              <a:rPr lang="en-US" smtClean="0"/>
              <a:pPr/>
              <a:t>39</a:t>
            </a:fld>
            <a:endParaRPr lang="en-US" dirty="0"/>
          </a:p>
        </p:txBody>
      </p:sp>
      <p:sp>
        <p:nvSpPr>
          <p:cNvPr id="7" name="Text Placeholder 5">
            <a:extLst>
              <a:ext uri="{FF2B5EF4-FFF2-40B4-BE49-F238E27FC236}">
                <a16:creationId xmlns:a16="http://schemas.microsoft.com/office/drawing/2014/main" id="{78BEADBE-3854-8A43-9280-5FCC7762167B}"/>
              </a:ext>
            </a:extLst>
          </p:cNvPr>
          <p:cNvSpPr txBox="1">
            <a:spLocks/>
          </p:cNvSpPr>
          <p:nvPr/>
        </p:nvSpPr>
        <p:spPr>
          <a:xfrm>
            <a:off x="515712" y="806902"/>
            <a:ext cx="6526988" cy="2800621"/>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rgbClr val="58595B"/>
                </a:solidFill>
              </a:rPr>
              <a:t>In July 2021, however, the UK government did release a Cultural Strategy, which involves creating a Good Practice Exchange to develop, test, evaluate and identify any areas for improving culture sourced from the community, bringing together people from across the sector to work creatively. This will look at interventions across talent, bullying and harassment, diversity and inclusion, recruitment, leadership and beyond to shift the social society to a more diverse and sustainable future. Investing back in the community and helping people to develop and grow their skills sets can impact the social well being of all involved, and helping to create the spaces needed for these individuals to grow can advocate for cultural, social innovation.</a:t>
            </a:r>
            <a:endParaRPr lang="en-RU" dirty="0">
              <a:solidFill>
                <a:srgbClr val="58595B"/>
              </a:solidFill>
            </a:endParaRPr>
          </a:p>
          <a:p>
            <a:endParaRPr lang="en-GB" b="1" dirty="0">
              <a:solidFill>
                <a:srgbClr val="58595B"/>
              </a:solidFill>
            </a:endParaRPr>
          </a:p>
          <a:p>
            <a:r>
              <a:rPr lang="en-GB" dirty="0">
                <a:solidFill>
                  <a:srgbClr val="58595B"/>
                </a:solidFill>
              </a:rPr>
              <a:t>A positive, inclusive and respectful culture that attracts a diversity of people From (status quo) To (outcomes they want to achieve) A research culture which is not seen as open and inclusive puts off and drives out talent, preventing individuals from producing their very best work. There is a positive, inclusive and respectful culture that attracts a diversity of people to work and thrive in research-and-development in the UK and encourages them to stay. </a:t>
            </a:r>
            <a:endParaRPr lang="en-RU" dirty="0">
              <a:solidFill>
                <a:srgbClr val="58595B"/>
              </a:solidFill>
            </a:endParaRPr>
          </a:p>
          <a:p>
            <a:endParaRPr lang="en-GB" b="1" dirty="0">
              <a:solidFill>
                <a:srgbClr val="58595B"/>
              </a:solidFill>
            </a:endParaRPr>
          </a:p>
          <a:p>
            <a:r>
              <a:rPr lang="en-GB" dirty="0">
                <a:solidFill>
                  <a:srgbClr val="58595B"/>
                </a:solidFill>
              </a:rPr>
              <a:t>In addition, the organisation </a:t>
            </a:r>
            <a:r>
              <a:rPr lang="en-GB" b="1" dirty="0">
                <a:solidFill>
                  <a:srgbClr val="58595B"/>
                </a:solidFill>
              </a:rPr>
              <a:t>UK Research and Innovation (UKRI) </a:t>
            </a:r>
            <a:r>
              <a:rPr lang="en-GB" dirty="0">
                <a:solidFill>
                  <a:srgbClr val="58595B"/>
                </a:solidFill>
              </a:rPr>
              <a:t> states that </a:t>
            </a:r>
            <a:r>
              <a:rPr lang="en-GB" b="1" dirty="0">
                <a:solidFill>
                  <a:srgbClr val="58595B"/>
                </a:solidFill>
              </a:rPr>
              <a:t> </a:t>
            </a:r>
            <a:endParaRPr lang="en-RU" dirty="0">
              <a:solidFill>
                <a:srgbClr val="58595B"/>
              </a:solidFill>
            </a:endParaRPr>
          </a:p>
          <a:p>
            <a:endParaRPr lang="en-RU" dirty="0">
              <a:solidFill>
                <a:srgbClr val="58595B"/>
              </a:solidFill>
            </a:endParaRPr>
          </a:p>
        </p:txBody>
      </p:sp>
      <p:sp>
        <p:nvSpPr>
          <p:cNvPr id="12" name="Rectangle 5">
            <a:extLst>
              <a:ext uri="{FF2B5EF4-FFF2-40B4-BE49-F238E27FC236}">
                <a16:creationId xmlns:a16="http://schemas.microsoft.com/office/drawing/2014/main" id="{B8902B85-0738-1948-9A4B-D88EAB73FEA8}"/>
              </a:ext>
            </a:extLst>
          </p:cNvPr>
          <p:cNvSpPr/>
          <p:nvPr/>
        </p:nvSpPr>
        <p:spPr bwMode="auto">
          <a:xfrm rot="10800000" flipV="1">
            <a:off x="6067" y="4800100"/>
            <a:ext cx="7013858" cy="533449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3" name="Text Placeholder 17">
            <a:extLst>
              <a:ext uri="{FF2B5EF4-FFF2-40B4-BE49-F238E27FC236}">
                <a16:creationId xmlns:a16="http://schemas.microsoft.com/office/drawing/2014/main" id="{5A6E92E9-719D-F34B-B499-86FCB5C41986}"/>
              </a:ext>
            </a:extLst>
          </p:cNvPr>
          <p:cNvSpPr txBox="1">
            <a:spLocks/>
          </p:cNvSpPr>
          <p:nvPr/>
        </p:nvSpPr>
        <p:spPr>
          <a:xfrm>
            <a:off x="498568" y="3871404"/>
            <a:ext cx="1518305" cy="1056987"/>
          </a:xfrm>
          <a:prstGeom prst="rect">
            <a:avLst/>
          </a:prstGeom>
        </p:spPr>
        <p:txBody>
          <a:bodyPr>
            <a:noAutofit/>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6000" b="1" dirty="0">
                <a:solidFill>
                  <a:srgbClr val="E54526"/>
                </a:solidFill>
                <a:latin typeface="Times" pitchFamily="2" charset="0"/>
                <a:cs typeface="Calibri" panose="020F0502020204030204" pitchFamily="34" charset="0"/>
              </a:rPr>
              <a:t>“</a:t>
            </a:r>
          </a:p>
        </p:txBody>
      </p:sp>
      <p:sp>
        <p:nvSpPr>
          <p:cNvPr id="14" name="Text Placeholder 16">
            <a:extLst>
              <a:ext uri="{FF2B5EF4-FFF2-40B4-BE49-F238E27FC236}">
                <a16:creationId xmlns:a16="http://schemas.microsoft.com/office/drawing/2014/main" id="{F814124D-98E8-CB47-B205-86F612065E42}"/>
              </a:ext>
            </a:extLst>
          </p:cNvPr>
          <p:cNvSpPr txBox="1">
            <a:spLocks/>
          </p:cNvSpPr>
          <p:nvPr/>
        </p:nvSpPr>
        <p:spPr>
          <a:xfrm>
            <a:off x="2200152" y="5352750"/>
            <a:ext cx="4412589" cy="4672837"/>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lnSpc>
                <a:spcPts val="2380"/>
              </a:lnSpc>
              <a:spcBef>
                <a:spcPts val="0"/>
              </a:spcBef>
              <a:buNone/>
            </a:pPr>
            <a:r>
              <a:rPr lang="en-US" sz="2400" i="1" dirty="0">
                <a:solidFill>
                  <a:schemeClr val="bg1"/>
                </a:solidFill>
                <a:latin typeface="Calibri" panose="020F0502020204030204" pitchFamily="34" charset="0"/>
                <a:cs typeface="Calibri" panose="020F0502020204030204" pitchFamily="34" charset="0"/>
              </a:rPr>
              <a:t>“people and culture are fundamental to research and innovation because they drive the creative and dynamic system that we need to support the community to thrive. A positive research culture supports not just researchers and innovators but also the entire ecosystem which supports the research and innovation endeavor. We strive to foster a system where everyone is appreciated and valued, that works for everyone, by everyone”.</a:t>
            </a:r>
          </a:p>
        </p:txBody>
      </p:sp>
      <p:pic>
        <p:nvPicPr>
          <p:cNvPr id="15" name="Picture 14">
            <a:extLst>
              <a:ext uri="{FF2B5EF4-FFF2-40B4-BE49-F238E27FC236}">
                <a16:creationId xmlns:a16="http://schemas.microsoft.com/office/drawing/2014/main" id="{A9BA5680-6A83-0C4C-80D5-23DBBD0B22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4945428" y="3620124"/>
            <a:ext cx="956314" cy="649983"/>
          </a:xfrm>
          <a:prstGeom prst="rect">
            <a:avLst/>
          </a:prstGeom>
        </p:spPr>
      </p:pic>
    </p:spTree>
    <p:extLst>
      <p:ext uri="{BB962C8B-B14F-4D97-AF65-F5344CB8AC3E}">
        <p14:creationId xmlns:p14="http://schemas.microsoft.com/office/powerpoint/2010/main" val="1575654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E6DEB7D-D928-594C-B500-A656099DD922}"/>
              </a:ext>
            </a:extLst>
          </p:cNvPr>
          <p:cNvSpPr>
            <a:spLocks noGrp="1"/>
          </p:cNvSpPr>
          <p:nvPr>
            <p:ph type="body" sz="quarter" idx="32"/>
          </p:nvPr>
        </p:nvSpPr>
        <p:spPr>
          <a:xfrm>
            <a:off x="579659" y="6149994"/>
            <a:ext cx="6526988" cy="3014245"/>
          </a:xfrm>
        </p:spPr>
        <p:txBody>
          <a:bodyPr numCol="2"/>
          <a:lstStyle/>
          <a:p>
            <a:pPr marL="171450" indent="-171450" algn="l">
              <a:spcBef>
                <a:spcPts val="400"/>
              </a:spcBef>
              <a:buClr>
                <a:srgbClr val="E54526"/>
              </a:buClr>
              <a:buFont typeface="Arial" panose="020B0604020202020204" pitchFamily="34" charset="0"/>
              <a:buChar char="•"/>
            </a:pPr>
            <a:r>
              <a:rPr lang="en-US" dirty="0" err="1"/>
              <a:t>BoWB</a:t>
            </a:r>
            <a:r>
              <a:rPr lang="en-US" dirty="0"/>
              <a:t>: Biennale of Western Balkans </a:t>
            </a:r>
            <a:r>
              <a:rPr lang="en-US" b="1" dirty="0">
                <a:solidFill>
                  <a:srgbClr val="E54526"/>
                </a:solidFill>
                <a:hlinkClick r:id="rId2">
                  <a:extLst>
                    <a:ext uri="{A12FA001-AC4F-418D-AE19-62706E023703}">
                      <ahyp:hlinkClr xmlns:ahyp="http://schemas.microsoft.com/office/drawing/2018/hyperlinkcolor" val="tx"/>
                    </a:ext>
                  </a:extLst>
                </a:hlinkClick>
              </a:rPr>
              <a:t>http://bowb.org/</a:t>
            </a:r>
            <a:endParaRPr lang="en-US" dirty="0"/>
          </a:p>
          <a:p>
            <a:pPr marL="171450" indent="-171450" algn="l">
              <a:spcBef>
                <a:spcPts val="400"/>
              </a:spcBef>
              <a:buClr>
                <a:srgbClr val="E54526"/>
              </a:buClr>
              <a:buFont typeface="Arial" panose="020B0604020202020204" pitchFamily="34" charset="0"/>
              <a:buChar char="•"/>
            </a:pPr>
            <a:r>
              <a:rPr lang="en-US" dirty="0"/>
              <a:t>CARE principles: Collective benefit, Authority to control, Responsibility, Ethics </a:t>
            </a:r>
            <a:r>
              <a:rPr lang="en-US" b="1" dirty="0">
                <a:solidFill>
                  <a:srgbClr val="E54526"/>
                </a:solidFill>
                <a:hlinkClick r:id="rId3">
                  <a:extLst>
                    <a:ext uri="{A12FA001-AC4F-418D-AE19-62706E023703}">
                      <ahyp:hlinkClr xmlns:ahyp="http://schemas.microsoft.com/office/drawing/2018/hyperlinkcolor" val="tx"/>
                    </a:ext>
                  </a:extLst>
                </a:hlinkClick>
              </a:rPr>
              <a:t>https://www.gida-global.org/care</a:t>
            </a:r>
            <a:endParaRPr lang="en-US" dirty="0"/>
          </a:p>
          <a:p>
            <a:pPr marL="171450" indent="-171450" algn="l">
              <a:spcBef>
                <a:spcPts val="400"/>
              </a:spcBef>
              <a:buClr>
                <a:srgbClr val="E54526"/>
              </a:buClr>
              <a:buFont typeface="Arial" panose="020B0604020202020204" pitchFamily="34" charset="0"/>
              <a:buChar char="•"/>
            </a:pPr>
            <a:r>
              <a:rPr lang="en-US" dirty="0"/>
              <a:t>CCAG: Castlerea Community Arts Group</a:t>
            </a:r>
          </a:p>
          <a:p>
            <a:pPr marL="171450" indent="-171450" algn="l">
              <a:spcBef>
                <a:spcPts val="400"/>
              </a:spcBef>
              <a:buClr>
                <a:srgbClr val="E54526"/>
              </a:buClr>
              <a:buFont typeface="Arial" panose="020B0604020202020204" pitchFamily="34" charset="0"/>
              <a:buChar char="•"/>
            </a:pPr>
            <a:r>
              <a:rPr lang="en-US" dirty="0"/>
              <a:t>CCI: Culture and Creative Industries</a:t>
            </a:r>
          </a:p>
          <a:p>
            <a:pPr marL="171450" indent="-171450" algn="l">
              <a:spcBef>
                <a:spcPts val="400"/>
              </a:spcBef>
              <a:buClr>
                <a:srgbClr val="E54526"/>
              </a:buClr>
              <a:buFont typeface="Arial" panose="020B0604020202020204" pitchFamily="34" charset="0"/>
              <a:buChar char="•"/>
            </a:pPr>
            <a:r>
              <a:rPr lang="en-US" dirty="0"/>
              <a:t>CSI: Cultural Social Innovation</a:t>
            </a:r>
          </a:p>
          <a:p>
            <a:pPr marL="171450" indent="-171450" algn="l">
              <a:spcBef>
                <a:spcPts val="400"/>
              </a:spcBef>
              <a:buClr>
                <a:srgbClr val="E54526"/>
              </a:buClr>
              <a:buFont typeface="Arial" panose="020B0604020202020204" pitchFamily="34" charset="0"/>
              <a:buChar char="•"/>
            </a:pPr>
            <a:r>
              <a:rPr lang="en-US" dirty="0"/>
              <a:t>CSI EU: Cultural Social Innovation Europe Erasmus+ project </a:t>
            </a:r>
            <a:r>
              <a:rPr lang="en-US" b="1" dirty="0">
                <a:solidFill>
                  <a:srgbClr val="E54526"/>
                </a:solidFill>
                <a:hlinkClick r:id="rId4">
                  <a:extLst>
                    <a:ext uri="{A12FA001-AC4F-418D-AE19-62706E023703}">
                      <ahyp:hlinkClr xmlns:ahyp="http://schemas.microsoft.com/office/drawing/2018/hyperlinkcolor" val="tx"/>
                    </a:ext>
                  </a:extLst>
                </a:hlinkClick>
              </a:rPr>
              <a:t>https://www.csi-project.eu/</a:t>
            </a:r>
            <a:endParaRPr lang="en-US" b="1" dirty="0">
              <a:solidFill>
                <a:srgbClr val="E54526"/>
              </a:solidFill>
            </a:endParaRPr>
          </a:p>
          <a:p>
            <a:pPr marL="171450" indent="-171450" algn="l">
              <a:spcBef>
                <a:spcPts val="400"/>
              </a:spcBef>
              <a:buClr>
                <a:srgbClr val="E54526"/>
              </a:buClr>
              <a:buFont typeface="Arial" panose="020B0604020202020204" pitchFamily="34" charset="0"/>
              <a:buChar char="•"/>
            </a:pPr>
            <a:r>
              <a:rPr lang="en-US" dirty="0"/>
              <a:t>CSR: Corporate Social Responsibility</a:t>
            </a:r>
          </a:p>
          <a:p>
            <a:pPr marL="171450" indent="-171450" algn="l">
              <a:spcBef>
                <a:spcPts val="400"/>
              </a:spcBef>
              <a:buClr>
                <a:srgbClr val="E54526"/>
              </a:buClr>
              <a:buFont typeface="Arial" panose="020B0604020202020204" pitchFamily="34" charset="0"/>
              <a:buChar char="•"/>
            </a:pPr>
            <a:r>
              <a:rPr lang="en-US" dirty="0"/>
              <a:t>ECOC: European Capital of Culture</a:t>
            </a:r>
          </a:p>
          <a:p>
            <a:pPr marL="171450" indent="-171450" algn="l">
              <a:spcBef>
                <a:spcPts val="400"/>
              </a:spcBef>
              <a:buClr>
                <a:srgbClr val="E54526"/>
              </a:buClr>
              <a:buFont typeface="Arial" panose="020B0604020202020204" pitchFamily="34" charset="0"/>
              <a:buChar char="•"/>
            </a:pPr>
            <a:r>
              <a:rPr lang="en-US" dirty="0"/>
              <a:t>FAIR principles: Findable, Accessible, Interoperable, Reusable </a:t>
            </a:r>
            <a:r>
              <a:rPr lang="en-US" b="1" dirty="0">
                <a:solidFill>
                  <a:srgbClr val="E54526"/>
                </a:solidFill>
                <a:hlinkClick r:id="rId5">
                  <a:extLst>
                    <a:ext uri="{A12FA001-AC4F-418D-AE19-62706E023703}">
                      <ahyp:hlinkClr xmlns:ahyp="http://schemas.microsoft.com/office/drawing/2018/hyperlinkcolor" val="tx"/>
                    </a:ext>
                  </a:extLst>
                </a:hlinkClick>
              </a:rPr>
              <a:t>https://www.go-fair.org/fair-principles/</a:t>
            </a:r>
            <a:endParaRPr lang="en-US" b="1" dirty="0">
              <a:solidFill>
                <a:srgbClr val="E54526"/>
              </a:solidFill>
            </a:endParaRPr>
          </a:p>
          <a:p>
            <a:pPr marL="171450" indent="-171450" algn="l">
              <a:spcBef>
                <a:spcPts val="400"/>
              </a:spcBef>
              <a:buClr>
                <a:srgbClr val="E54526"/>
              </a:buClr>
              <a:buFont typeface="Arial" panose="020B0604020202020204" pitchFamily="34" charset="0"/>
              <a:buChar char="•"/>
            </a:pPr>
            <a:r>
              <a:rPr lang="en-US" dirty="0"/>
              <a:t>IAC: IAC Centro Arti Integrate - </a:t>
            </a:r>
            <a:r>
              <a:rPr lang="en-US" dirty="0" err="1"/>
              <a:t>Societa</a:t>
            </a:r>
            <a:r>
              <a:rPr lang="en-US" dirty="0"/>
              <a:t> </a:t>
            </a:r>
            <a:r>
              <a:rPr lang="en-US" dirty="0" err="1"/>
              <a:t>Cooperativa</a:t>
            </a:r>
            <a:r>
              <a:rPr lang="en-US" dirty="0"/>
              <a:t> di </a:t>
            </a:r>
            <a:r>
              <a:rPr lang="en-US" dirty="0" err="1"/>
              <a:t>Produzione</a:t>
            </a:r>
            <a:r>
              <a:rPr lang="en-US" dirty="0"/>
              <a:t> e </a:t>
            </a:r>
            <a:r>
              <a:rPr lang="en-US" dirty="0" err="1"/>
              <a:t>Lavoro</a:t>
            </a:r>
            <a:endParaRPr lang="en-US" dirty="0"/>
          </a:p>
          <a:p>
            <a:pPr marL="171450" indent="-171450" algn="l">
              <a:spcBef>
                <a:spcPts val="400"/>
              </a:spcBef>
              <a:buClr>
                <a:srgbClr val="E54526"/>
              </a:buClr>
              <a:buFont typeface="Arial" panose="020B0604020202020204" pitchFamily="34" charset="0"/>
              <a:buChar char="•"/>
            </a:pPr>
            <a:r>
              <a:rPr lang="en-US" dirty="0"/>
              <a:t>NAE: New Arts Exchange</a:t>
            </a:r>
          </a:p>
          <a:p>
            <a:pPr marL="171450" indent="-171450" algn="l">
              <a:spcBef>
                <a:spcPts val="400"/>
              </a:spcBef>
              <a:buClr>
                <a:srgbClr val="E54526"/>
              </a:buClr>
              <a:buFont typeface="Arial" panose="020B0604020202020204" pitchFamily="34" charset="0"/>
              <a:buChar char="•"/>
            </a:pPr>
            <a:r>
              <a:rPr lang="en-US" dirty="0"/>
              <a:t>PABR: Participatory Art Based Research</a:t>
            </a:r>
          </a:p>
          <a:p>
            <a:pPr marL="171450" indent="-171450" algn="l">
              <a:spcBef>
                <a:spcPts val="400"/>
              </a:spcBef>
              <a:buClr>
                <a:srgbClr val="E54526"/>
              </a:buClr>
              <a:buFont typeface="Arial" panose="020B0604020202020204" pitchFamily="34" charset="0"/>
              <a:buChar char="•"/>
            </a:pPr>
            <a:r>
              <a:rPr lang="en-US" dirty="0"/>
              <a:t>PPP: Public Private Partnership</a:t>
            </a:r>
          </a:p>
          <a:p>
            <a:pPr marL="171450" indent="-171450" algn="l">
              <a:spcBef>
                <a:spcPts val="400"/>
              </a:spcBef>
              <a:buClr>
                <a:srgbClr val="E54526"/>
              </a:buClr>
              <a:buFont typeface="Arial" panose="020B0604020202020204" pitchFamily="34" charset="0"/>
              <a:buChar char="•"/>
            </a:pPr>
            <a:r>
              <a:rPr lang="en-US" dirty="0"/>
              <a:t>R&amp;D: </a:t>
            </a:r>
            <a:r>
              <a:rPr lang="en-US" dirty="0" err="1"/>
              <a:t>Resarch</a:t>
            </a:r>
            <a:r>
              <a:rPr lang="en-US" dirty="0"/>
              <a:t> and Development </a:t>
            </a:r>
          </a:p>
          <a:p>
            <a:pPr marL="171450" indent="-171450" algn="l">
              <a:spcBef>
                <a:spcPts val="400"/>
              </a:spcBef>
              <a:buClr>
                <a:srgbClr val="E54526"/>
              </a:buClr>
              <a:buFont typeface="Arial" panose="020B0604020202020204" pitchFamily="34" charset="0"/>
              <a:buChar char="•"/>
            </a:pPr>
            <a:r>
              <a:rPr lang="en-US" dirty="0"/>
              <a:t>SME: Small-Medium Enterprise </a:t>
            </a:r>
          </a:p>
          <a:p>
            <a:pPr marL="171450" indent="-171450" algn="l">
              <a:spcBef>
                <a:spcPts val="400"/>
              </a:spcBef>
              <a:buClr>
                <a:srgbClr val="E54526"/>
              </a:buClr>
              <a:buFont typeface="Arial" panose="020B0604020202020204" pitchFamily="34" charset="0"/>
              <a:buChar char="•"/>
            </a:pPr>
            <a:r>
              <a:rPr lang="en-US" dirty="0"/>
              <a:t>UKYA: UK Young Artists</a:t>
            </a:r>
          </a:p>
          <a:p>
            <a:pPr marL="171450" indent="-171450" algn="l">
              <a:spcBef>
                <a:spcPts val="400"/>
              </a:spcBef>
              <a:buClr>
                <a:srgbClr val="E54526"/>
              </a:buClr>
              <a:buFont typeface="Arial" panose="020B0604020202020204" pitchFamily="34" charset="0"/>
              <a:buChar char="•"/>
            </a:pPr>
            <a:r>
              <a:rPr lang="en-US" dirty="0"/>
              <a:t>VOC: Voluntary Open Culture 2019</a:t>
            </a:r>
          </a:p>
          <a:p>
            <a:pPr marL="171450" indent="-171450" algn="l">
              <a:spcBef>
                <a:spcPts val="400"/>
              </a:spcBef>
              <a:buClr>
                <a:srgbClr val="E54526"/>
              </a:buClr>
              <a:buFont typeface="Arial" panose="020B0604020202020204" pitchFamily="34" charset="0"/>
              <a:buChar char="•"/>
            </a:pPr>
            <a:r>
              <a:rPr lang="en-US" dirty="0"/>
              <a:t>VSP: Victoria Square Project </a:t>
            </a:r>
            <a:r>
              <a:rPr lang="en-US" b="1" dirty="0">
                <a:solidFill>
                  <a:srgbClr val="E54526"/>
                </a:solidFill>
                <a:hlinkClick r:id="rId6">
                  <a:extLst>
                    <a:ext uri="{A12FA001-AC4F-418D-AE19-62706E023703}">
                      <ahyp:hlinkClr xmlns:ahyp="http://schemas.microsoft.com/office/drawing/2018/hyperlinkcolor" val="tx"/>
                    </a:ext>
                  </a:extLst>
                </a:hlinkClick>
              </a:rPr>
              <a:t>http://victoriasquareproject.gr/</a:t>
            </a:r>
            <a:endParaRPr lang="en-US" b="1" dirty="0">
              <a:solidFill>
                <a:srgbClr val="E54526"/>
              </a:solidFill>
            </a:endParaRPr>
          </a:p>
          <a:p>
            <a:pPr algn="l">
              <a:spcBef>
                <a:spcPts val="400"/>
              </a:spcBef>
              <a:buClr>
                <a:srgbClr val="E54526"/>
              </a:buClr>
            </a:pPr>
            <a:r>
              <a:rPr lang="en-US" b="1" dirty="0">
                <a:solidFill>
                  <a:srgbClr val="E54526"/>
                </a:solidFill>
              </a:rPr>
              <a:t> </a:t>
            </a:r>
            <a:endParaRPr lang="en-US" dirty="0"/>
          </a:p>
        </p:txBody>
      </p:sp>
      <p:sp>
        <p:nvSpPr>
          <p:cNvPr id="22" name="Text Placeholder 16">
            <a:extLst>
              <a:ext uri="{FF2B5EF4-FFF2-40B4-BE49-F238E27FC236}">
                <a16:creationId xmlns:a16="http://schemas.microsoft.com/office/drawing/2014/main" id="{0D4B249F-2401-D045-8B66-86A4EF7917EB}"/>
              </a:ext>
            </a:extLst>
          </p:cNvPr>
          <p:cNvSpPr txBox="1">
            <a:spLocks/>
          </p:cNvSpPr>
          <p:nvPr/>
        </p:nvSpPr>
        <p:spPr>
          <a:xfrm>
            <a:off x="2235345" y="5345906"/>
            <a:ext cx="3564855" cy="764293"/>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LIST OF ABBREVIATIONS</a:t>
            </a:r>
          </a:p>
        </p:txBody>
      </p:sp>
      <p:sp>
        <p:nvSpPr>
          <p:cNvPr id="23" name="Freeform 22">
            <a:extLst>
              <a:ext uri="{FF2B5EF4-FFF2-40B4-BE49-F238E27FC236}">
                <a16:creationId xmlns:a16="http://schemas.microsoft.com/office/drawing/2014/main" id="{A60BFB0D-9D83-C142-87ED-E0D44FAEDE74}"/>
              </a:ext>
            </a:extLst>
          </p:cNvPr>
          <p:cNvSpPr/>
          <p:nvPr/>
        </p:nvSpPr>
        <p:spPr>
          <a:xfrm>
            <a:off x="0" y="5581759"/>
            <a:ext cx="2196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3389CA"/>
          </a:solidFill>
          <a:ln w="3060" cap="flat">
            <a:noFill/>
            <a:prstDash val="solid"/>
            <a:miter/>
          </a:ln>
        </p:spPr>
        <p:txBody>
          <a:bodyPr rtlCol="0" anchor="ctr"/>
          <a:lstStyle/>
          <a:p>
            <a:endParaRPr lang="en-US"/>
          </a:p>
        </p:txBody>
      </p:sp>
      <p:pic>
        <p:nvPicPr>
          <p:cNvPr id="26" name="Picture Placeholder 21">
            <a:extLst>
              <a:ext uri="{FF2B5EF4-FFF2-40B4-BE49-F238E27FC236}">
                <a16:creationId xmlns:a16="http://schemas.microsoft.com/office/drawing/2014/main" id="{B13D3680-5D6A-BD47-A676-2ADE0F94DC0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383"/>
          <a:stretch/>
        </p:blipFill>
        <p:spPr>
          <a:xfrm>
            <a:off x="-605" y="4514"/>
            <a:ext cx="7560280" cy="454977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p:spPr>
      </p:pic>
      <p:sp>
        <p:nvSpPr>
          <p:cNvPr id="28" name="Slide Number Placeholder 3">
            <a:extLst>
              <a:ext uri="{FF2B5EF4-FFF2-40B4-BE49-F238E27FC236}">
                <a16:creationId xmlns:a16="http://schemas.microsoft.com/office/drawing/2014/main" id="{B95C7BD8-B511-A247-9305-9F863391C02B}"/>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a:t>
            </a:fld>
            <a:endParaRPr lang="en-US" dirty="0"/>
          </a:p>
        </p:txBody>
      </p:sp>
    </p:spTree>
    <p:extLst>
      <p:ext uri="{BB962C8B-B14F-4D97-AF65-F5344CB8AC3E}">
        <p14:creationId xmlns:p14="http://schemas.microsoft.com/office/powerpoint/2010/main" val="227027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DB34B8E3-08AB-6342-8A69-997BAF9A962F}"/>
              </a:ext>
            </a:extLst>
          </p:cNvPr>
          <p:cNvSpPr/>
          <p:nvPr/>
        </p:nvSpPr>
        <p:spPr>
          <a:xfrm>
            <a:off x="6479177" y="6313714"/>
            <a:ext cx="1080497" cy="3796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2" name="Rectangle 5">
            <a:extLst>
              <a:ext uri="{FF2B5EF4-FFF2-40B4-BE49-F238E27FC236}">
                <a16:creationId xmlns:a16="http://schemas.microsoft.com/office/drawing/2014/main" id="{A38252B0-4660-4546-9FBC-E498CFE38B6B}"/>
              </a:ext>
            </a:extLst>
          </p:cNvPr>
          <p:cNvSpPr/>
          <p:nvPr/>
        </p:nvSpPr>
        <p:spPr bwMode="auto">
          <a:xfrm>
            <a:off x="654729" y="2409325"/>
            <a:ext cx="6904946" cy="331622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3" name="Text Placeholder 2">
            <a:extLst>
              <a:ext uri="{FF2B5EF4-FFF2-40B4-BE49-F238E27FC236}">
                <a16:creationId xmlns:a16="http://schemas.microsoft.com/office/drawing/2014/main" id="{C7A75EF1-9E0D-A945-8D59-937E92AAED08}"/>
              </a:ext>
            </a:extLst>
          </p:cNvPr>
          <p:cNvSpPr txBox="1">
            <a:spLocks/>
          </p:cNvSpPr>
          <p:nvPr/>
        </p:nvSpPr>
        <p:spPr>
          <a:xfrm>
            <a:off x="1915959" y="2403923"/>
            <a:ext cx="4814717" cy="156308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1800" dirty="0">
                <a:solidFill>
                  <a:schemeClr val="bg1"/>
                </a:solidFill>
              </a:rPr>
              <a:t>Guidance to support people in research and innovation.</a:t>
            </a:r>
          </a:p>
        </p:txBody>
      </p:sp>
      <p:sp>
        <p:nvSpPr>
          <p:cNvPr id="7" name="Text Placeholder 6">
            <a:extLst>
              <a:ext uri="{FF2B5EF4-FFF2-40B4-BE49-F238E27FC236}">
                <a16:creationId xmlns:a16="http://schemas.microsoft.com/office/drawing/2014/main" id="{CD9DE90D-9062-7741-9204-E4B22CD39976}"/>
              </a:ext>
            </a:extLst>
          </p:cNvPr>
          <p:cNvSpPr>
            <a:spLocks noGrp="1"/>
          </p:cNvSpPr>
          <p:nvPr>
            <p:ph type="body" sz="quarter" idx="32"/>
          </p:nvPr>
        </p:nvSpPr>
        <p:spPr>
          <a:xfrm>
            <a:off x="489986" y="823985"/>
            <a:ext cx="6529939" cy="1188451"/>
          </a:xfrm>
        </p:spPr>
        <p:txBody>
          <a:bodyPr numCol="1"/>
          <a:lstStyle/>
          <a:p>
            <a:r>
              <a:rPr lang="en-GB" dirty="0"/>
              <a:t>This UK based organisation offers the support for researchers and innovators around the ideal of cultural social innovation. They recognize the need for the development within communities and how culture can advocate for social change. They have created an online hub that will help to foster a research and innovation system where diverse and dynamic people and ideas can thrive. This research resource hub is an excellent tool to bring together policies, standards and guidance to support researchers, innovators and organisations. They have a number of guidance sections  regarding the below topics:</a:t>
            </a:r>
            <a:endParaRPr lang="en-RU" dirty="0"/>
          </a:p>
          <a:p>
            <a:endParaRPr lang="en-RU" dirty="0"/>
          </a:p>
        </p:txBody>
      </p:sp>
      <p:sp>
        <p:nvSpPr>
          <p:cNvPr id="5" name="Slide Number Placeholder 4">
            <a:extLst>
              <a:ext uri="{FF2B5EF4-FFF2-40B4-BE49-F238E27FC236}">
                <a16:creationId xmlns:a16="http://schemas.microsoft.com/office/drawing/2014/main" id="{1ABDA88B-5609-D844-8F5F-E775137EEE9E}"/>
              </a:ext>
            </a:extLst>
          </p:cNvPr>
          <p:cNvSpPr>
            <a:spLocks noGrp="1"/>
          </p:cNvSpPr>
          <p:nvPr>
            <p:ph type="sldNum" sz="quarter" idx="4"/>
          </p:nvPr>
        </p:nvSpPr>
        <p:spPr/>
        <p:txBody>
          <a:bodyPr/>
          <a:lstStyle/>
          <a:p>
            <a:fld id="{CB2079F2-58AF-ED44-82D7-E04B2F6FD686}" type="slidenum">
              <a:rPr lang="en-US" smtClean="0"/>
              <a:pPr/>
              <a:t>40</a:t>
            </a:fld>
            <a:endParaRPr lang="en-US" dirty="0"/>
          </a:p>
        </p:txBody>
      </p:sp>
      <p:sp>
        <p:nvSpPr>
          <p:cNvPr id="11" name="Text Placeholder 5">
            <a:extLst>
              <a:ext uri="{FF2B5EF4-FFF2-40B4-BE49-F238E27FC236}">
                <a16:creationId xmlns:a16="http://schemas.microsoft.com/office/drawing/2014/main" id="{52377493-DE4C-E144-8CB6-DFCFB3762024}"/>
              </a:ext>
            </a:extLst>
          </p:cNvPr>
          <p:cNvSpPr txBox="1">
            <a:spLocks/>
          </p:cNvSpPr>
          <p:nvPr/>
        </p:nvSpPr>
        <p:spPr>
          <a:xfrm>
            <a:off x="503238" y="2717073"/>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79" name="Text Placeholder 2">
            <a:extLst>
              <a:ext uri="{FF2B5EF4-FFF2-40B4-BE49-F238E27FC236}">
                <a16:creationId xmlns:a16="http://schemas.microsoft.com/office/drawing/2014/main" id="{5E7A7CCA-103D-554D-9C8C-727A0AE817C5}"/>
              </a:ext>
            </a:extLst>
          </p:cNvPr>
          <p:cNvSpPr txBox="1">
            <a:spLocks/>
          </p:cNvSpPr>
          <p:nvPr/>
        </p:nvSpPr>
        <p:spPr>
          <a:xfrm>
            <a:off x="1930027" y="3636101"/>
            <a:ext cx="4814717" cy="134378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85750" indent="-285750" algn="l">
              <a:buClr>
                <a:srgbClr val="E54526"/>
              </a:buClr>
              <a:buFont typeface="Arial" panose="020B0604020202020204" pitchFamily="34" charset="0"/>
              <a:buChar char="•"/>
              <a:tabLst>
                <a:tab pos="177800" algn="l"/>
              </a:tabLst>
            </a:pPr>
            <a:r>
              <a:rPr lang="en-US" sz="1250" b="1" dirty="0">
                <a:solidFill>
                  <a:schemeClr val="bg1"/>
                </a:solidFill>
              </a:rPr>
              <a:t>Discover ways to support diverse and inclusive research and innovation.</a:t>
            </a:r>
          </a:p>
          <a:p>
            <a:pPr marL="285750" indent="-285750" algn="l">
              <a:buClr>
                <a:srgbClr val="E54526"/>
              </a:buClr>
              <a:buFont typeface="Arial" panose="020B0604020202020204" pitchFamily="34" charset="0"/>
              <a:buChar char="•"/>
              <a:tabLst>
                <a:tab pos="177800" algn="l"/>
              </a:tabLst>
            </a:pPr>
            <a:endParaRPr lang="en-US" sz="1250" b="1" dirty="0">
              <a:solidFill>
                <a:schemeClr val="bg1"/>
              </a:solidFill>
            </a:endParaRPr>
          </a:p>
          <a:p>
            <a:pPr marL="285750" indent="-285750" algn="l">
              <a:buClr>
                <a:srgbClr val="E54526"/>
              </a:buClr>
              <a:buFont typeface="Arial" panose="020B0604020202020204" pitchFamily="34" charset="0"/>
              <a:buChar char="•"/>
              <a:tabLst>
                <a:tab pos="177800" algn="l"/>
              </a:tabLst>
            </a:pPr>
            <a:r>
              <a:rPr lang="en-US" sz="1250" b="1" dirty="0">
                <a:solidFill>
                  <a:schemeClr val="bg1"/>
                </a:solidFill>
              </a:rPr>
              <a:t>Inspire, support and develop the diversity of people in research and innovation.</a:t>
            </a:r>
          </a:p>
          <a:p>
            <a:pPr marL="285750" indent="-285750" algn="l">
              <a:buClr>
                <a:srgbClr val="E54526"/>
              </a:buClr>
              <a:buFont typeface="Arial" panose="020B0604020202020204" pitchFamily="34" charset="0"/>
              <a:buChar char="•"/>
              <a:tabLst>
                <a:tab pos="177800" algn="l"/>
              </a:tabLst>
            </a:pPr>
            <a:endParaRPr lang="en-US" sz="1250" b="1" dirty="0">
              <a:solidFill>
                <a:schemeClr val="bg1"/>
              </a:solidFill>
            </a:endParaRPr>
          </a:p>
          <a:p>
            <a:pPr marL="285750" indent="-285750" algn="l">
              <a:buClr>
                <a:srgbClr val="E54526"/>
              </a:buClr>
              <a:buFont typeface="Arial" panose="020B0604020202020204" pitchFamily="34" charset="0"/>
              <a:buChar char="•"/>
              <a:tabLst>
                <a:tab pos="177800" algn="l"/>
              </a:tabLst>
            </a:pPr>
            <a:r>
              <a:rPr lang="en-US" sz="1250" b="1" dirty="0">
                <a:solidFill>
                  <a:schemeClr val="bg1"/>
                </a:solidFill>
              </a:rPr>
              <a:t>Find guidance on safeguarding and preventing bullying and harassment.</a:t>
            </a:r>
          </a:p>
        </p:txBody>
      </p:sp>
      <p:sp>
        <p:nvSpPr>
          <p:cNvPr id="80" name="Rectangle 5">
            <a:extLst>
              <a:ext uri="{FF2B5EF4-FFF2-40B4-BE49-F238E27FC236}">
                <a16:creationId xmlns:a16="http://schemas.microsoft.com/office/drawing/2014/main" id="{8DF692CD-A1DD-8444-8F07-3036395BF404}"/>
              </a:ext>
            </a:extLst>
          </p:cNvPr>
          <p:cNvSpPr/>
          <p:nvPr/>
        </p:nvSpPr>
        <p:spPr bwMode="auto">
          <a:xfrm>
            <a:off x="654729" y="6306076"/>
            <a:ext cx="6904946" cy="331622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85" name="Text Placeholder 2">
            <a:extLst>
              <a:ext uri="{FF2B5EF4-FFF2-40B4-BE49-F238E27FC236}">
                <a16:creationId xmlns:a16="http://schemas.microsoft.com/office/drawing/2014/main" id="{DFA14FE1-B0E3-D74F-80F8-A3E0954D93EA}"/>
              </a:ext>
            </a:extLst>
          </p:cNvPr>
          <p:cNvSpPr txBox="1">
            <a:spLocks/>
          </p:cNvSpPr>
          <p:nvPr/>
        </p:nvSpPr>
        <p:spPr>
          <a:xfrm>
            <a:off x="1915959" y="6300674"/>
            <a:ext cx="4814717" cy="156308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1800" dirty="0">
                <a:solidFill>
                  <a:schemeClr val="bg1"/>
                </a:solidFill>
              </a:rPr>
              <a:t>Guidance , policies and standards on research ethics and integrity, open research and responsible innovation.</a:t>
            </a:r>
          </a:p>
        </p:txBody>
      </p:sp>
      <p:sp>
        <p:nvSpPr>
          <p:cNvPr id="86" name="Text Placeholder 5">
            <a:extLst>
              <a:ext uri="{FF2B5EF4-FFF2-40B4-BE49-F238E27FC236}">
                <a16:creationId xmlns:a16="http://schemas.microsoft.com/office/drawing/2014/main" id="{D5E7A6DA-4CB8-1847-83B3-012C1691934C}"/>
              </a:ext>
            </a:extLst>
          </p:cNvPr>
          <p:cNvSpPr txBox="1">
            <a:spLocks/>
          </p:cNvSpPr>
          <p:nvPr/>
        </p:nvSpPr>
        <p:spPr>
          <a:xfrm>
            <a:off x="503238" y="6613824"/>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87" name="Text Placeholder 2">
            <a:extLst>
              <a:ext uri="{FF2B5EF4-FFF2-40B4-BE49-F238E27FC236}">
                <a16:creationId xmlns:a16="http://schemas.microsoft.com/office/drawing/2014/main" id="{9C43C48D-B9CA-B44D-988A-A5CB34208E52}"/>
              </a:ext>
            </a:extLst>
          </p:cNvPr>
          <p:cNvSpPr txBox="1">
            <a:spLocks/>
          </p:cNvSpPr>
          <p:nvPr/>
        </p:nvSpPr>
        <p:spPr>
          <a:xfrm>
            <a:off x="1930027" y="7699320"/>
            <a:ext cx="4814717" cy="156308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85750" indent="-285750" algn="l">
              <a:buClr>
                <a:srgbClr val="E54526"/>
              </a:buClr>
              <a:buFont typeface="Arial" panose="020B0604020202020204" pitchFamily="34" charset="0"/>
              <a:buChar char="•"/>
              <a:tabLst>
                <a:tab pos="177800" algn="l"/>
              </a:tabLst>
            </a:pPr>
            <a:r>
              <a:rPr lang="en-US" sz="1250" b="1" dirty="0">
                <a:solidFill>
                  <a:schemeClr val="bg1"/>
                </a:solidFill>
              </a:rPr>
              <a:t>Learn about co-production, collaboration and public involvement in research.</a:t>
            </a:r>
          </a:p>
          <a:p>
            <a:pPr marL="285750" indent="-285750" algn="l">
              <a:buClr>
                <a:srgbClr val="E54526"/>
              </a:buClr>
              <a:buFont typeface="Arial" panose="020B0604020202020204" pitchFamily="34" charset="0"/>
              <a:buChar char="•"/>
              <a:tabLst>
                <a:tab pos="177800" algn="l"/>
              </a:tabLst>
            </a:pPr>
            <a:endParaRPr lang="en-US" sz="1250" b="1" dirty="0">
              <a:solidFill>
                <a:schemeClr val="bg1"/>
              </a:solidFill>
            </a:endParaRPr>
          </a:p>
          <a:p>
            <a:pPr marL="285750" indent="-285750" algn="l">
              <a:buClr>
                <a:srgbClr val="E54526"/>
              </a:buClr>
              <a:buFont typeface="Arial" panose="020B0604020202020204" pitchFamily="34" charset="0"/>
              <a:buChar char="•"/>
              <a:tabLst>
                <a:tab pos="177800" algn="l"/>
              </a:tabLst>
            </a:pPr>
            <a:r>
              <a:rPr lang="en-US" sz="1250" b="1" dirty="0">
                <a:solidFill>
                  <a:schemeClr val="bg1"/>
                </a:solidFill>
              </a:rPr>
              <a:t>Get guidance on responsible research and innovation during the pandemic.</a:t>
            </a:r>
          </a:p>
          <a:p>
            <a:pPr marL="285750" indent="-285750" algn="l">
              <a:buClr>
                <a:srgbClr val="E54526"/>
              </a:buClr>
              <a:buFont typeface="Arial" panose="020B0604020202020204" pitchFamily="34" charset="0"/>
              <a:buChar char="•"/>
              <a:tabLst>
                <a:tab pos="177800" algn="l"/>
              </a:tabLst>
            </a:pPr>
            <a:endParaRPr lang="en-US" sz="1250" b="1" dirty="0">
              <a:solidFill>
                <a:schemeClr val="bg1"/>
              </a:solidFill>
            </a:endParaRPr>
          </a:p>
          <a:p>
            <a:pPr marL="285750" indent="-285750" algn="l">
              <a:buClr>
                <a:srgbClr val="E54526"/>
              </a:buClr>
              <a:buFont typeface="Arial" panose="020B0604020202020204" pitchFamily="34" charset="0"/>
              <a:buChar char="•"/>
              <a:tabLst>
                <a:tab pos="177800" algn="l"/>
              </a:tabLst>
            </a:pPr>
            <a:r>
              <a:rPr lang="en-US" sz="1250" b="1" dirty="0">
                <a:solidFill>
                  <a:schemeClr val="bg1"/>
                </a:solidFill>
              </a:rPr>
              <a:t>Get guidance on research with children and young people.</a:t>
            </a:r>
          </a:p>
        </p:txBody>
      </p:sp>
      <p:grpSp>
        <p:nvGrpSpPr>
          <p:cNvPr id="90" name="Graphic 3">
            <a:extLst>
              <a:ext uri="{FF2B5EF4-FFF2-40B4-BE49-F238E27FC236}">
                <a16:creationId xmlns:a16="http://schemas.microsoft.com/office/drawing/2014/main" id="{05D43145-E7FB-7846-8D9A-8ECE433DDB75}"/>
              </a:ext>
            </a:extLst>
          </p:cNvPr>
          <p:cNvGrpSpPr/>
          <p:nvPr/>
        </p:nvGrpSpPr>
        <p:grpSpPr>
          <a:xfrm>
            <a:off x="760468" y="2821266"/>
            <a:ext cx="730581" cy="685506"/>
            <a:chOff x="6615628" y="2116894"/>
            <a:chExt cx="1066935" cy="1001108"/>
          </a:xfrm>
          <a:solidFill>
            <a:schemeClr val="bg1"/>
          </a:solidFill>
        </p:grpSpPr>
        <p:sp>
          <p:nvSpPr>
            <p:cNvPr id="91" name="Freeform 90">
              <a:extLst>
                <a:ext uri="{FF2B5EF4-FFF2-40B4-BE49-F238E27FC236}">
                  <a16:creationId xmlns:a16="http://schemas.microsoft.com/office/drawing/2014/main" id="{F5A58452-2963-1347-82E8-5F4F57303741}"/>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78C372D-0420-EE47-BC30-EA78B3235633}"/>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DF6E6EF4-A606-1946-BF6B-1114A5EE2E81}"/>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4DB3F3EB-AE94-C74B-A08C-C9AC80F01567}"/>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1BF2AF33-4E44-9048-8E53-74AFE5014034}"/>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DEAB8D0F-5E94-BD41-8C17-C5F589381BAD}"/>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6D960514-6997-B041-AA39-BC12BC4E22E5}"/>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B395FA4-54DE-F844-9040-E421DECC27D9}"/>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7BE430D-7C18-8B4F-A059-CD69E356B4B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25C21E80-8D09-7841-80C8-78D357B852CD}"/>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50674080-5987-3C4B-8898-B645066E1C99}"/>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644B9146-58C6-0E47-847A-5C2B8B38F982}"/>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nvGrpSpPr>
          <p:cNvPr id="105" name="Graphic 3">
            <a:extLst>
              <a:ext uri="{FF2B5EF4-FFF2-40B4-BE49-F238E27FC236}">
                <a16:creationId xmlns:a16="http://schemas.microsoft.com/office/drawing/2014/main" id="{3DB94A41-711D-D346-B1A7-D21C8F74C95D}"/>
              </a:ext>
            </a:extLst>
          </p:cNvPr>
          <p:cNvGrpSpPr/>
          <p:nvPr/>
        </p:nvGrpSpPr>
        <p:grpSpPr>
          <a:xfrm flipH="1">
            <a:off x="838098" y="6752057"/>
            <a:ext cx="669690" cy="671028"/>
            <a:chOff x="2694219" y="430095"/>
            <a:chExt cx="1090872" cy="1093052"/>
          </a:xfrm>
          <a:solidFill>
            <a:schemeClr val="bg1"/>
          </a:solidFill>
        </p:grpSpPr>
        <p:sp>
          <p:nvSpPr>
            <p:cNvPr id="106" name="Freeform 105">
              <a:extLst>
                <a:ext uri="{FF2B5EF4-FFF2-40B4-BE49-F238E27FC236}">
                  <a16:creationId xmlns:a16="http://schemas.microsoft.com/office/drawing/2014/main" id="{98A4B9B3-3F90-6449-A6C6-42685E51DE78}"/>
                </a:ext>
              </a:extLst>
            </p:cNvPr>
            <p:cNvSpPr/>
            <p:nvPr/>
          </p:nvSpPr>
          <p:spPr>
            <a:xfrm>
              <a:off x="2871751" y="430095"/>
              <a:ext cx="740547" cy="743288"/>
            </a:xfrm>
            <a:custGeom>
              <a:avLst/>
              <a:gdLst>
                <a:gd name="connsiteX0" fmla="*/ 52112 w 740547"/>
                <a:gd name="connsiteY0" fmla="*/ 458041 h 743288"/>
                <a:gd name="connsiteX1" fmla="*/ 85025 w 740547"/>
                <a:gd name="connsiteY1" fmla="*/ 534839 h 743288"/>
                <a:gd name="connsiteX2" fmla="*/ 95997 w 740547"/>
                <a:gd name="connsiteY2" fmla="*/ 619864 h 743288"/>
                <a:gd name="connsiteX3" fmla="*/ 123425 w 740547"/>
                <a:gd name="connsiteY3" fmla="*/ 647292 h 743288"/>
                <a:gd name="connsiteX4" fmla="*/ 208450 w 740547"/>
                <a:gd name="connsiteY4" fmla="*/ 658263 h 743288"/>
                <a:gd name="connsiteX5" fmla="*/ 285247 w 740547"/>
                <a:gd name="connsiteY5" fmla="*/ 691176 h 743288"/>
                <a:gd name="connsiteX6" fmla="*/ 351074 w 740547"/>
                <a:gd name="connsiteY6" fmla="*/ 743289 h 743288"/>
                <a:gd name="connsiteX7" fmla="*/ 389473 w 740547"/>
                <a:gd name="connsiteY7" fmla="*/ 743289 h 743288"/>
                <a:gd name="connsiteX8" fmla="*/ 455299 w 740547"/>
                <a:gd name="connsiteY8" fmla="*/ 691176 h 743288"/>
                <a:gd name="connsiteX9" fmla="*/ 532096 w 740547"/>
                <a:gd name="connsiteY9" fmla="*/ 658263 h 743288"/>
                <a:gd name="connsiteX10" fmla="*/ 617123 w 740547"/>
                <a:gd name="connsiteY10" fmla="*/ 647292 h 743288"/>
                <a:gd name="connsiteX11" fmla="*/ 644550 w 740547"/>
                <a:gd name="connsiteY11" fmla="*/ 619864 h 743288"/>
                <a:gd name="connsiteX12" fmla="*/ 655520 w 740547"/>
                <a:gd name="connsiteY12" fmla="*/ 534839 h 743288"/>
                <a:gd name="connsiteX13" fmla="*/ 688434 w 740547"/>
                <a:gd name="connsiteY13" fmla="*/ 458041 h 743288"/>
                <a:gd name="connsiteX14" fmla="*/ 740547 w 740547"/>
                <a:gd name="connsiteY14" fmla="*/ 392215 h 743288"/>
                <a:gd name="connsiteX15" fmla="*/ 740547 w 740547"/>
                <a:gd name="connsiteY15" fmla="*/ 351074 h 743288"/>
                <a:gd name="connsiteX16" fmla="*/ 688434 w 740547"/>
                <a:gd name="connsiteY16" fmla="*/ 285247 h 743288"/>
                <a:gd name="connsiteX17" fmla="*/ 655520 w 740547"/>
                <a:gd name="connsiteY17" fmla="*/ 208450 h 743288"/>
                <a:gd name="connsiteX18" fmla="*/ 644550 w 740547"/>
                <a:gd name="connsiteY18" fmla="*/ 123424 h 743288"/>
                <a:gd name="connsiteX19" fmla="*/ 617123 w 740547"/>
                <a:gd name="connsiteY19" fmla="*/ 95997 h 743288"/>
                <a:gd name="connsiteX20" fmla="*/ 532096 w 740547"/>
                <a:gd name="connsiteY20" fmla="*/ 85026 h 743288"/>
                <a:gd name="connsiteX21" fmla="*/ 455299 w 740547"/>
                <a:gd name="connsiteY21" fmla="*/ 52113 h 743288"/>
                <a:gd name="connsiteX22" fmla="*/ 389473 w 740547"/>
                <a:gd name="connsiteY22" fmla="*/ 0 h 743288"/>
                <a:gd name="connsiteX23" fmla="*/ 351074 w 740547"/>
                <a:gd name="connsiteY23" fmla="*/ 0 h 743288"/>
                <a:gd name="connsiteX24" fmla="*/ 285247 w 740547"/>
                <a:gd name="connsiteY24" fmla="*/ 52113 h 743288"/>
                <a:gd name="connsiteX25" fmla="*/ 208450 w 740547"/>
                <a:gd name="connsiteY25" fmla="*/ 85026 h 743288"/>
                <a:gd name="connsiteX26" fmla="*/ 123425 w 740547"/>
                <a:gd name="connsiteY26" fmla="*/ 95997 h 743288"/>
                <a:gd name="connsiteX27" fmla="*/ 95997 w 740547"/>
                <a:gd name="connsiteY27" fmla="*/ 123424 h 743288"/>
                <a:gd name="connsiteX28" fmla="*/ 85025 w 740547"/>
                <a:gd name="connsiteY28" fmla="*/ 208450 h 743288"/>
                <a:gd name="connsiteX29" fmla="*/ 52112 w 740547"/>
                <a:gd name="connsiteY29" fmla="*/ 285247 h 743288"/>
                <a:gd name="connsiteX30" fmla="*/ 0 w 740547"/>
                <a:gd name="connsiteY30" fmla="*/ 351074 h 743288"/>
                <a:gd name="connsiteX31" fmla="*/ 0 w 740547"/>
                <a:gd name="connsiteY31" fmla="*/ 389472 h 743288"/>
                <a:gd name="connsiteX32" fmla="*/ 52112 w 740547"/>
                <a:gd name="connsiteY32" fmla="*/ 458041 h 743288"/>
                <a:gd name="connsiteX33" fmla="*/ 52112 w 740547"/>
                <a:gd name="connsiteY33" fmla="*/ 458041 h 743288"/>
                <a:gd name="connsiteX34" fmla="*/ 30170 w 740547"/>
                <a:gd name="connsiteY34" fmla="*/ 351074 h 743288"/>
                <a:gd name="connsiteX35" fmla="*/ 57597 w 740547"/>
                <a:gd name="connsiteY35" fmla="*/ 315418 h 743288"/>
                <a:gd name="connsiteX36" fmla="*/ 79539 w 740547"/>
                <a:gd name="connsiteY36" fmla="*/ 293475 h 743288"/>
                <a:gd name="connsiteX37" fmla="*/ 109711 w 740547"/>
                <a:gd name="connsiteY37" fmla="*/ 222164 h 743288"/>
                <a:gd name="connsiteX38" fmla="*/ 109711 w 740547"/>
                <a:gd name="connsiteY38" fmla="*/ 189251 h 743288"/>
                <a:gd name="connsiteX39" fmla="*/ 115197 w 740547"/>
                <a:gd name="connsiteY39" fmla="*/ 145366 h 743288"/>
                <a:gd name="connsiteX40" fmla="*/ 142624 w 740547"/>
                <a:gd name="connsiteY40" fmla="*/ 117939 h 743288"/>
                <a:gd name="connsiteX41" fmla="*/ 186508 w 740547"/>
                <a:gd name="connsiteY41" fmla="*/ 112453 h 743288"/>
                <a:gd name="connsiteX42" fmla="*/ 219421 w 740547"/>
                <a:gd name="connsiteY42" fmla="*/ 112453 h 743288"/>
                <a:gd name="connsiteX43" fmla="*/ 290733 w 740547"/>
                <a:gd name="connsiteY43" fmla="*/ 82283 h 743288"/>
                <a:gd name="connsiteX44" fmla="*/ 312674 w 740547"/>
                <a:gd name="connsiteY44" fmla="*/ 60341 h 743288"/>
                <a:gd name="connsiteX45" fmla="*/ 348332 w 740547"/>
                <a:gd name="connsiteY45" fmla="*/ 32913 h 743288"/>
                <a:gd name="connsiteX46" fmla="*/ 386730 w 740547"/>
                <a:gd name="connsiteY46" fmla="*/ 32913 h 743288"/>
                <a:gd name="connsiteX47" fmla="*/ 422385 w 740547"/>
                <a:gd name="connsiteY47" fmla="*/ 60341 h 743288"/>
                <a:gd name="connsiteX48" fmla="*/ 444329 w 740547"/>
                <a:gd name="connsiteY48" fmla="*/ 82283 h 743288"/>
                <a:gd name="connsiteX49" fmla="*/ 515640 w 740547"/>
                <a:gd name="connsiteY49" fmla="*/ 112453 h 743288"/>
                <a:gd name="connsiteX50" fmla="*/ 548553 w 740547"/>
                <a:gd name="connsiteY50" fmla="*/ 112453 h 743288"/>
                <a:gd name="connsiteX51" fmla="*/ 592437 w 740547"/>
                <a:gd name="connsiteY51" fmla="*/ 117939 h 743288"/>
                <a:gd name="connsiteX52" fmla="*/ 619865 w 740547"/>
                <a:gd name="connsiteY52" fmla="*/ 145366 h 743288"/>
                <a:gd name="connsiteX53" fmla="*/ 625351 w 740547"/>
                <a:gd name="connsiteY53" fmla="*/ 189251 h 743288"/>
                <a:gd name="connsiteX54" fmla="*/ 625351 w 740547"/>
                <a:gd name="connsiteY54" fmla="*/ 222164 h 743288"/>
                <a:gd name="connsiteX55" fmla="*/ 655520 w 740547"/>
                <a:gd name="connsiteY55" fmla="*/ 293475 h 743288"/>
                <a:gd name="connsiteX56" fmla="*/ 677464 w 740547"/>
                <a:gd name="connsiteY56" fmla="*/ 315418 h 743288"/>
                <a:gd name="connsiteX57" fmla="*/ 704892 w 740547"/>
                <a:gd name="connsiteY57" fmla="*/ 348331 h 743288"/>
                <a:gd name="connsiteX58" fmla="*/ 704892 w 740547"/>
                <a:gd name="connsiteY58" fmla="*/ 389472 h 743288"/>
                <a:gd name="connsiteX59" fmla="*/ 677464 w 740547"/>
                <a:gd name="connsiteY59" fmla="*/ 422385 h 743288"/>
                <a:gd name="connsiteX60" fmla="*/ 655520 w 740547"/>
                <a:gd name="connsiteY60" fmla="*/ 444327 h 743288"/>
                <a:gd name="connsiteX61" fmla="*/ 625351 w 740547"/>
                <a:gd name="connsiteY61" fmla="*/ 515639 h 743288"/>
                <a:gd name="connsiteX62" fmla="*/ 625351 w 740547"/>
                <a:gd name="connsiteY62" fmla="*/ 548552 h 743288"/>
                <a:gd name="connsiteX63" fmla="*/ 619865 w 740547"/>
                <a:gd name="connsiteY63" fmla="*/ 592437 h 743288"/>
                <a:gd name="connsiteX64" fmla="*/ 592437 w 740547"/>
                <a:gd name="connsiteY64" fmla="*/ 619864 h 743288"/>
                <a:gd name="connsiteX65" fmla="*/ 548553 w 740547"/>
                <a:gd name="connsiteY65" fmla="*/ 625350 h 743288"/>
                <a:gd name="connsiteX66" fmla="*/ 515640 w 740547"/>
                <a:gd name="connsiteY66" fmla="*/ 625350 h 743288"/>
                <a:gd name="connsiteX67" fmla="*/ 444329 w 740547"/>
                <a:gd name="connsiteY67" fmla="*/ 655520 h 743288"/>
                <a:gd name="connsiteX68" fmla="*/ 422385 w 740547"/>
                <a:gd name="connsiteY68" fmla="*/ 677462 h 743288"/>
                <a:gd name="connsiteX69" fmla="*/ 386730 w 740547"/>
                <a:gd name="connsiteY69" fmla="*/ 704890 h 743288"/>
                <a:gd name="connsiteX70" fmla="*/ 348332 w 740547"/>
                <a:gd name="connsiteY70" fmla="*/ 704890 h 743288"/>
                <a:gd name="connsiteX71" fmla="*/ 312674 w 740547"/>
                <a:gd name="connsiteY71" fmla="*/ 677462 h 743288"/>
                <a:gd name="connsiteX72" fmla="*/ 290733 w 740547"/>
                <a:gd name="connsiteY72" fmla="*/ 655520 h 743288"/>
                <a:gd name="connsiteX73" fmla="*/ 219421 w 740547"/>
                <a:gd name="connsiteY73" fmla="*/ 625350 h 743288"/>
                <a:gd name="connsiteX74" fmla="*/ 186508 w 740547"/>
                <a:gd name="connsiteY74" fmla="*/ 625350 h 743288"/>
                <a:gd name="connsiteX75" fmla="*/ 142624 w 740547"/>
                <a:gd name="connsiteY75" fmla="*/ 619864 h 743288"/>
                <a:gd name="connsiteX76" fmla="*/ 115197 w 740547"/>
                <a:gd name="connsiteY76" fmla="*/ 592437 h 743288"/>
                <a:gd name="connsiteX77" fmla="*/ 109711 w 740547"/>
                <a:gd name="connsiteY77" fmla="*/ 548552 h 743288"/>
                <a:gd name="connsiteX78" fmla="*/ 109711 w 740547"/>
                <a:gd name="connsiteY78" fmla="*/ 515639 h 743288"/>
                <a:gd name="connsiteX79" fmla="*/ 79539 w 740547"/>
                <a:gd name="connsiteY79" fmla="*/ 444327 h 743288"/>
                <a:gd name="connsiteX80" fmla="*/ 57597 w 740547"/>
                <a:gd name="connsiteY80" fmla="*/ 422385 h 743288"/>
                <a:gd name="connsiteX81" fmla="*/ 30170 w 740547"/>
                <a:gd name="connsiteY81" fmla="*/ 386729 h 743288"/>
                <a:gd name="connsiteX82" fmla="*/ 30170 w 740547"/>
                <a:gd name="connsiteY82" fmla="*/ 351074 h 743288"/>
                <a:gd name="connsiteX83" fmla="*/ 30170 w 740547"/>
                <a:gd name="connsiteY83" fmla="*/ 351074 h 74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40547" h="743288">
                  <a:moveTo>
                    <a:pt x="52112" y="458041"/>
                  </a:moveTo>
                  <a:cubicBezTo>
                    <a:pt x="60341" y="485469"/>
                    <a:pt x="71311" y="510154"/>
                    <a:pt x="85025" y="534839"/>
                  </a:cubicBezTo>
                  <a:cubicBezTo>
                    <a:pt x="68569" y="562266"/>
                    <a:pt x="74055" y="595179"/>
                    <a:pt x="95997" y="619864"/>
                  </a:cubicBezTo>
                  <a:lnTo>
                    <a:pt x="123425" y="647292"/>
                  </a:lnTo>
                  <a:cubicBezTo>
                    <a:pt x="145366" y="669234"/>
                    <a:pt x="181022" y="674719"/>
                    <a:pt x="208450" y="658263"/>
                  </a:cubicBezTo>
                  <a:cubicBezTo>
                    <a:pt x="233135" y="671977"/>
                    <a:pt x="257819" y="682948"/>
                    <a:pt x="285247" y="691176"/>
                  </a:cubicBezTo>
                  <a:cubicBezTo>
                    <a:pt x="293476" y="721347"/>
                    <a:pt x="320904" y="743289"/>
                    <a:pt x="351074" y="743289"/>
                  </a:cubicBezTo>
                  <a:lnTo>
                    <a:pt x="389473" y="743289"/>
                  </a:lnTo>
                  <a:cubicBezTo>
                    <a:pt x="422385" y="743289"/>
                    <a:pt x="449813" y="721347"/>
                    <a:pt x="455299" y="691176"/>
                  </a:cubicBezTo>
                  <a:cubicBezTo>
                    <a:pt x="482726" y="682948"/>
                    <a:pt x="507412" y="671977"/>
                    <a:pt x="532096" y="658263"/>
                  </a:cubicBezTo>
                  <a:cubicBezTo>
                    <a:pt x="559524" y="674719"/>
                    <a:pt x="592437" y="669234"/>
                    <a:pt x="617123" y="647292"/>
                  </a:cubicBezTo>
                  <a:lnTo>
                    <a:pt x="644550" y="619864"/>
                  </a:lnTo>
                  <a:cubicBezTo>
                    <a:pt x="666492" y="597922"/>
                    <a:pt x="671978" y="562266"/>
                    <a:pt x="655520" y="534839"/>
                  </a:cubicBezTo>
                  <a:cubicBezTo>
                    <a:pt x="669234" y="510154"/>
                    <a:pt x="680206" y="485469"/>
                    <a:pt x="688434" y="458041"/>
                  </a:cubicBezTo>
                  <a:cubicBezTo>
                    <a:pt x="718605" y="449813"/>
                    <a:pt x="740547" y="425128"/>
                    <a:pt x="740547" y="392215"/>
                  </a:cubicBezTo>
                  <a:lnTo>
                    <a:pt x="740547" y="351074"/>
                  </a:lnTo>
                  <a:cubicBezTo>
                    <a:pt x="740547" y="320903"/>
                    <a:pt x="718605" y="293475"/>
                    <a:pt x="688434" y="285247"/>
                  </a:cubicBezTo>
                  <a:cubicBezTo>
                    <a:pt x="680206" y="257820"/>
                    <a:pt x="669234" y="233135"/>
                    <a:pt x="655520" y="208450"/>
                  </a:cubicBezTo>
                  <a:cubicBezTo>
                    <a:pt x="671978" y="181022"/>
                    <a:pt x="666492" y="148109"/>
                    <a:pt x="644550" y="123424"/>
                  </a:cubicBezTo>
                  <a:lnTo>
                    <a:pt x="617123" y="95997"/>
                  </a:lnTo>
                  <a:cubicBezTo>
                    <a:pt x="595181" y="74054"/>
                    <a:pt x="559524" y="68569"/>
                    <a:pt x="532096" y="85026"/>
                  </a:cubicBezTo>
                  <a:cubicBezTo>
                    <a:pt x="507412" y="71312"/>
                    <a:pt x="482726" y="60341"/>
                    <a:pt x="455299" y="52113"/>
                  </a:cubicBezTo>
                  <a:cubicBezTo>
                    <a:pt x="447071" y="21942"/>
                    <a:pt x="419643" y="0"/>
                    <a:pt x="389473" y="0"/>
                  </a:cubicBezTo>
                  <a:lnTo>
                    <a:pt x="351074" y="0"/>
                  </a:lnTo>
                  <a:cubicBezTo>
                    <a:pt x="318160" y="0"/>
                    <a:pt x="290733" y="21942"/>
                    <a:pt x="285247" y="52113"/>
                  </a:cubicBezTo>
                  <a:cubicBezTo>
                    <a:pt x="257819" y="60341"/>
                    <a:pt x="233135" y="71312"/>
                    <a:pt x="208450" y="85026"/>
                  </a:cubicBezTo>
                  <a:cubicBezTo>
                    <a:pt x="181022" y="68569"/>
                    <a:pt x="148108" y="74054"/>
                    <a:pt x="123425" y="95997"/>
                  </a:cubicBezTo>
                  <a:lnTo>
                    <a:pt x="95997" y="123424"/>
                  </a:lnTo>
                  <a:cubicBezTo>
                    <a:pt x="74055" y="145366"/>
                    <a:pt x="68569" y="181022"/>
                    <a:pt x="85025" y="208450"/>
                  </a:cubicBezTo>
                  <a:cubicBezTo>
                    <a:pt x="71311" y="233135"/>
                    <a:pt x="60341" y="257820"/>
                    <a:pt x="52112" y="285247"/>
                  </a:cubicBezTo>
                  <a:cubicBezTo>
                    <a:pt x="21942" y="293475"/>
                    <a:pt x="0" y="320903"/>
                    <a:pt x="0" y="351074"/>
                  </a:cubicBezTo>
                  <a:lnTo>
                    <a:pt x="0" y="389472"/>
                  </a:lnTo>
                  <a:cubicBezTo>
                    <a:pt x="0" y="422385"/>
                    <a:pt x="21942" y="449813"/>
                    <a:pt x="52112" y="458041"/>
                  </a:cubicBezTo>
                  <a:lnTo>
                    <a:pt x="52112" y="458041"/>
                  </a:lnTo>
                  <a:close/>
                  <a:moveTo>
                    <a:pt x="30170" y="351074"/>
                  </a:moveTo>
                  <a:cubicBezTo>
                    <a:pt x="30170" y="334617"/>
                    <a:pt x="41142" y="318160"/>
                    <a:pt x="57597" y="315418"/>
                  </a:cubicBezTo>
                  <a:cubicBezTo>
                    <a:pt x="68569" y="312675"/>
                    <a:pt x="76797" y="304447"/>
                    <a:pt x="79539" y="293475"/>
                  </a:cubicBezTo>
                  <a:cubicBezTo>
                    <a:pt x="85025" y="268791"/>
                    <a:pt x="95997" y="244106"/>
                    <a:pt x="109711" y="222164"/>
                  </a:cubicBezTo>
                  <a:cubicBezTo>
                    <a:pt x="115197" y="211193"/>
                    <a:pt x="115197" y="200222"/>
                    <a:pt x="109711" y="189251"/>
                  </a:cubicBezTo>
                  <a:cubicBezTo>
                    <a:pt x="101483" y="175537"/>
                    <a:pt x="104225" y="156337"/>
                    <a:pt x="115197" y="145366"/>
                  </a:cubicBezTo>
                  <a:lnTo>
                    <a:pt x="142624" y="117939"/>
                  </a:lnTo>
                  <a:cubicBezTo>
                    <a:pt x="153594" y="106968"/>
                    <a:pt x="172794" y="104225"/>
                    <a:pt x="186508" y="112453"/>
                  </a:cubicBezTo>
                  <a:cubicBezTo>
                    <a:pt x="197480" y="117939"/>
                    <a:pt x="208450" y="117939"/>
                    <a:pt x="219421" y="112453"/>
                  </a:cubicBezTo>
                  <a:cubicBezTo>
                    <a:pt x="241363" y="98739"/>
                    <a:pt x="266049" y="90511"/>
                    <a:pt x="290733" y="82283"/>
                  </a:cubicBezTo>
                  <a:cubicBezTo>
                    <a:pt x="301704" y="79540"/>
                    <a:pt x="309932" y="71312"/>
                    <a:pt x="312674" y="60341"/>
                  </a:cubicBezTo>
                  <a:cubicBezTo>
                    <a:pt x="315418" y="43884"/>
                    <a:pt x="331874" y="32913"/>
                    <a:pt x="348332" y="32913"/>
                  </a:cubicBezTo>
                  <a:lnTo>
                    <a:pt x="386730" y="32913"/>
                  </a:lnTo>
                  <a:cubicBezTo>
                    <a:pt x="403187" y="32913"/>
                    <a:pt x="419643" y="43884"/>
                    <a:pt x="422385" y="60341"/>
                  </a:cubicBezTo>
                  <a:cubicBezTo>
                    <a:pt x="425129" y="71312"/>
                    <a:pt x="433357" y="79540"/>
                    <a:pt x="444329" y="82283"/>
                  </a:cubicBezTo>
                  <a:cubicBezTo>
                    <a:pt x="469013" y="87768"/>
                    <a:pt x="493698" y="98739"/>
                    <a:pt x="515640" y="112453"/>
                  </a:cubicBezTo>
                  <a:cubicBezTo>
                    <a:pt x="526612" y="117939"/>
                    <a:pt x="537582" y="117939"/>
                    <a:pt x="548553" y="112453"/>
                  </a:cubicBezTo>
                  <a:cubicBezTo>
                    <a:pt x="562267" y="104225"/>
                    <a:pt x="581467" y="106968"/>
                    <a:pt x="592437" y="117939"/>
                  </a:cubicBezTo>
                  <a:lnTo>
                    <a:pt x="619865" y="145366"/>
                  </a:lnTo>
                  <a:cubicBezTo>
                    <a:pt x="630837" y="156337"/>
                    <a:pt x="633579" y="175537"/>
                    <a:pt x="625351" y="189251"/>
                  </a:cubicBezTo>
                  <a:cubicBezTo>
                    <a:pt x="619865" y="200222"/>
                    <a:pt x="619865" y="211193"/>
                    <a:pt x="625351" y="222164"/>
                  </a:cubicBezTo>
                  <a:cubicBezTo>
                    <a:pt x="639064" y="244106"/>
                    <a:pt x="647292" y="268791"/>
                    <a:pt x="655520" y="293475"/>
                  </a:cubicBezTo>
                  <a:cubicBezTo>
                    <a:pt x="658264" y="304447"/>
                    <a:pt x="666492" y="312675"/>
                    <a:pt x="677464" y="315418"/>
                  </a:cubicBezTo>
                  <a:cubicBezTo>
                    <a:pt x="693920" y="318160"/>
                    <a:pt x="704892" y="331874"/>
                    <a:pt x="704892" y="348331"/>
                  </a:cubicBezTo>
                  <a:lnTo>
                    <a:pt x="704892" y="389472"/>
                  </a:lnTo>
                  <a:cubicBezTo>
                    <a:pt x="704892" y="405929"/>
                    <a:pt x="693920" y="419643"/>
                    <a:pt x="677464" y="422385"/>
                  </a:cubicBezTo>
                  <a:cubicBezTo>
                    <a:pt x="666492" y="425128"/>
                    <a:pt x="658264" y="433357"/>
                    <a:pt x="655520" y="444327"/>
                  </a:cubicBezTo>
                  <a:cubicBezTo>
                    <a:pt x="650036" y="469012"/>
                    <a:pt x="639064" y="493697"/>
                    <a:pt x="625351" y="515639"/>
                  </a:cubicBezTo>
                  <a:cubicBezTo>
                    <a:pt x="619865" y="526610"/>
                    <a:pt x="619865" y="537581"/>
                    <a:pt x="625351" y="548552"/>
                  </a:cubicBezTo>
                  <a:cubicBezTo>
                    <a:pt x="633579" y="562266"/>
                    <a:pt x="630837" y="581466"/>
                    <a:pt x="619865" y="592437"/>
                  </a:cubicBezTo>
                  <a:lnTo>
                    <a:pt x="592437" y="619864"/>
                  </a:lnTo>
                  <a:cubicBezTo>
                    <a:pt x="581467" y="630835"/>
                    <a:pt x="562267" y="633578"/>
                    <a:pt x="548553" y="625350"/>
                  </a:cubicBezTo>
                  <a:cubicBezTo>
                    <a:pt x="537582" y="619864"/>
                    <a:pt x="526612" y="619864"/>
                    <a:pt x="515640" y="625350"/>
                  </a:cubicBezTo>
                  <a:cubicBezTo>
                    <a:pt x="493698" y="639064"/>
                    <a:pt x="469013" y="647292"/>
                    <a:pt x="444329" y="655520"/>
                  </a:cubicBezTo>
                  <a:cubicBezTo>
                    <a:pt x="433357" y="658263"/>
                    <a:pt x="425129" y="666491"/>
                    <a:pt x="422385" y="677462"/>
                  </a:cubicBezTo>
                  <a:cubicBezTo>
                    <a:pt x="419643" y="693919"/>
                    <a:pt x="403187" y="704890"/>
                    <a:pt x="386730" y="704890"/>
                  </a:cubicBezTo>
                  <a:lnTo>
                    <a:pt x="348332" y="704890"/>
                  </a:lnTo>
                  <a:cubicBezTo>
                    <a:pt x="331874" y="704890"/>
                    <a:pt x="315418" y="693919"/>
                    <a:pt x="312674" y="677462"/>
                  </a:cubicBezTo>
                  <a:cubicBezTo>
                    <a:pt x="309932" y="666491"/>
                    <a:pt x="301704" y="658263"/>
                    <a:pt x="290733" y="655520"/>
                  </a:cubicBezTo>
                  <a:cubicBezTo>
                    <a:pt x="266049" y="650035"/>
                    <a:pt x="241363" y="639064"/>
                    <a:pt x="219421" y="625350"/>
                  </a:cubicBezTo>
                  <a:cubicBezTo>
                    <a:pt x="208450" y="619864"/>
                    <a:pt x="197480" y="619864"/>
                    <a:pt x="186508" y="625350"/>
                  </a:cubicBezTo>
                  <a:cubicBezTo>
                    <a:pt x="172794" y="633578"/>
                    <a:pt x="153594" y="630835"/>
                    <a:pt x="142624" y="619864"/>
                  </a:cubicBezTo>
                  <a:lnTo>
                    <a:pt x="115197" y="592437"/>
                  </a:lnTo>
                  <a:cubicBezTo>
                    <a:pt x="104225" y="581466"/>
                    <a:pt x="101483" y="562266"/>
                    <a:pt x="109711" y="548552"/>
                  </a:cubicBezTo>
                  <a:cubicBezTo>
                    <a:pt x="115197" y="537581"/>
                    <a:pt x="115197" y="526610"/>
                    <a:pt x="109711" y="515639"/>
                  </a:cubicBezTo>
                  <a:cubicBezTo>
                    <a:pt x="95997" y="493697"/>
                    <a:pt x="87769" y="469012"/>
                    <a:pt x="79539" y="444327"/>
                  </a:cubicBezTo>
                  <a:cubicBezTo>
                    <a:pt x="76797" y="433357"/>
                    <a:pt x="68569" y="425128"/>
                    <a:pt x="57597" y="422385"/>
                  </a:cubicBezTo>
                  <a:cubicBezTo>
                    <a:pt x="41142" y="419643"/>
                    <a:pt x="30170" y="403186"/>
                    <a:pt x="30170" y="386729"/>
                  </a:cubicBezTo>
                  <a:lnTo>
                    <a:pt x="30170" y="351074"/>
                  </a:lnTo>
                  <a:lnTo>
                    <a:pt x="30170" y="351074"/>
                  </a:lnTo>
                  <a:close/>
                </a:path>
              </a:pathLst>
            </a:custGeom>
            <a:grpFill/>
            <a:ln w="27426" cap="flat">
              <a:noFill/>
              <a:prstDash val="solid"/>
              <a:miter/>
            </a:ln>
          </p:spPr>
          <p:txBody>
            <a:bodyPr rtlCol="0" anchor="ctr"/>
            <a:lstStyle/>
            <a:p>
              <a:endParaRPr lang="en-US"/>
            </a:p>
          </p:txBody>
        </p:sp>
        <p:grpSp>
          <p:nvGrpSpPr>
            <p:cNvPr id="107" name="Graphic 3">
              <a:extLst>
                <a:ext uri="{FF2B5EF4-FFF2-40B4-BE49-F238E27FC236}">
                  <a16:creationId xmlns:a16="http://schemas.microsoft.com/office/drawing/2014/main" id="{F7A99453-4F35-6241-BB0A-BCB69CEC3A5A}"/>
                </a:ext>
              </a:extLst>
            </p:cNvPr>
            <p:cNvGrpSpPr/>
            <p:nvPr/>
          </p:nvGrpSpPr>
          <p:grpSpPr>
            <a:xfrm>
              <a:off x="2694219" y="553519"/>
              <a:ext cx="1090872" cy="969628"/>
              <a:chOff x="2694219" y="553519"/>
              <a:chExt cx="1090872" cy="969628"/>
            </a:xfrm>
            <a:grpFill/>
          </p:grpSpPr>
          <p:sp>
            <p:nvSpPr>
              <p:cNvPr id="108" name="Freeform 107">
                <a:extLst>
                  <a:ext uri="{FF2B5EF4-FFF2-40B4-BE49-F238E27FC236}">
                    <a16:creationId xmlns:a16="http://schemas.microsoft.com/office/drawing/2014/main" id="{E680C43E-9B03-E74C-95D8-EE0CA78872AA}"/>
                  </a:ext>
                </a:extLst>
              </p:cNvPr>
              <p:cNvSpPr/>
              <p:nvPr/>
            </p:nvSpPr>
            <p:spPr>
              <a:xfrm>
                <a:off x="2992431" y="553519"/>
                <a:ext cx="499183" cy="496439"/>
              </a:xfrm>
              <a:custGeom>
                <a:avLst/>
                <a:gdLst>
                  <a:gd name="connsiteX0" fmla="*/ 35657 w 499183"/>
                  <a:gd name="connsiteY0" fmla="*/ 375758 h 496439"/>
                  <a:gd name="connsiteX1" fmla="*/ 249593 w 499183"/>
                  <a:gd name="connsiteY1" fmla="*/ 496440 h 496439"/>
                  <a:gd name="connsiteX2" fmla="*/ 463528 w 499183"/>
                  <a:gd name="connsiteY2" fmla="*/ 375758 h 496439"/>
                  <a:gd name="connsiteX3" fmla="*/ 463528 w 499183"/>
                  <a:gd name="connsiteY3" fmla="*/ 375758 h 496439"/>
                  <a:gd name="connsiteX4" fmla="*/ 499184 w 499183"/>
                  <a:gd name="connsiteY4" fmla="*/ 249591 h 496439"/>
                  <a:gd name="connsiteX5" fmla="*/ 249593 w 499183"/>
                  <a:gd name="connsiteY5" fmla="*/ 0 h 496439"/>
                  <a:gd name="connsiteX6" fmla="*/ 106969 w 499183"/>
                  <a:gd name="connsiteY6" fmla="*/ 43884 h 496439"/>
                  <a:gd name="connsiteX7" fmla="*/ 104227 w 499183"/>
                  <a:gd name="connsiteY7" fmla="*/ 65826 h 496439"/>
                  <a:gd name="connsiteX8" fmla="*/ 126168 w 499183"/>
                  <a:gd name="connsiteY8" fmla="*/ 68569 h 496439"/>
                  <a:gd name="connsiteX9" fmla="*/ 249593 w 499183"/>
                  <a:gd name="connsiteY9" fmla="*/ 30170 h 496439"/>
                  <a:gd name="connsiteX10" fmla="*/ 466270 w 499183"/>
                  <a:gd name="connsiteY10" fmla="*/ 246849 h 496439"/>
                  <a:gd name="connsiteX11" fmla="*/ 444329 w 499183"/>
                  <a:gd name="connsiteY11" fmla="*/ 340103 h 496439"/>
                  <a:gd name="connsiteX12" fmla="*/ 414159 w 499183"/>
                  <a:gd name="connsiteY12" fmla="*/ 323646 h 496439"/>
                  <a:gd name="connsiteX13" fmla="*/ 430615 w 499183"/>
                  <a:gd name="connsiteY13" fmla="*/ 277019 h 496439"/>
                  <a:gd name="connsiteX14" fmla="*/ 356560 w 499183"/>
                  <a:gd name="connsiteY14" fmla="*/ 202964 h 496439"/>
                  <a:gd name="connsiteX15" fmla="*/ 348332 w 499183"/>
                  <a:gd name="connsiteY15" fmla="*/ 202964 h 496439"/>
                  <a:gd name="connsiteX16" fmla="*/ 307190 w 499183"/>
                  <a:gd name="connsiteY16" fmla="*/ 175537 h 496439"/>
                  <a:gd name="connsiteX17" fmla="*/ 323648 w 499183"/>
                  <a:gd name="connsiteY17" fmla="*/ 128910 h 496439"/>
                  <a:gd name="connsiteX18" fmla="*/ 249593 w 499183"/>
                  <a:gd name="connsiteY18" fmla="*/ 54855 h 496439"/>
                  <a:gd name="connsiteX19" fmla="*/ 175538 w 499183"/>
                  <a:gd name="connsiteY19" fmla="*/ 128910 h 496439"/>
                  <a:gd name="connsiteX20" fmla="*/ 191994 w 499183"/>
                  <a:gd name="connsiteY20" fmla="*/ 175537 h 496439"/>
                  <a:gd name="connsiteX21" fmla="*/ 150852 w 499183"/>
                  <a:gd name="connsiteY21" fmla="*/ 202964 h 496439"/>
                  <a:gd name="connsiteX22" fmla="*/ 142624 w 499183"/>
                  <a:gd name="connsiteY22" fmla="*/ 202964 h 496439"/>
                  <a:gd name="connsiteX23" fmla="*/ 68569 w 499183"/>
                  <a:gd name="connsiteY23" fmla="*/ 277019 h 496439"/>
                  <a:gd name="connsiteX24" fmla="*/ 85027 w 499183"/>
                  <a:gd name="connsiteY24" fmla="*/ 323646 h 496439"/>
                  <a:gd name="connsiteX25" fmla="*/ 54855 w 499183"/>
                  <a:gd name="connsiteY25" fmla="*/ 340103 h 496439"/>
                  <a:gd name="connsiteX26" fmla="*/ 32914 w 499183"/>
                  <a:gd name="connsiteY26" fmla="*/ 246849 h 496439"/>
                  <a:gd name="connsiteX27" fmla="*/ 74055 w 499183"/>
                  <a:gd name="connsiteY27" fmla="*/ 117939 h 496439"/>
                  <a:gd name="connsiteX28" fmla="*/ 71313 w 499183"/>
                  <a:gd name="connsiteY28" fmla="*/ 95997 h 496439"/>
                  <a:gd name="connsiteX29" fmla="*/ 49371 w 499183"/>
                  <a:gd name="connsiteY29" fmla="*/ 98739 h 496439"/>
                  <a:gd name="connsiteX30" fmla="*/ 0 w 499183"/>
                  <a:gd name="connsiteY30" fmla="*/ 246849 h 496439"/>
                  <a:gd name="connsiteX31" fmla="*/ 35657 w 499183"/>
                  <a:gd name="connsiteY31" fmla="*/ 375758 h 496439"/>
                  <a:gd name="connsiteX32" fmla="*/ 35657 w 499183"/>
                  <a:gd name="connsiteY32" fmla="*/ 375758 h 496439"/>
                  <a:gd name="connsiteX33" fmla="*/ 35657 w 499183"/>
                  <a:gd name="connsiteY33" fmla="*/ 375758 h 496439"/>
                  <a:gd name="connsiteX34" fmla="*/ 263307 w 499183"/>
                  <a:gd name="connsiteY34" fmla="*/ 463527 h 496439"/>
                  <a:gd name="connsiteX35" fmla="*/ 263307 w 499183"/>
                  <a:gd name="connsiteY35" fmla="*/ 416900 h 496439"/>
                  <a:gd name="connsiteX36" fmla="*/ 329132 w 499183"/>
                  <a:gd name="connsiteY36" fmla="*/ 351074 h 496439"/>
                  <a:gd name="connsiteX37" fmla="*/ 383987 w 499183"/>
                  <a:gd name="connsiteY37" fmla="*/ 351074 h 496439"/>
                  <a:gd name="connsiteX38" fmla="*/ 427873 w 499183"/>
                  <a:gd name="connsiteY38" fmla="*/ 367530 h 496439"/>
                  <a:gd name="connsiteX39" fmla="*/ 263307 w 499183"/>
                  <a:gd name="connsiteY39" fmla="*/ 463527 h 496439"/>
                  <a:gd name="connsiteX40" fmla="*/ 263307 w 499183"/>
                  <a:gd name="connsiteY40" fmla="*/ 463527 h 496439"/>
                  <a:gd name="connsiteX41" fmla="*/ 397701 w 499183"/>
                  <a:gd name="connsiteY41" fmla="*/ 279762 h 496439"/>
                  <a:gd name="connsiteX42" fmla="*/ 364789 w 499183"/>
                  <a:gd name="connsiteY42" fmla="*/ 320903 h 496439"/>
                  <a:gd name="connsiteX43" fmla="*/ 345590 w 499183"/>
                  <a:gd name="connsiteY43" fmla="*/ 320903 h 496439"/>
                  <a:gd name="connsiteX44" fmla="*/ 312676 w 499183"/>
                  <a:gd name="connsiteY44" fmla="*/ 279762 h 496439"/>
                  <a:gd name="connsiteX45" fmla="*/ 356560 w 499183"/>
                  <a:gd name="connsiteY45" fmla="*/ 235878 h 496439"/>
                  <a:gd name="connsiteX46" fmla="*/ 397701 w 499183"/>
                  <a:gd name="connsiteY46" fmla="*/ 279762 h 496439"/>
                  <a:gd name="connsiteX47" fmla="*/ 397701 w 499183"/>
                  <a:gd name="connsiteY47" fmla="*/ 279762 h 496439"/>
                  <a:gd name="connsiteX48" fmla="*/ 246849 w 499183"/>
                  <a:gd name="connsiteY48" fmla="*/ 87768 h 496439"/>
                  <a:gd name="connsiteX49" fmla="*/ 290734 w 499183"/>
                  <a:gd name="connsiteY49" fmla="*/ 131653 h 496439"/>
                  <a:gd name="connsiteX50" fmla="*/ 257821 w 499183"/>
                  <a:gd name="connsiteY50" fmla="*/ 172794 h 496439"/>
                  <a:gd name="connsiteX51" fmla="*/ 238621 w 499183"/>
                  <a:gd name="connsiteY51" fmla="*/ 172794 h 496439"/>
                  <a:gd name="connsiteX52" fmla="*/ 205708 w 499183"/>
                  <a:gd name="connsiteY52" fmla="*/ 131653 h 496439"/>
                  <a:gd name="connsiteX53" fmla="*/ 246849 w 499183"/>
                  <a:gd name="connsiteY53" fmla="*/ 87768 h 496439"/>
                  <a:gd name="connsiteX54" fmla="*/ 246849 w 499183"/>
                  <a:gd name="connsiteY54" fmla="*/ 87768 h 496439"/>
                  <a:gd name="connsiteX55" fmla="*/ 219421 w 499183"/>
                  <a:gd name="connsiteY55" fmla="*/ 205707 h 496439"/>
                  <a:gd name="connsiteX56" fmla="*/ 274277 w 499183"/>
                  <a:gd name="connsiteY56" fmla="*/ 205707 h 496439"/>
                  <a:gd name="connsiteX57" fmla="*/ 312676 w 499183"/>
                  <a:gd name="connsiteY57" fmla="*/ 219421 h 496439"/>
                  <a:gd name="connsiteX58" fmla="*/ 279763 w 499183"/>
                  <a:gd name="connsiteY58" fmla="*/ 279762 h 496439"/>
                  <a:gd name="connsiteX59" fmla="*/ 296220 w 499183"/>
                  <a:gd name="connsiteY59" fmla="*/ 326389 h 496439"/>
                  <a:gd name="connsiteX60" fmla="*/ 246849 w 499183"/>
                  <a:gd name="connsiteY60" fmla="*/ 364787 h 496439"/>
                  <a:gd name="connsiteX61" fmla="*/ 197480 w 499183"/>
                  <a:gd name="connsiteY61" fmla="*/ 326389 h 496439"/>
                  <a:gd name="connsiteX62" fmla="*/ 213937 w 499183"/>
                  <a:gd name="connsiteY62" fmla="*/ 279762 h 496439"/>
                  <a:gd name="connsiteX63" fmla="*/ 181024 w 499183"/>
                  <a:gd name="connsiteY63" fmla="*/ 219421 h 496439"/>
                  <a:gd name="connsiteX64" fmla="*/ 219421 w 499183"/>
                  <a:gd name="connsiteY64" fmla="*/ 205707 h 496439"/>
                  <a:gd name="connsiteX65" fmla="*/ 219421 w 499183"/>
                  <a:gd name="connsiteY65" fmla="*/ 205707 h 496439"/>
                  <a:gd name="connsiteX66" fmla="*/ 139882 w 499183"/>
                  <a:gd name="connsiteY66" fmla="*/ 235878 h 496439"/>
                  <a:gd name="connsiteX67" fmla="*/ 183766 w 499183"/>
                  <a:gd name="connsiteY67" fmla="*/ 279762 h 496439"/>
                  <a:gd name="connsiteX68" fmla="*/ 150852 w 499183"/>
                  <a:gd name="connsiteY68" fmla="*/ 320903 h 496439"/>
                  <a:gd name="connsiteX69" fmla="*/ 131654 w 499183"/>
                  <a:gd name="connsiteY69" fmla="*/ 320903 h 496439"/>
                  <a:gd name="connsiteX70" fmla="*/ 98741 w 499183"/>
                  <a:gd name="connsiteY70" fmla="*/ 279762 h 496439"/>
                  <a:gd name="connsiteX71" fmla="*/ 139882 w 499183"/>
                  <a:gd name="connsiteY71" fmla="*/ 235878 h 496439"/>
                  <a:gd name="connsiteX72" fmla="*/ 139882 w 499183"/>
                  <a:gd name="connsiteY72" fmla="*/ 235878 h 496439"/>
                  <a:gd name="connsiteX73" fmla="*/ 112454 w 499183"/>
                  <a:gd name="connsiteY73" fmla="*/ 351074 h 496439"/>
                  <a:gd name="connsiteX74" fmla="*/ 167310 w 499183"/>
                  <a:gd name="connsiteY74" fmla="*/ 351074 h 496439"/>
                  <a:gd name="connsiteX75" fmla="*/ 233135 w 499183"/>
                  <a:gd name="connsiteY75" fmla="*/ 416900 h 496439"/>
                  <a:gd name="connsiteX76" fmla="*/ 233135 w 499183"/>
                  <a:gd name="connsiteY76" fmla="*/ 463527 h 496439"/>
                  <a:gd name="connsiteX77" fmla="*/ 68569 w 499183"/>
                  <a:gd name="connsiteY77" fmla="*/ 370273 h 496439"/>
                  <a:gd name="connsiteX78" fmla="*/ 112454 w 499183"/>
                  <a:gd name="connsiteY78" fmla="*/ 351074 h 496439"/>
                  <a:gd name="connsiteX79" fmla="*/ 112454 w 499183"/>
                  <a:gd name="connsiteY79" fmla="*/ 351074 h 4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99183" h="496439">
                    <a:moveTo>
                      <a:pt x="35657" y="375758"/>
                    </a:moveTo>
                    <a:cubicBezTo>
                      <a:pt x="79541" y="449813"/>
                      <a:pt x="159082" y="496440"/>
                      <a:pt x="249593" y="496440"/>
                    </a:cubicBezTo>
                    <a:cubicBezTo>
                      <a:pt x="337362" y="496440"/>
                      <a:pt x="416901" y="449813"/>
                      <a:pt x="463528" y="375758"/>
                    </a:cubicBezTo>
                    <a:cubicBezTo>
                      <a:pt x="463528" y="375758"/>
                      <a:pt x="463528" y="375758"/>
                      <a:pt x="463528" y="375758"/>
                    </a:cubicBezTo>
                    <a:cubicBezTo>
                      <a:pt x="485470" y="337360"/>
                      <a:pt x="499184" y="296218"/>
                      <a:pt x="499184" y="249591"/>
                    </a:cubicBezTo>
                    <a:cubicBezTo>
                      <a:pt x="499184" y="112453"/>
                      <a:pt x="386731" y="0"/>
                      <a:pt x="249593" y="0"/>
                    </a:cubicBezTo>
                    <a:cubicBezTo>
                      <a:pt x="197480" y="0"/>
                      <a:pt x="148110" y="16457"/>
                      <a:pt x="106969" y="43884"/>
                    </a:cubicBezTo>
                    <a:cubicBezTo>
                      <a:pt x="98741" y="49370"/>
                      <a:pt x="98741" y="57598"/>
                      <a:pt x="104227" y="65826"/>
                    </a:cubicBezTo>
                    <a:cubicBezTo>
                      <a:pt x="109711" y="74054"/>
                      <a:pt x="117940" y="74054"/>
                      <a:pt x="126168" y="68569"/>
                    </a:cubicBezTo>
                    <a:cubicBezTo>
                      <a:pt x="161824" y="43884"/>
                      <a:pt x="205708" y="30170"/>
                      <a:pt x="249593" y="30170"/>
                    </a:cubicBezTo>
                    <a:cubicBezTo>
                      <a:pt x="370274" y="30170"/>
                      <a:pt x="466270" y="128910"/>
                      <a:pt x="466270" y="246849"/>
                    </a:cubicBezTo>
                    <a:cubicBezTo>
                      <a:pt x="466270" y="279762"/>
                      <a:pt x="458042" y="312675"/>
                      <a:pt x="444329" y="340103"/>
                    </a:cubicBezTo>
                    <a:cubicBezTo>
                      <a:pt x="436101" y="331874"/>
                      <a:pt x="425129" y="326389"/>
                      <a:pt x="414159" y="323646"/>
                    </a:cubicBezTo>
                    <a:cubicBezTo>
                      <a:pt x="425129" y="309932"/>
                      <a:pt x="430615" y="293475"/>
                      <a:pt x="430615" y="277019"/>
                    </a:cubicBezTo>
                    <a:cubicBezTo>
                      <a:pt x="430615" y="235878"/>
                      <a:pt x="397701" y="202964"/>
                      <a:pt x="356560" y="202964"/>
                    </a:cubicBezTo>
                    <a:cubicBezTo>
                      <a:pt x="353818" y="202964"/>
                      <a:pt x="351076" y="202964"/>
                      <a:pt x="348332" y="202964"/>
                    </a:cubicBezTo>
                    <a:cubicBezTo>
                      <a:pt x="337362" y="189251"/>
                      <a:pt x="323648" y="181022"/>
                      <a:pt x="307190" y="175537"/>
                    </a:cubicBezTo>
                    <a:cubicBezTo>
                      <a:pt x="318162" y="161823"/>
                      <a:pt x="323648" y="145366"/>
                      <a:pt x="323648" y="128910"/>
                    </a:cubicBezTo>
                    <a:cubicBezTo>
                      <a:pt x="323648" y="87768"/>
                      <a:pt x="290734" y="54855"/>
                      <a:pt x="249593" y="54855"/>
                    </a:cubicBezTo>
                    <a:cubicBezTo>
                      <a:pt x="208451" y="54855"/>
                      <a:pt x="175538" y="87768"/>
                      <a:pt x="175538" y="128910"/>
                    </a:cubicBezTo>
                    <a:cubicBezTo>
                      <a:pt x="175538" y="145366"/>
                      <a:pt x="181024" y="161823"/>
                      <a:pt x="191994" y="175537"/>
                    </a:cubicBezTo>
                    <a:cubicBezTo>
                      <a:pt x="175538" y="181022"/>
                      <a:pt x="161824" y="189251"/>
                      <a:pt x="150852" y="202964"/>
                    </a:cubicBezTo>
                    <a:cubicBezTo>
                      <a:pt x="148110" y="202964"/>
                      <a:pt x="145368" y="202964"/>
                      <a:pt x="142624" y="202964"/>
                    </a:cubicBezTo>
                    <a:cubicBezTo>
                      <a:pt x="101483" y="202964"/>
                      <a:pt x="68569" y="235878"/>
                      <a:pt x="68569" y="277019"/>
                    </a:cubicBezTo>
                    <a:cubicBezTo>
                      <a:pt x="68569" y="293475"/>
                      <a:pt x="74055" y="309932"/>
                      <a:pt x="85027" y="323646"/>
                    </a:cubicBezTo>
                    <a:cubicBezTo>
                      <a:pt x="74055" y="326389"/>
                      <a:pt x="65827" y="331874"/>
                      <a:pt x="54855" y="340103"/>
                    </a:cubicBezTo>
                    <a:cubicBezTo>
                      <a:pt x="41142" y="312675"/>
                      <a:pt x="32914" y="279762"/>
                      <a:pt x="32914" y="246849"/>
                    </a:cubicBezTo>
                    <a:cubicBezTo>
                      <a:pt x="32914" y="200222"/>
                      <a:pt x="46627" y="156337"/>
                      <a:pt x="74055" y="117939"/>
                    </a:cubicBezTo>
                    <a:cubicBezTo>
                      <a:pt x="79541" y="109710"/>
                      <a:pt x="76799" y="101482"/>
                      <a:pt x="71313" y="95997"/>
                    </a:cubicBezTo>
                    <a:cubicBezTo>
                      <a:pt x="63085" y="90511"/>
                      <a:pt x="54855" y="93254"/>
                      <a:pt x="49371" y="98739"/>
                    </a:cubicBezTo>
                    <a:cubicBezTo>
                      <a:pt x="16458" y="142624"/>
                      <a:pt x="0" y="191993"/>
                      <a:pt x="0" y="246849"/>
                    </a:cubicBezTo>
                    <a:cubicBezTo>
                      <a:pt x="0" y="293475"/>
                      <a:pt x="10972" y="337360"/>
                      <a:pt x="35657" y="375758"/>
                    </a:cubicBezTo>
                    <a:cubicBezTo>
                      <a:pt x="35657" y="375758"/>
                      <a:pt x="35657" y="375758"/>
                      <a:pt x="35657" y="375758"/>
                    </a:cubicBezTo>
                    <a:lnTo>
                      <a:pt x="35657" y="375758"/>
                    </a:lnTo>
                    <a:close/>
                    <a:moveTo>
                      <a:pt x="263307" y="463527"/>
                    </a:moveTo>
                    <a:lnTo>
                      <a:pt x="263307" y="416900"/>
                    </a:lnTo>
                    <a:cubicBezTo>
                      <a:pt x="263307" y="381244"/>
                      <a:pt x="293476" y="351074"/>
                      <a:pt x="329132" y="351074"/>
                    </a:cubicBezTo>
                    <a:lnTo>
                      <a:pt x="383987" y="351074"/>
                    </a:lnTo>
                    <a:cubicBezTo>
                      <a:pt x="400445" y="351074"/>
                      <a:pt x="416901" y="356559"/>
                      <a:pt x="427873" y="367530"/>
                    </a:cubicBezTo>
                    <a:cubicBezTo>
                      <a:pt x="392217" y="422385"/>
                      <a:pt x="331876" y="458041"/>
                      <a:pt x="263307" y="463527"/>
                    </a:cubicBezTo>
                    <a:lnTo>
                      <a:pt x="263307" y="463527"/>
                    </a:lnTo>
                    <a:close/>
                    <a:moveTo>
                      <a:pt x="397701" y="279762"/>
                    </a:moveTo>
                    <a:cubicBezTo>
                      <a:pt x="397701" y="298961"/>
                      <a:pt x="383987" y="315418"/>
                      <a:pt x="364789" y="320903"/>
                    </a:cubicBezTo>
                    <a:lnTo>
                      <a:pt x="345590" y="320903"/>
                    </a:lnTo>
                    <a:cubicBezTo>
                      <a:pt x="326390" y="315418"/>
                      <a:pt x="312676" y="298961"/>
                      <a:pt x="312676" y="279762"/>
                    </a:cubicBezTo>
                    <a:cubicBezTo>
                      <a:pt x="312676" y="255077"/>
                      <a:pt x="331876" y="235878"/>
                      <a:pt x="356560" y="235878"/>
                    </a:cubicBezTo>
                    <a:cubicBezTo>
                      <a:pt x="378503" y="235878"/>
                      <a:pt x="397701" y="255077"/>
                      <a:pt x="397701" y="279762"/>
                    </a:cubicBezTo>
                    <a:lnTo>
                      <a:pt x="397701" y="279762"/>
                    </a:lnTo>
                    <a:close/>
                    <a:moveTo>
                      <a:pt x="246849" y="87768"/>
                    </a:moveTo>
                    <a:cubicBezTo>
                      <a:pt x="271535" y="87768"/>
                      <a:pt x="290734" y="106968"/>
                      <a:pt x="290734" y="131653"/>
                    </a:cubicBezTo>
                    <a:cubicBezTo>
                      <a:pt x="290734" y="150852"/>
                      <a:pt x="277021" y="167308"/>
                      <a:pt x="257821" y="172794"/>
                    </a:cubicBezTo>
                    <a:lnTo>
                      <a:pt x="238621" y="172794"/>
                    </a:lnTo>
                    <a:cubicBezTo>
                      <a:pt x="219421" y="167308"/>
                      <a:pt x="205708" y="150852"/>
                      <a:pt x="205708" y="131653"/>
                    </a:cubicBezTo>
                    <a:cubicBezTo>
                      <a:pt x="205708" y="106968"/>
                      <a:pt x="224907" y="87768"/>
                      <a:pt x="246849" y="87768"/>
                    </a:cubicBezTo>
                    <a:lnTo>
                      <a:pt x="246849" y="87768"/>
                    </a:lnTo>
                    <a:close/>
                    <a:moveTo>
                      <a:pt x="219421" y="205707"/>
                    </a:moveTo>
                    <a:lnTo>
                      <a:pt x="274277" y="205707"/>
                    </a:lnTo>
                    <a:cubicBezTo>
                      <a:pt x="287991" y="205707"/>
                      <a:pt x="301704" y="211193"/>
                      <a:pt x="312676" y="219421"/>
                    </a:cubicBezTo>
                    <a:cubicBezTo>
                      <a:pt x="293476" y="233135"/>
                      <a:pt x="279763" y="255077"/>
                      <a:pt x="279763" y="279762"/>
                    </a:cubicBezTo>
                    <a:cubicBezTo>
                      <a:pt x="279763" y="296218"/>
                      <a:pt x="285248" y="312675"/>
                      <a:pt x="296220" y="326389"/>
                    </a:cubicBezTo>
                    <a:cubicBezTo>
                      <a:pt x="274277" y="334617"/>
                      <a:pt x="257821" y="348331"/>
                      <a:pt x="246849" y="364787"/>
                    </a:cubicBezTo>
                    <a:cubicBezTo>
                      <a:pt x="235879" y="345588"/>
                      <a:pt x="216679" y="331874"/>
                      <a:pt x="197480" y="326389"/>
                    </a:cubicBezTo>
                    <a:cubicBezTo>
                      <a:pt x="208451" y="312675"/>
                      <a:pt x="213937" y="296218"/>
                      <a:pt x="213937" y="279762"/>
                    </a:cubicBezTo>
                    <a:cubicBezTo>
                      <a:pt x="213937" y="255077"/>
                      <a:pt x="200223" y="230392"/>
                      <a:pt x="181024" y="219421"/>
                    </a:cubicBezTo>
                    <a:cubicBezTo>
                      <a:pt x="191994" y="208450"/>
                      <a:pt x="205708" y="205707"/>
                      <a:pt x="219421" y="205707"/>
                    </a:cubicBezTo>
                    <a:lnTo>
                      <a:pt x="219421" y="205707"/>
                    </a:lnTo>
                    <a:close/>
                    <a:moveTo>
                      <a:pt x="139882" y="235878"/>
                    </a:moveTo>
                    <a:cubicBezTo>
                      <a:pt x="164566" y="235878"/>
                      <a:pt x="183766" y="255077"/>
                      <a:pt x="183766" y="279762"/>
                    </a:cubicBezTo>
                    <a:cubicBezTo>
                      <a:pt x="183766" y="298961"/>
                      <a:pt x="170052" y="315418"/>
                      <a:pt x="150852" y="320903"/>
                    </a:cubicBezTo>
                    <a:lnTo>
                      <a:pt x="131654" y="320903"/>
                    </a:lnTo>
                    <a:cubicBezTo>
                      <a:pt x="112454" y="315418"/>
                      <a:pt x="98741" y="298961"/>
                      <a:pt x="98741" y="279762"/>
                    </a:cubicBezTo>
                    <a:cubicBezTo>
                      <a:pt x="95997" y="255077"/>
                      <a:pt x="115197" y="235878"/>
                      <a:pt x="139882" y="235878"/>
                    </a:cubicBezTo>
                    <a:lnTo>
                      <a:pt x="139882" y="235878"/>
                    </a:lnTo>
                    <a:close/>
                    <a:moveTo>
                      <a:pt x="112454" y="351074"/>
                    </a:moveTo>
                    <a:cubicBezTo>
                      <a:pt x="112454" y="351074"/>
                      <a:pt x="167310" y="351074"/>
                      <a:pt x="167310" y="351074"/>
                    </a:cubicBezTo>
                    <a:cubicBezTo>
                      <a:pt x="202965" y="351074"/>
                      <a:pt x="233135" y="381244"/>
                      <a:pt x="233135" y="416900"/>
                    </a:cubicBezTo>
                    <a:lnTo>
                      <a:pt x="233135" y="463527"/>
                    </a:lnTo>
                    <a:cubicBezTo>
                      <a:pt x="164566" y="458041"/>
                      <a:pt x="106969" y="422385"/>
                      <a:pt x="68569" y="370273"/>
                    </a:cubicBezTo>
                    <a:cubicBezTo>
                      <a:pt x="79541" y="359302"/>
                      <a:pt x="95997" y="351074"/>
                      <a:pt x="112454" y="351074"/>
                    </a:cubicBezTo>
                    <a:lnTo>
                      <a:pt x="112454" y="351074"/>
                    </a:lnTo>
                    <a:close/>
                  </a:path>
                </a:pathLst>
              </a:custGeom>
              <a:grpFill/>
              <a:ln w="27426"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DE5AA645-1757-0F44-AC8F-545ABCB0EB55}"/>
                  </a:ext>
                </a:extLst>
              </p:cNvPr>
              <p:cNvSpPr/>
              <p:nvPr/>
            </p:nvSpPr>
            <p:spPr>
              <a:xfrm>
                <a:off x="2694219" y="1044474"/>
                <a:ext cx="1090872" cy="478673"/>
              </a:xfrm>
              <a:custGeom>
                <a:avLst/>
                <a:gdLst>
                  <a:gd name="connsiteX0" fmla="*/ 1038759 w 1090872"/>
                  <a:gd name="connsiteY0" fmla="*/ 0 h 478673"/>
                  <a:gd name="connsiteX1" fmla="*/ 978420 w 1090872"/>
                  <a:gd name="connsiteY1" fmla="*/ 0 h 478673"/>
                  <a:gd name="connsiteX2" fmla="*/ 926306 w 1090872"/>
                  <a:gd name="connsiteY2" fmla="*/ 52113 h 478673"/>
                  <a:gd name="connsiteX3" fmla="*/ 926306 w 1090872"/>
                  <a:gd name="connsiteY3" fmla="*/ 74054 h 478673"/>
                  <a:gd name="connsiteX4" fmla="*/ 896137 w 1090872"/>
                  <a:gd name="connsiteY4" fmla="*/ 74054 h 478673"/>
                  <a:gd name="connsiteX5" fmla="*/ 706885 w 1090872"/>
                  <a:gd name="connsiteY5" fmla="*/ 126167 h 478673"/>
                  <a:gd name="connsiteX6" fmla="*/ 446322 w 1090872"/>
                  <a:gd name="connsiteY6" fmla="*/ 191993 h 478673"/>
                  <a:gd name="connsiteX7" fmla="*/ 353067 w 1090872"/>
                  <a:gd name="connsiteY7" fmla="*/ 285247 h 478673"/>
                  <a:gd name="connsiteX8" fmla="*/ 309184 w 1090872"/>
                  <a:gd name="connsiteY8" fmla="*/ 285247 h 478673"/>
                  <a:gd name="connsiteX9" fmla="*/ 270784 w 1090872"/>
                  <a:gd name="connsiteY9" fmla="*/ 274276 h 478673"/>
                  <a:gd name="connsiteX10" fmla="*/ 111704 w 1090872"/>
                  <a:gd name="connsiteY10" fmla="*/ 164566 h 478673"/>
                  <a:gd name="connsiteX11" fmla="*/ 18451 w 1090872"/>
                  <a:gd name="connsiteY11" fmla="*/ 175537 h 478673"/>
                  <a:gd name="connsiteX12" fmla="*/ 29421 w 1090872"/>
                  <a:gd name="connsiteY12" fmla="*/ 279762 h 478673"/>
                  <a:gd name="connsiteX13" fmla="*/ 396953 w 1090872"/>
                  <a:gd name="connsiteY13" fmla="*/ 471755 h 478673"/>
                  <a:gd name="connsiteX14" fmla="*/ 778196 w 1090872"/>
                  <a:gd name="connsiteY14" fmla="*/ 452556 h 478673"/>
                  <a:gd name="connsiteX15" fmla="*/ 778196 w 1090872"/>
                  <a:gd name="connsiteY15" fmla="*/ 452556 h 478673"/>
                  <a:gd name="connsiteX16" fmla="*/ 926306 w 1090872"/>
                  <a:gd name="connsiteY16" fmla="*/ 408672 h 478673"/>
                  <a:gd name="connsiteX17" fmla="*/ 978420 w 1090872"/>
                  <a:gd name="connsiteY17" fmla="*/ 455298 h 478673"/>
                  <a:gd name="connsiteX18" fmla="*/ 1038759 w 1090872"/>
                  <a:gd name="connsiteY18" fmla="*/ 455298 h 478673"/>
                  <a:gd name="connsiteX19" fmla="*/ 1090873 w 1090872"/>
                  <a:gd name="connsiteY19" fmla="*/ 403186 h 478673"/>
                  <a:gd name="connsiteX20" fmla="*/ 1090873 w 1090872"/>
                  <a:gd name="connsiteY20" fmla="*/ 52113 h 478673"/>
                  <a:gd name="connsiteX21" fmla="*/ 1038759 w 1090872"/>
                  <a:gd name="connsiteY21" fmla="*/ 0 h 478673"/>
                  <a:gd name="connsiteX22" fmla="*/ 1038759 w 1090872"/>
                  <a:gd name="connsiteY22" fmla="*/ 0 h 478673"/>
                  <a:gd name="connsiteX23" fmla="*/ 1057959 w 1090872"/>
                  <a:gd name="connsiteY23" fmla="*/ 400443 h 478673"/>
                  <a:gd name="connsiteX24" fmla="*/ 1038759 w 1090872"/>
                  <a:gd name="connsiteY24" fmla="*/ 419643 h 478673"/>
                  <a:gd name="connsiteX25" fmla="*/ 978420 w 1090872"/>
                  <a:gd name="connsiteY25" fmla="*/ 419643 h 478673"/>
                  <a:gd name="connsiteX26" fmla="*/ 959220 w 1090872"/>
                  <a:gd name="connsiteY26" fmla="*/ 400443 h 478673"/>
                  <a:gd name="connsiteX27" fmla="*/ 959220 w 1090872"/>
                  <a:gd name="connsiteY27" fmla="*/ 383987 h 478673"/>
                  <a:gd name="connsiteX28" fmla="*/ 959220 w 1090872"/>
                  <a:gd name="connsiteY28" fmla="*/ 383987 h 478673"/>
                  <a:gd name="connsiteX29" fmla="*/ 959220 w 1090872"/>
                  <a:gd name="connsiteY29" fmla="*/ 216678 h 478673"/>
                  <a:gd name="connsiteX30" fmla="*/ 942762 w 1090872"/>
                  <a:gd name="connsiteY30" fmla="*/ 200222 h 478673"/>
                  <a:gd name="connsiteX31" fmla="*/ 926306 w 1090872"/>
                  <a:gd name="connsiteY31" fmla="*/ 216678 h 478673"/>
                  <a:gd name="connsiteX32" fmla="*/ 926306 w 1090872"/>
                  <a:gd name="connsiteY32" fmla="*/ 373016 h 478673"/>
                  <a:gd name="connsiteX33" fmla="*/ 769968 w 1090872"/>
                  <a:gd name="connsiteY33" fmla="*/ 419643 h 478673"/>
                  <a:gd name="connsiteX34" fmla="*/ 399695 w 1090872"/>
                  <a:gd name="connsiteY34" fmla="*/ 436099 h 478673"/>
                  <a:gd name="connsiteX35" fmla="*/ 51363 w 1090872"/>
                  <a:gd name="connsiteY35" fmla="*/ 252334 h 478673"/>
                  <a:gd name="connsiteX36" fmla="*/ 45879 w 1090872"/>
                  <a:gd name="connsiteY36" fmla="*/ 194736 h 478673"/>
                  <a:gd name="connsiteX37" fmla="*/ 97990 w 1090872"/>
                  <a:gd name="connsiteY37" fmla="*/ 189251 h 478673"/>
                  <a:gd name="connsiteX38" fmla="*/ 257071 w 1090872"/>
                  <a:gd name="connsiteY38" fmla="*/ 298961 h 478673"/>
                  <a:gd name="connsiteX39" fmla="*/ 311926 w 1090872"/>
                  <a:gd name="connsiteY39" fmla="*/ 315418 h 478673"/>
                  <a:gd name="connsiteX40" fmla="*/ 690429 w 1090872"/>
                  <a:gd name="connsiteY40" fmla="*/ 315418 h 478673"/>
                  <a:gd name="connsiteX41" fmla="*/ 690429 w 1090872"/>
                  <a:gd name="connsiteY41" fmla="*/ 315418 h 478673"/>
                  <a:gd name="connsiteX42" fmla="*/ 745284 w 1090872"/>
                  <a:gd name="connsiteY42" fmla="*/ 252334 h 478673"/>
                  <a:gd name="connsiteX43" fmla="*/ 728827 w 1090872"/>
                  <a:gd name="connsiteY43" fmla="*/ 238620 h 478673"/>
                  <a:gd name="connsiteX44" fmla="*/ 715113 w 1090872"/>
                  <a:gd name="connsiteY44" fmla="*/ 255077 h 478673"/>
                  <a:gd name="connsiteX45" fmla="*/ 690429 w 1090872"/>
                  <a:gd name="connsiteY45" fmla="*/ 285247 h 478673"/>
                  <a:gd name="connsiteX46" fmla="*/ 388725 w 1090872"/>
                  <a:gd name="connsiteY46" fmla="*/ 285247 h 478673"/>
                  <a:gd name="connsiteX47" fmla="*/ 454550 w 1090872"/>
                  <a:gd name="connsiteY47" fmla="*/ 224906 h 478673"/>
                  <a:gd name="connsiteX48" fmla="*/ 454550 w 1090872"/>
                  <a:gd name="connsiteY48" fmla="*/ 224906 h 478673"/>
                  <a:gd name="connsiteX49" fmla="*/ 726085 w 1090872"/>
                  <a:gd name="connsiteY49" fmla="*/ 153595 h 478673"/>
                  <a:gd name="connsiteX50" fmla="*/ 898879 w 1090872"/>
                  <a:gd name="connsiteY50" fmla="*/ 106968 h 478673"/>
                  <a:gd name="connsiteX51" fmla="*/ 929049 w 1090872"/>
                  <a:gd name="connsiteY51" fmla="*/ 106968 h 478673"/>
                  <a:gd name="connsiteX52" fmla="*/ 929049 w 1090872"/>
                  <a:gd name="connsiteY52" fmla="*/ 142624 h 478673"/>
                  <a:gd name="connsiteX53" fmla="*/ 945506 w 1090872"/>
                  <a:gd name="connsiteY53" fmla="*/ 159080 h 478673"/>
                  <a:gd name="connsiteX54" fmla="*/ 961962 w 1090872"/>
                  <a:gd name="connsiteY54" fmla="*/ 142624 h 478673"/>
                  <a:gd name="connsiteX55" fmla="*/ 961962 w 1090872"/>
                  <a:gd name="connsiteY55" fmla="*/ 54855 h 478673"/>
                  <a:gd name="connsiteX56" fmla="*/ 981162 w 1090872"/>
                  <a:gd name="connsiteY56" fmla="*/ 35656 h 478673"/>
                  <a:gd name="connsiteX57" fmla="*/ 1041503 w 1090872"/>
                  <a:gd name="connsiteY57" fmla="*/ 35656 h 478673"/>
                  <a:gd name="connsiteX58" fmla="*/ 1060703 w 1090872"/>
                  <a:gd name="connsiteY58" fmla="*/ 54855 h 478673"/>
                  <a:gd name="connsiteX59" fmla="*/ 1057959 w 1090872"/>
                  <a:gd name="connsiteY59" fmla="*/ 400443 h 478673"/>
                  <a:gd name="connsiteX60" fmla="*/ 1057959 w 1090872"/>
                  <a:gd name="connsiteY60" fmla="*/ 400443 h 4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0872" h="478673">
                    <a:moveTo>
                      <a:pt x="1038759" y="0"/>
                    </a:moveTo>
                    <a:lnTo>
                      <a:pt x="978420" y="0"/>
                    </a:lnTo>
                    <a:cubicBezTo>
                      <a:pt x="950992" y="0"/>
                      <a:pt x="926306" y="21942"/>
                      <a:pt x="926306" y="52113"/>
                    </a:cubicBezTo>
                    <a:lnTo>
                      <a:pt x="926306" y="74054"/>
                    </a:lnTo>
                    <a:lnTo>
                      <a:pt x="896137" y="74054"/>
                    </a:lnTo>
                    <a:cubicBezTo>
                      <a:pt x="830310" y="74054"/>
                      <a:pt x="764482" y="90511"/>
                      <a:pt x="706885" y="126167"/>
                    </a:cubicBezTo>
                    <a:cubicBezTo>
                      <a:pt x="627344" y="172794"/>
                      <a:pt x="577975" y="167308"/>
                      <a:pt x="446322" y="191993"/>
                    </a:cubicBezTo>
                    <a:cubicBezTo>
                      <a:pt x="396953" y="200222"/>
                      <a:pt x="358553" y="235878"/>
                      <a:pt x="353067" y="285247"/>
                    </a:cubicBezTo>
                    <a:lnTo>
                      <a:pt x="309184" y="285247"/>
                    </a:lnTo>
                    <a:cubicBezTo>
                      <a:pt x="295470" y="285247"/>
                      <a:pt x="281756" y="282504"/>
                      <a:pt x="270784" y="274276"/>
                    </a:cubicBezTo>
                    <a:lnTo>
                      <a:pt x="111704" y="164566"/>
                    </a:lnTo>
                    <a:cubicBezTo>
                      <a:pt x="81534" y="145366"/>
                      <a:pt x="43135" y="148109"/>
                      <a:pt x="18451" y="175537"/>
                    </a:cubicBezTo>
                    <a:cubicBezTo>
                      <a:pt x="-8977" y="205707"/>
                      <a:pt x="-6234" y="255077"/>
                      <a:pt x="29421" y="279762"/>
                    </a:cubicBezTo>
                    <a:cubicBezTo>
                      <a:pt x="152846" y="359302"/>
                      <a:pt x="226901" y="463527"/>
                      <a:pt x="396953" y="471755"/>
                    </a:cubicBezTo>
                    <a:cubicBezTo>
                      <a:pt x="490206" y="471755"/>
                      <a:pt x="619116" y="496440"/>
                      <a:pt x="778196" y="452556"/>
                    </a:cubicBezTo>
                    <a:cubicBezTo>
                      <a:pt x="778196" y="452556"/>
                      <a:pt x="778196" y="452556"/>
                      <a:pt x="778196" y="452556"/>
                    </a:cubicBezTo>
                    <a:lnTo>
                      <a:pt x="926306" y="408672"/>
                    </a:lnTo>
                    <a:cubicBezTo>
                      <a:pt x="929049" y="436099"/>
                      <a:pt x="950992" y="455298"/>
                      <a:pt x="978420" y="455298"/>
                    </a:cubicBezTo>
                    <a:lnTo>
                      <a:pt x="1038759" y="455298"/>
                    </a:lnTo>
                    <a:cubicBezTo>
                      <a:pt x="1066187" y="455298"/>
                      <a:pt x="1090873" y="433356"/>
                      <a:pt x="1090873" y="403186"/>
                    </a:cubicBezTo>
                    <a:lnTo>
                      <a:pt x="1090873" y="52113"/>
                    </a:lnTo>
                    <a:cubicBezTo>
                      <a:pt x="1090873" y="24685"/>
                      <a:pt x="1066187" y="0"/>
                      <a:pt x="1038759" y="0"/>
                    </a:cubicBezTo>
                    <a:lnTo>
                      <a:pt x="1038759" y="0"/>
                    </a:lnTo>
                    <a:close/>
                    <a:moveTo>
                      <a:pt x="1057959" y="400443"/>
                    </a:moveTo>
                    <a:cubicBezTo>
                      <a:pt x="1057959" y="411414"/>
                      <a:pt x="1049731" y="419643"/>
                      <a:pt x="1038759" y="419643"/>
                    </a:cubicBezTo>
                    <a:lnTo>
                      <a:pt x="978420" y="419643"/>
                    </a:lnTo>
                    <a:cubicBezTo>
                      <a:pt x="967448" y="419643"/>
                      <a:pt x="959220" y="411414"/>
                      <a:pt x="959220" y="400443"/>
                    </a:cubicBezTo>
                    <a:lnTo>
                      <a:pt x="959220" y="383987"/>
                    </a:lnTo>
                    <a:cubicBezTo>
                      <a:pt x="959220" y="383987"/>
                      <a:pt x="959220" y="383987"/>
                      <a:pt x="959220" y="383987"/>
                    </a:cubicBezTo>
                    <a:lnTo>
                      <a:pt x="959220" y="216678"/>
                    </a:lnTo>
                    <a:cubicBezTo>
                      <a:pt x="959220" y="208450"/>
                      <a:pt x="950992" y="200222"/>
                      <a:pt x="942762" y="200222"/>
                    </a:cubicBezTo>
                    <a:cubicBezTo>
                      <a:pt x="934534" y="200222"/>
                      <a:pt x="926306" y="208450"/>
                      <a:pt x="926306" y="216678"/>
                    </a:cubicBezTo>
                    <a:lnTo>
                      <a:pt x="926306" y="373016"/>
                    </a:lnTo>
                    <a:lnTo>
                      <a:pt x="769968" y="419643"/>
                    </a:lnTo>
                    <a:cubicBezTo>
                      <a:pt x="616374" y="463527"/>
                      <a:pt x="495692" y="438842"/>
                      <a:pt x="399695" y="436099"/>
                    </a:cubicBezTo>
                    <a:cubicBezTo>
                      <a:pt x="243357" y="427871"/>
                      <a:pt x="174787" y="331874"/>
                      <a:pt x="51363" y="252334"/>
                    </a:cubicBezTo>
                    <a:cubicBezTo>
                      <a:pt x="32165" y="238620"/>
                      <a:pt x="29421" y="211193"/>
                      <a:pt x="45879" y="194736"/>
                    </a:cubicBezTo>
                    <a:cubicBezTo>
                      <a:pt x="59593" y="181022"/>
                      <a:pt x="81534" y="178280"/>
                      <a:pt x="97990" y="189251"/>
                    </a:cubicBezTo>
                    <a:lnTo>
                      <a:pt x="257071" y="298961"/>
                    </a:lnTo>
                    <a:cubicBezTo>
                      <a:pt x="273528" y="309932"/>
                      <a:pt x="292728" y="315418"/>
                      <a:pt x="311926" y="315418"/>
                    </a:cubicBezTo>
                    <a:cubicBezTo>
                      <a:pt x="726085" y="315418"/>
                      <a:pt x="687685" y="315418"/>
                      <a:pt x="690429" y="315418"/>
                    </a:cubicBezTo>
                    <a:cubicBezTo>
                      <a:pt x="690429" y="315418"/>
                      <a:pt x="690429" y="315418"/>
                      <a:pt x="690429" y="315418"/>
                    </a:cubicBezTo>
                    <a:cubicBezTo>
                      <a:pt x="720599" y="315418"/>
                      <a:pt x="748027" y="285247"/>
                      <a:pt x="745284" y="252334"/>
                    </a:cubicBezTo>
                    <a:cubicBezTo>
                      <a:pt x="745284" y="244106"/>
                      <a:pt x="737055" y="235878"/>
                      <a:pt x="728827" y="238620"/>
                    </a:cubicBezTo>
                    <a:cubicBezTo>
                      <a:pt x="720599" y="238620"/>
                      <a:pt x="712371" y="246849"/>
                      <a:pt x="715113" y="255077"/>
                    </a:cubicBezTo>
                    <a:cubicBezTo>
                      <a:pt x="715113" y="268791"/>
                      <a:pt x="706885" y="282504"/>
                      <a:pt x="690429" y="285247"/>
                    </a:cubicBezTo>
                    <a:lnTo>
                      <a:pt x="388725" y="285247"/>
                    </a:lnTo>
                    <a:cubicBezTo>
                      <a:pt x="394209" y="252334"/>
                      <a:pt x="421637" y="227649"/>
                      <a:pt x="454550" y="224906"/>
                    </a:cubicBezTo>
                    <a:cubicBezTo>
                      <a:pt x="454550" y="224906"/>
                      <a:pt x="454550" y="224906"/>
                      <a:pt x="454550" y="224906"/>
                    </a:cubicBezTo>
                    <a:cubicBezTo>
                      <a:pt x="575233" y="200222"/>
                      <a:pt x="638316" y="205707"/>
                      <a:pt x="726085" y="153595"/>
                    </a:cubicBezTo>
                    <a:cubicBezTo>
                      <a:pt x="778196" y="123424"/>
                      <a:pt x="838538" y="106968"/>
                      <a:pt x="898879" y="106968"/>
                    </a:cubicBezTo>
                    <a:lnTo>
                      <a:pt x="929049" y="106968"/>
                    </a:lnTo>
                    <a:lnTo>
                      <a:pt x="929049" y="142624"/>
                    </a:lnTo>
                    <a:cubicBezTo>
                      <a:pt x="929049" y="150852"/>
                      <a:pt x="937278" y="159080"/>
                      <a:pt x="945506" y="159080"/>
                    </a:cubicBezTo>
                    <a:cubicBezTo>
                      <a:pt x="953734" y="159080"/>
                      <a:pt x="961962" y="150852"/>
                      <a:pt x="961962" y="142624"/>
                    </a:cubicBezTo>
                    <a:lnTo>
                      <a:pt x="961962" y="54855"/>
                    </a:lnTo>
                    <a:cubicBezTo>
                      <a:pt x="961962" y="43884"/>
                      <a:pt x="970190" y="35656"/>
                      <a:pt x="981162" y="35656"/>
                    </a:cubicBezTo>
                    <a:lnTo>
                      <a:pt x="1041503" y="35656"/>
                    </a:lnTo>
                    <a:cubicBezTo>
                      <a:pt x="1052473" y="35656"/>
                      <a:pt x="1060703" y="43884"/>
                      <a:pt x="1060703" y="54855"/>
                    </a:cubicBezTo>
                    <a:lnTo>
                      <a:pt x="1057959" y="400443"/>
                    </a:lnTo>
                    <a:lnTo>
                      <a:pt x="1057959" y="400443"/>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08053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6B6530-4A56-9B47-AA16-8B2402ACA9C9}"/>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41</a:t>
            </a:fld>
            <a:endParaRPr lang="en-US" dirty="0"/>
          </a:p>
        </p:txBody>
      </p:sp>
      <p:sp>
        <p:nvSpPr>
          <p:cNvPr id="22" name="Rectangle 5">
            <a:extLst>
              <a:ext uri="{FF2B5EF4-FFF2-40B4-BE49-F238E27FC236}">
                <a16:creationId xmlns:a16="http://schemas.microsoft.com/office/drawing/2014/main" id="{16DB5CB8-60AA-C249-AA2B-86B8231334D1}"/>
              </a:ext>
            </a:extLst>
          </p:cNvPr>
          <p:cNvSpPr/>
          <p:nvPr/>
        </p:nvSpPr>
        <p:spPr bwMode="auto">
          <a:xfrm>
            <a:off x="-1263" y="3556354"/>
            <a:ext cx="7560938" cy="5351862"/>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email">
              <a:extLst>
                <a:ext uri="{28A0092B-C50C-407E-A947-70E740481C1C}">
                  <a14:useLocalDpi xmlns:a14="http://schemas.microsoft.com/office/drawing/2010/main"/>
                </a:ext>
              </a:extLst>
            </a:blip>
            <a:srcRect/>
            <a:stretch>
              <a:fillRect/>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7" name="Text Placeholder 6">
            <a:extLst>
              <a:ext uri="{FF2B5EF4-FFF2-40B4-BE49-F238E27FC236}">
                <a16:creationId xmlns:a16="http://schemas.microsoft.com/office/drawing/2014/main" id="{7EBB3E73-A809-3144-85E9-BA56DB47BF46}"/>
              </a:ext>
            </a:extLst>
          </p:cNvPr>
          <p:cNvSpPr>
            <a:spLocks noGrp="1"/>
          </p:cNvSpPr>
          <p:nvPr>
            <p:ph type="body" sz="quarter" idx="32"/>
          </p:nvPr>
        </p:nvSpPr>
        <p:spPr>
          <a:xfrm>
            <a:off x="489986" y="823985"/>
            <a:ext cx="6529939" cy="2547865"/>
          </a:xfrm>
        </p:spPr>
        <p:txBody>
          <a:bodyPr numCol="2"/>
          <a:lstStyle/>
          <a:p>
            <a:r>
              <a:rPr lang="en-GB" dirty="0"/>
              <a:t>By providing these policies and guidance any organisation/community group  is able to develop more knowledge on how to collect the research they need to ensure the fulfilment of a certain project, or if there is a need for resources to be placed within a different element of the group. This can help advocate for social changes within communities, especially remote areas where research can be done to find the desires of the community. </a:t>
            </a:r>
            <a:endParaRPr lang="en-RU" dirty="0"/>
          </a:p>
          <a:p>
            <a:r>
              <a:rPr lang="en-GB" dirty="0"/>
              <a:t> </a:t>
            </a:r>
            <a:endParaRPr lang="en-RU" dirty="0"/>
          </a:p>
          <a:p>
            <a:r>
              <a:rPr lang="en-GB" dirty="0"/>
              <a:t>Lastly, in the Italian context, the most recent policy established by the Department of Public Administration of the Presidency of the Council of Ministers</a:t>
            </a:r>
            <a:r>
              <a:rPr lang="en-GB" baseline="30000" dirty="0"/>
              <a:t>37 </a:t>
            </a:r>
            <a:r>
              <a:rPr lang="en-GB" dirty="0"/>
              <a:t>(Budget Law of 2018) is the Social Innovation Fund. The Fund was established with the aim of </a:t>
            </a:r>
            <a:r>
              <a:rPr lang="en-GB" b="1" dirty="0"/>
              <a:t>selecting and financing experimental social innovation projects</a:t>
            </a:r>
            <a:r>
              <a:rPr lang="en-GB" dirty="0"/>
              <a:t>, in the three-year period 2018-2020, as part of the "three-year program for social innovation". The main purpose of the Social Innovation Fund is "to enhance social innovation according to European standards through the realization of feasibility studies and the development of the capacity of public administrations on the basis of achievable results".</a:t>
            </a:r>
            <a:r>
              <a:rPr lang="en-GB" baseline="30000" dirty="0"/>
              <a:t>38</a:t>
            </a:r>
            <a:r>
              <a:rPr lang="en-GB" dirty="0"/>
              <a:t> The public administration is of particular importance as the main interlocutor of the initiative. The reference macro-areas of intervention are social inclusion, cultural animation, and fighting against early school leaving.</a:t>
            </a:r>
            <a:endParaRPr lang="en-RU" dirty="0"/>
          </a:p>
        </p:txBody>
      </p:sp>
      <p:sp>
        <p:nvSpPr>
          <p:cNvPr id="9" name="Text Placeholder 5">
            <a:extLst>
              <a:ext uri="{FF2B5EF4-FFF2-40B4-BE49-F238E27FC236}">
                <a16:creationId xmlns:a16="http://schemas.microsoft.com/office/drawing/2014/main" id="{3BC6BCC3-A004-064C-B013-7E7C49E954F3}"/>
              </a:ext>
            </a:extLst>
          </p:cNvPr>
          <p:cNvSpPr txBox="1">
            <a:spLocks/>
          </p:cNvSpPr>
          <p:nvPr/>
        </p:nvSpPr>
        <p:spPr>
          <a:xfrm>
            <a:off x="512909" y="9204960"/>
            <a:ext cx="5967266" cy="111134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sz="1000" baseline="30000" dirty="0"/>
              <a:t>37 </a:t>
            </a:r>
            <a:r>
              <a:rPr lang="en-GB" b="1" dirty="0">
                <a:solidFill>
                  <a:srgbClr val="E54526"/>
                </a:solidFill>
                <a:hlinkClick r:id="rId3">
                  <a:extLst>
                    <a:ext uri="{A12FA001-AC4F-418D-AE19-62706E023703}">
                      <ahyp:hlinkClr xmlns:ahyp="http://schemas.microsoft.com/office/drawing/2018/hyperlinkcolor" val="tx"/>
                    </a:ext>
                  </a:extLst>
                </a:hlinkClick>
              </a:rPr>
              <a:t>http://</a:t>
            </a:r>
            <a:r>
              <a:rPr lang="en-GB" b="1" dirty="0" err="1">
                <a:solidFill>
                  <a:srgbClr val="E54526"/>
                </a:solidFill>
                <a:hlinkClick r:id="rId3">
                  <a:extLst>
                    <a:ext uri="{A12FA001-AC4F-418D-AE19-62706E023703}">
                      <ahyp:hlinkClr xmlns:ahyp="http://schemas.microsoft.com/office/drawing/2018/hyperlinkcolor" val="tx"/>
                    </a:ext>
                  </a:extLst>
                </a:hlinkClick>
              </a:rPr>
              <a:t>www.funzionepubblica.gov.it</a:t>
            </a:r>
            <a:r>
              <a:rPr lang="en-GB" b="1" dirty="0">
                <a:solidFill>
                  <a:srgbClr val="E54526"/>
                </a:solidFill>
                <a:hlinkClick r:id="rId3">
                  <a:extLst>
                    <a:ext uri="{A12FA001-AC4F-418D-AE19-62706E023703}">
                      <ahyp:hlinkClr xmlns:ahyp="http://schemas.microsoft.com/office/drawing/2018/hyperlinkcolor" val="tx"/>
                    </a:ext>
                  </a:extLst>
                </a:hlinkClick>
              </a:rPr>
              <a:t>/</a:t>
            </a:r>
            <a:r>
              <a:rPr lang="en-GB" b="1" dirty="0" err="1">
                <a:solidFill>
                  <a:srgbClr val="E54526"/>
                </a:solidFill>
                <a:hlinkClick r:id="rId3">
                  <a:extLst>
                    <a:ext uri="{A12FA001-AC4F-418D-AE19-62706E023703}">
                      <ahyp:hlinkClr xmlns:ahyp="http://schemas.microsoft.com/office/drawing/2018/hyperlinkcolor" val="tx"/>
                    </a:ext>
                  </a:extLst>
                </a:hlinkClick>
              </a:rPr>
              <a:t>innovazione-sociale</a:t>
            </a:r>
            <a:r>
              <a:rPr lang="en-RU" sz="1000" dirty="0"/>
              <a:t> </a:t>
            </a:r>
            <a:endParaRPr lang="en-IE" sz="1000" baseline="30000" dirty="0"/>
          </a:p>
          <a:p>
            <a:pPr algn="l"/>
            <a:r>
              <a:rPr lang="en-GB" sz="1000" baseline="30000" dirty="0"/>
              <a:t>38</a:t>
            </a:r>
            <a:r>
              <a:rPr lang="en-RU" sz="1000" b="1" dirty="0">
                <a:solidFill>
                  <a:srgbClr val="E54526"/>
                </a:solidFill>
              </a:rPr>
              <a:t> </a:t>
            </a:r>
            <a:r>
              <a:rPr lang="en-GB" sz="1000" b="1" dirty="0">
                <a:solidFill>
                  <a:srgbClr val="E54526"/>
                </a:solidFill>
                <a:hlinkClick r:id="rId3">
                  <a:extLst>
                    <a:ext uri="{A12FA001-AC4F-418D-AE19-62706E023703}">
                      <ahyp:hlinkClr xmlns:ahyp="http://schemas.microsoft.com/office/drawing/2018/hyperlinkcolor" val="tx"/>
                    </a:ext>
                  </a:extLst>
                </a:hlinkClick>
              </a:rPr>
              <a:t>http://</a:t>
            </a:r>
            <a:r>
              <a:rPr lang="en-GB" sz="1000" b="1" dirty="0" err="1">
                <a:solidFill>
                  <a:srgbClr val="E54526"/>
                </a:solidFill>
                <a:hlinkClick r:id="rId3">
                  <a:extLst>
                    <a:ext uri="{A12FA001-AC4F-418D-AE19-62706E023703}">
                      <ahyp:hlinkClr xmlns:ahyp="http://schemas.microsoft.com/office/drawing/2018/hyperlinkcolor" val="tx"/>
                    </a:ext>
                  </a:extLst>
                </a:hlinkClick>
              </a:rPr>
              <a:t>www.funzionepubblica.gov.it</a:t>
            </a:r>
            <a:r>
              <a:rPr lang="en-GB" sz="1000" b="1" dirty="0">
                <a:solidFill>
                  <a:srgbClr val="E54526"/>
                </a:solidFill>
                <a:hlinkClick r:id="rId3">
                  <a:extLst>
                    <a:ext uri="{A12FA001-AC4F-418D-AE19-62706E023703}">
                      <ahyp:hlinkClr xmlns:ahyp="http://schemas.microsoft.com/office/drawing/2018/hyperlinkcolor" val="tx"/>
                    </a:ext>
                  </a:extLst>
                </a:hlinkClick>
              </a:rPr>
              <a:t>/</a:t>
            </a:r>
            <a:r>
              <a:rPr lang="en-GB" sz="1000" b="1" dirty="0" err="1">
                <a:solidFill>
                  <a:srgbClr val="E54526"/>
                </a:solidFill>
                <a:hlinkClick r:id="rId3">
                  <a:extLst>
                    <a:ext uri="{A12FA001-AC4F-418D-AE19-62706E023703}">
                      <ahyp:hlinkClr xmlns:ahyp="http://schemas.microsoft.com/office/drawing/2018/hyperlinkcolor" val="tx"/>
                    </a:ext>
                  </a:extLst>
                </a:hlinkClick>
              </a:rPr>
              <a:t>innovazione-sociale</a:t>
            </a:r>
            <a:r>
              <a:rPr lang="en-GB" sz="1000" b="1" dirty="0">
                <a:solidFill>
                  <a:srgbClr val="E54526"/>
                </a:solidFill>
                <a:hlinkClick r:id="rId3">
                  <a:extLst>
                    <a:ext uri="{A12FA001-AC4F-418D-AE19-62706E023703}">
                      <ahyp:hlinkClr xmlns:ahyp="http://schemas.microsoft.com/office/drawing/2018/hyperlinkcolor" val="tx"/>
                    </a:ext>
                  </a:extLst>
                </a:hlinkClick>
              </a:rPr>
              <a:t> </a:t>
            </a:r>
            <a:endParaRPr lang="en-GB" sz="1000" b="1" dirty="0">
              <a:solidFill>
                <a:srgbClr val="E54526"/>
              </a:solidFill>
            </a:endParaRPr>
          </a:p>
          <a:p>
            <a:pPr algn="l"/>
            <a:endParaRPr lang="en-GB" sz="1000" b="1" baseline="30000" dirty="0">
              <a:solidFill>
                <a:srgbClr val="E54526"/>
              </a:solidFill>
            </a:endParaRPr>
          </a:p>
          <a:p>
            <a:pPr algn="l"/>
            <a:endParaRPr lang="en-IE" sz="1000" b="1" baseline="30000" dirty="0">
              <a:solidFill>
                <a:srgbClr val="E54526"/>
              </a:solidFill>
            </a:endParaRPr>
          </a:p>
        </p:txBody>
      </p:sp>
    </p:spTree>
    <p:extLst>
      <p:ext uri="{BB962C8B-B14F-4D97-AF65-F5344CB8AC3E}">
        <p14:creationId xmlns:p14="http://schemas.microsoft.com/office/powerpoint/2010/main" val="1061291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F23100-2609-7941-9BB6-AFBC3E44E8ED}"/>
              </a:ext>
            </a:extLst>
          </p:cNvPr>
          <p:cNvSpPr>
            <a:spLocks noGrp="1"/>
          </p:cNvSpPr>
          <p:nvPr>
            <p:ph type="body" sz="quarter" idx="32"/>
          </p:nvPr>
        </p:nvSpPr>
        <p:spPr>
          <a:xfrm>
            <a:off x="536479" y="1609612"/>
            <a:ext cx="6526988" cy="3736293"/>
          </a:xfrm>
        </p:spPr>
        <p:txBody>
          <a:bodyPr numCol="1"/>
          <a:lstStyle/>
          <a:p>
            <a:r>
              <a:rPr lang="en-GB" dirty="0"/>
              <a:t>In </a:t>
            </a:r>
            <a:r>
              <a:rPr lang="en-GB" b="1" dirty="0"/>
              <a:t>Hungary</a:t>
            </a:r>
            <a:r>
              <a:rPr lang="en-GB" dirty="0"/>
              <a:t>, there is no legal definition of social enterprises and of social economy. The institutional form of social enterprise in Hungary exists under the label of social cooperative defined by the </a:t>
            </a:r>
            <a:r>
              <a:rPr lang="en-GB" i="1" dirty="0"/>
              <a:t>141/2006. (VI. 29.) governmental decree on social cooperatives</a:t>
            </a:r>
            <a:r>
              <a:rPr lang="en-GB" dirty="0"/>
              <a:t>.</a:t>
            </a:r>
            <a:r>
              <a:rPr lang="en-GB" baseline="30000" dirty="0"/>
              <a:t>39</a:t>
            </a:r>
            <a:r>
              <a:rPr lang="en-GB" dirty="0"/>
              <a:t> Social cooperatives often provide employment opportunities for the long-term unemployed or groups who are disadvantaged on socio-economic grounds.</a:t>
            </a:r>
            <a:endParaRPr lang="en-RU" dirty="0"/>
          </a:p>
          <a:p>
            <a:r>
              <a:rPr lang="en-GB" dirty="0"/>
              <a:t> </a:t>
            </a:r>
            <a:endParaRPr lang="en-RU" dirty="0"/>
          </a:p>
          <a:p>
            <a:r>
              <a:rPr lang="en-GB" b="1" dirty="0"/>
              <a:t>Social cooperatives</a:t>
            </a:r>
            <a:r>
              <a:rPr lang="en-GB" dirty="0"/>
              <a:t> appeared after 2006, introduced by new legislation establishing this new organisational form,</a:t>
            </a:r>
            <a:r>
              <a:rPr lang="en-GB" baseline="30000" dirty="0"/>
              <a:t>40</a:t>
            </a:r>
            <a:r>
              <a:rPr lang="en-GB" dirty="0"/>
              <a:t> and offering them certain tax advantages (as compared to normal employment contracts). From 2006 to 2020, social cooperatives were the most visible form of social enterprise in Hungary and relatively widespread, boosted by public and European funds made available for establishing and operating them. Statistics show that after 2019, due to decreasing funds and subsidies, the number of social cooperatives has fallen dramatically. </a:t>
            </a:r>
          </a:p>
          <a:p>
            <a:endParaRPr lang="en-GB" dirty="0"/>
          </a:p>
          <a:p>
            <a:r>
              <a:rPr lang="en-GB" dirty="0"/>
              <a:t>Besides, there are also some entities operating as non-governmental organisations which </a:t>
            </a:r>
            <a:r>
              <a:rPr lang="en-GB" dirty="0" err="1"/>
              <a:t>fulfill</a:t>
            </a:r>
            <a:r>
              <a:rPr lang="en-GB" dirty="0"/>
              <a:t> the EU operational criteria, and, hence, can be seen as social enterprises – with different legal forms, such as association, foundation, non-profit Ltd. Associations and foundations (CSOs) have certain tax and duties benefits and exemptions available – for e.g. receiving exemption from paying value added tax (VAT) for some activities or advantages regarding </a:t>
            </a:r>
            <a:r>
              <a:rPr lang="en-GB" dirty="0" err="1"/>
              <a:t>labor</a:t>
            </a:r>
            <a:r>
              <a:rPr lang="en-GB" dirty="0"/>
              <a:t> costs. organisations with public benefit status can have even more advantages than non-governmental ones. </a:t>
            </a:r>
            <a:endParaRPr lang="en-RU" dirty="0"/>
          </a:p>
          <a:p>
            <a:r>
              <a:rPr lang="en-GB" dirty="0"/>
              <a:t> </a:t>
            </a:r>
            <a:endParaRPr lang="en-RU" dirty="0"/>
          </a:p>
          <a:p>
            <a:r>
              <a:rPr lang="en-GB" dirty="0"/>
              <a:t>In recent years, we can also find many </a:t>
            </a:r>
            <a:r>
              <a:rPr lang="en-GB" b="1" dirty="0"/>
              <a:t>social start-ups</a:t>
            </a:r>
            <a:r>
              <a:rPr lang="en-GB" dirty="0"/>
              <a:t> that combine the business logic with social needs, meaning that they are for-profit organisations which from the beginning aim to help society. Despite this potential social feature, generally start-ups are established as for-profit entities (e.g. LP, Ltd.), and as such they are not eligible to receive tax and duties benefits like CSOs. Due to their legal form they are subject to different legal and tax regulations.</a:t>
            </a:r>
            <a:endParaRPr lang="en-RU" dirty="0"/>
          </a:p>
          <a:p>
            <a:r>
              <a:rPr lang="en-GB" dirty="0"/>
              <a:t> </a:t>
            </a:r>
            <a:endParaRPr lang="en-RU" dirty="0"/>
          </a:p>
          <a:p>
            <a:r>
              <a:rPr lang="en-GB" dirty="0"/>
              <a:t>In the </a:t>
            </a:r>
            <a:r>
              <a:rPr lang="en-GB" b="1" dirty="0"/>
              <a:t>Danish</a:t>
            </a:r>
            <a:r>
              <a:rPr lang="en-GB" dirty="0"/>
              <a:t> context, although there is a law referring to social enterprises,</a:t>
            </a:r>
            <a:r>
              <a:rPr lang="en-GB" baseline="30000" dirty="0"/>
              <a:t>41</a:t>
            </a:r>
            <a:r>
              <a:rPr lang="en-GB" dirty="0"/>
              <a:t> this was adopted only from 2015 onwards. According to this law adopted by the Danish Government, social enterprises have been able to register if they meet the 5 </a:t>
            </a:r>
            <a:r>
              <a:rPr lang="en-GB" dirty="0" err="1"/>
              <a:t>criterias</a:t>
            </a:r>
            <a:r>
              <a:rPr lang="en-GB" dirty="0"/>
              <a:t> for being a social enterprise as set in the law.</a:t>
            </a:r>
            <a:r>
              <a:rPr lang="en-GB" baseline="30000" dirty="0"/>
              <a:t>42</a:t>
            </a:r>
            <a:endParaRPr lang="en-US" dirty="0"/>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42</a:t>
            </a:fld>
            <a:endParaRPr lang="en-US" dirty="0"/>
          </a:p>
        </p:txBody>
      </p:sp>
      <p:sp>
        <p:nvSpPr>
          <p:cNvPr id="82" name="Text Placeholder 16">
            <a:extLst>
              <a:ext uri="{FF2B5EF4-FFF2-40B4-BE49-F238E27FC236}">
                <a16:creationId xmlns:a16="http://schemas.microsoft.com/office/drawing/2014/main" id="{20469360-2765-F244-BD80-EB70CFB22173}"/>
              </a:ext>
            </a:extLst>
          </p:cNvPr>
          <p:cNvSpPr txBox="1">
            <a:spLocks/>
          </p:cNvSpPr>
          <p:nvPr/>
        </p:nvSpPr>
        <p:spPr>
          <a:xfrm>
            <a:off x="520151" y="809625"/>
            <a:ext cx="4679772" cy="409575"/>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50" dirty="0">
                <a:solidFill>
                  <a:srgbClr val="3389CA"/>
                </a:solidFill>
              </a:rPr>
              <a:t>4.1.3. Legislation and taxation</a:t>
            </a:r>
          </a:p>
        </p:txBody>
      </p:sp>
      <p:sp>
        <p:nvSpPr>
          <p:cNvPr id="15" name="Text Placeholder 5">
            <a:extLst>
              <a:ext uri="{FF2B5EF4-FFF2-40B4-BE49-F238E27FC236}">
                <a16:creationId xmlns:a16="http://schemas.microsoft.com/office/drawing/2014/main" id="{44D6AAEE-30D1-CE4F-AFA2-AE5EE8497FE7}"/>
              </a:ext>
            </a:extLst>
          </p:cNvPr>
          <p:cNvSpPr txBox="1">
            <a:spLocks/>
          </p:cNvSpPr>
          <p:nvPr/>
        </p:nvSpPr>
        <p:spPr>
          <a:xfrm>
            <a:off x="512909" y="8361812"/>
            <a:ext cx="5967266" cy="233000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sz="1000" baseline="30000" dirty="0"/>
              <a:t>39 </a:t>
            </a:r>
            <a:r>
              <a:rPr lang="en-GB" sz="1000" b="1" dirty="0">
                <a:solidFill>
                  <a:srgbClr val="E54526"/>
                </a:solidFill>
                <a:hlinkClick r:id="rId2">
                  <a:extLst>
                    <a:ext uri="{A12FA001-AC4F-418D-AE19-62706E023703}">
                      <ahyp:hlinkClr xmlns:ahyp="http://schemas.microsoft.com/office/drawing/2018/hyperlinkcolor" val="tx"/>
                    </a:ext>
                  </a:extLst>
                </a:hlinkClick>
              </a:rPr>
              <a:t>http://www.jogiportal.hu/index.php?id=sj6hle501xvc9o8c2&amp;state=20110901&amp;menu=view</a:t>
            </a:r>
            <a:r>
              <a:rPr lang="en-RU" dirty="0"/>
              <a:t> </a:t>
            </a:r>
          </a:p>
          <a:p>
            <a:pPr algn="l"/>
            <a:endParaRPr lang="en-IE" sz="1000" baseline="30000" dirty="0"/>
          </a:p>
          <a:p>
            <a:pPr algn="l"/>
            <a:r>
              <a:rPr lang="en-GB" sz="1000" baseline="30000" dirty="0"/>
              <a:t>40</a:t>
            </a:r>
            <a:r>
              <a:rPr lang="en-RU" sz="1000" b="1" dirty="0">
                <a:solidFill>
                  <a:srgbClr val="E54526"/>
                </a:solidFill>
              </a:rPr>
              <a:t> </a:t>
            </a:r>
            <a:r>
              <a:rPr lang="en-GB" sz="1000" dirty="0"/>
              <a:t>Legal basis of social cooperatives was defined by the 141/2006. (VI. 29.) governmental decree on social cooperatives. Social cooperative was introduced as a new organisational form, developed concept of Traditional cooperatives - a legal statute known in Hungary since the 19th century, which meant cooperatives more like the special ownership structure of the company, with less explicit social aims.</a:t>
            </a:r>
          </a:p>
          <a:p>
            <a:pPr algn="l"/>
            <a:endParaRPr lang="en-GB" sz="1000" baseline="30000" dirty="0"/>
          </a:p>
          <a:p>
            <a:pPr algn="l"/>
            <a:r>
              <a:rPr lang="en-GB" sz="1000" baseline="30000" dirty="0"/>
              <a:t>41 </a:t>
            </a:r>
            <a:r>
              <a:rPr lang="en-GB" sz="1000" b="1" dirty="0">
                <a:solidFill>
                  <a:srgbClr val="E54526"/>
                </a:solidFill>
                <a:hlinkClick r:id="rId3">
                  <a:extLst>
                    <a:ext uri="{A12FA001-AC4F-418D-AE19-62706E023703}">
                      <ahyp:hlinkClr xmlns:ahyp="http://schemas.microsoft.com/office/drawing/2018/hyperlinkcolor" val="tx"/>
                    </a:ext>
                  </a:extLst>
                </a:hlinkClick>
              </a:rPr>
              <a:t>http://</a:t>
            </a:r>
            <a:r>
              <a:rPr lang="en-GB" sz="1000" b="1" dirty="0" err="1">
                <a:solidFill>
                  <a:srgbClr val="E54526"/>
                </a:solidFill>
                <a:hlinkClick r:id="rId3">
                  <a:extLst>
                    <a:ext uri="{A12FA001-AC4F-418D-AE19-62706E023703}">
                      <ahyp:hlinkClr xmlns:ahyp="http://schemas.microsoft.com/office/drawing/2018/hyperlinkcolor" val="tx"/>
                    </a:ext>
                  </a:extLst>
                </a:hlinkClick>
              </a:rPr>
              <a:t>www.folketingstidende.dk</a:t>
            </a:r>
            <a:r>
              <a:rPr lang="en-GB" sz="1000" b="1" dirty="0">
                <a:solidFill>
                  <a:srgbClr val="E54526"/>
                </a:solidFill>
                <a:hlinkClick r:id="rId3">
                  <a:extLst>
                    <a:ext uri="{A12FA001-AC4F-418D-AE19-62706E023703}">
                      <ahyp:hlinkClr xmlns:ahyp="http://schemas.microsoft.com/office/drawing/2018/hyperlinkcolor" val="tx"/>
                    </a:ext>
                  </a:extLst>
                </a:hlinkClick>
              </a:rPr>
              <a:t>/</a:t>
            </a:r>
            <a:r>
              <a:rPr lang="en-GB" sz="1000" b="1" dirty="0" err="1">
                <a:solidFill>
                  <a:srgbClr val="E54526"/>
                </a:solidFill>
                <a:hlinkClick r:id="rId3">
                  <a:extLst>
                    <a:ext uri="{A12FA001-AC4F-418D-AE19-62706E023703}">
                      <ahyp:hlinkClr xmlns:ahyp="http://schemas.microsoft.com/office/drawing/2018/hyperlinkcolor" val="tx"/>
                    </a:ext>
                  </a:extLst>
                </a:hlinkClick>
              </a:rPr>
              <a:t>RIpdf</a:t>
            </a:r>
            <a:r>
              <a:rPr lang="en-GB" sz="1000" b="1" dirty="0">
                <a:solidFill>
                  <a:srgbClr val="E54526"/>
                </a:solidFill>
                <a:hlinkClick r:id="rId3">
                  <a:extLst>
                    <a:ext uri="{A12FA001-AC4F-418D-AE19-62706E023703}">
                      <ahyp:hlinkClr xmlns:ahyp="http://schemas.microsoft.com/office/drawing/2018/hyperlinkcolor" val="tx"/>
                    </a:ext>
                  </a:extLst>
                </a:hlinkClick>
              </a:rPr>
              <a:t>/</a:t>
            </a:r>
            <a:r>
              <a:rPr lang="en-GB" sz="1000" b="1" dirty="0" err="1">
                <a:solidFill>
                  <a:srgbClr val="E54526"/>
                </a:solidFill>
                <a:hlinkClick r:id="rId3">
                  <a:extLst>
                    <a:ext uri="{A12FA001-AC4F-418D-AE19-62706E023703}">
                      <ahyp:hlinkClr xmlns:ahyp="http://schemas.microsoft.com/office/drawing/2018/hyperlinkcolor" val="tx"/>
                    </a:ext>
                  </a:extLst>
                </a:hlinkClick>
              </a:rPr>
              <a:t>samling</a:t>
            </a:r>
            <a:r>
              <a:rPr lang="en-GB" sz="1000" b="1" dirty="0">
                <a:solidFill>
                  <a:srgbClr val="E54526"/>
                </a:solidFill>
                <a:hlinkClick r:id="rId3">
                  <a:extLst>
                    <a:ext uri="{A12FA001-AC4F-418D-AE19-62706E023703}">
                      <ahyp:hlinkClr xmlns:ahyp="http://schemas.microsoft.com/office/drawing/2018/hyperlinkcolor" val="tx"/>
                    </a:ext>
                  </a:extLst>
                </a:hlinkClick>
              </a:rPr>
              <a:t>/20131/</a:t>
            </a:r>
            <a:r>
              <a:rPr lang="en-GB" sz="1000" b="1" dirty="0" err="1">
                <a:solidFill>
                  <a:srgbClr val="E54526"/>
                </a:solidFill>
                <a:hlinkClick r:id="rId3">
                  <a:extLst>
                    <a:ext uri="{A12FA001-AC4F-418D-AE19-62706E023703}">
                      <ahyp:hlinkClr xmlns:ahyp="http://schemas.microsoft.com/office/drawing/2018/hyperlinkcolor" val="tx"/>
                    </a:ext>
                  </a:extLst>
                </a:hlinkClick>
              </a:rPr>
              <a:t>lovforslag</a:t>
            </a:r>
            <a:r>
              <a:rPr lang="en-GB" sz="1000" b="1" dirty="0">
                <a:solidFill>
                  <a:srgbClr val="E54526"/>
                </a:solidFill>
                <a:hlinkClick r:id="rId3">
                  <a:extLst>
                    <a:ext uri="{A12FA001-AC4F-418D-AE19-62706E023703}">
                      <ahyp:hlinkClr xmlns:ahyp="http://schemas.microsoft.com/office/drawing/2018/hyperlinkcolor" val="tx"/>
                    </a:ext>
                  </a:extLst>
                </a:hlinkClick>
              </a:rPr>
              <a:t>/L148/20131_L148_som_vedtaget.pdf</a:t>
            </a:r>
            <a:r>
              <a:rPr lang="en-GB" sz="1000" b="1" dirty="0">
                <a:solidFill>
                  <a:srgbClr val="E54526"/>
                </a:solidFill>
              </a:rPr>
              <a:t> </a:t>
            </a:r>
            <a:r>
              <a:rPr lang="en-RU" sz="1000" dirty="0"/>
              <a:t> </a:t>
            </a:r>
          </a:p>
          <a:p>
            <a:pPr algn="l"/>
            <a:endParaRPr lang="en-GB" sz="1000" baseline="30000" dirty="0"/>
          </a:p>
          <a:p>
            <a:pPr algn="l"/>
            <a:endParaRPr lang="en-GB" sz="1000" baseline="30000" dirty="0"/>
          </a:p>
          <a:p>
            <a:pPr algn="l"/>
            <a:r>
              <a:rPr lang="en-GB" sz="1000" baseline="30000" dirty="0"/>
              <a:t>42 </a:t>
            </a:r>
            <a:r>
              <a:rPr lang="en-GB" sz="1000" b="1" dirty="0">
                <a:solidFill>
                  <a:srgbClr val="E54526"/>
                </a:solidFill>
                <a:hlinkClick r:id="rId4">
                  <a:extLst>
                    <a:ext uri="{A12FA001-AC4F-418D-AE19-62706E023703}">
                      <ahyp:hlinkClr xmlns:ahyp="http://schemas.microsoft.com/office/drawing/2018/hyperlinkcolor" val="tx"/>
                    </a:ext>
                  </a:extLst>
                </a:hlinkClick>
              </a:rPr>
              <a:t>http://</a:t>
            </a:r>
            <a:r>
              <a:rPr lang="en-GB" sz="1000" b="1" dirty="0" err="1">
                <a:solidFill>
                  <a:srgbClr val="E54526"/>
                </a:solidFill>
                <a:hlinkClick r:id="rId4">
                  <a:extLst>
                    <a:ext uri="{A12FA001-AC4F-418D-AE19-62706E023703}">
                      <ahyp:hlinkClr xmlns:ahyp="http://schemas.microsoft.com/office/drawing/2018/hyperlinkcolor" val="tx"/>
                    </a:ext>
                  </a:extLst>
                </a:hlinkClick>
              </a:rPr>
              <a:t>socialvirksomhed.dk</a:t>
            </a:r>
            <a:r>
              <a:rPr lang="en-GB" sz="1000" b="1" dirty="0">
                <a:solidFill>
                  <a:srgbClr val="E54526"/>
                </a:solidFill>
                <a:hlinkClick r:id="rId4">
                  <a:extLst>
                    <a:ext uri="{A12FA001-AC4F-418D-AE19-62706E023703}">
                      <ahyp:hlinkClr xmlns:ahyp="http://schemas.microsoft.com/office/drawing/2018/hyperlinkcolor" val="tx"/>
                    </a:ext>
                  </a:extLst>
                </a:hlinkClick>
              </a:rPr>
              <a:t>/</a:t>
            </a:r>
            <a:r>
              <a:rPr lang="en-GB" sz="1000" b="1" dirty="0" err="1">
                <a:solidFill>
                  <a:srgbClr val="E54526"/>
                </a:solidFill>
                <a:hlinkClick r:id="rId4">
                  <a:extLst>
                    <a:ext uri="{A12FA001-AC4F-418D-AE19-62706E023703}">
                      <ahyp:hlinkClr xmlns:ahyp="http://schemas.microsoft.com/office/drawing/2018/hyperlinkcolor" val="tx"/>
                    </a:ext>
                  </a:extLst>
                </a:hlinkClick>
              </a:rPr>
              <a:t>en</a:t>
            </a:r>
            <a:r>
              <a:rPr lang="en-GB" sz="1000" b="1" dirty="0">
                <a:solidFill>
                  <a:srgbClr val="E54526"/>
                </a:solidFill>
                <a:hlinkClick r:id="rId4">
                  <a:extLst>
                    <a:ext uri="{A12FA001-AC4F-418D-AE19-62706E023703}">
                      <ahyp:hlinkClr xmlns:ahyp="http://schemas.microsoft.com/office/drawing/2018/hyperlinkcolor" val="tx"/>
                    </a:ext>
                  </a:extLst>
                </a:hlinkClick>
              </a:rPr>
              <a:t>/about-social-economy-</a:t>
            </a:r>
            <a:r>
              <a:rPr lang="en-GB" sz="1000" b="1" dirty="0" err="1">
                <a:solidFill>
                  <a:srgbClr val="E54526"/>
                </a:solidFill>
                <a:hlinkClick r:id="rId4">
                  <a:extLst>
                    <a:ext uri="{A12FA001-AC4F-418D-AE19-62706E023703}">
                      <ahyp:hlinkClr xmlns:ahyp="http://schemas.microsoft.com/office/drawing/2018/hyperlinkcolor" val="tx"/>
                    </a:ext>
                  </a:extLst>
                </a:hlinkClick>
              </a:rPr>
              <a:t>idenmark</a:t>
            </a:r>
            <a:r>
              <a:rPr lang="en-GB" sz="1000" b="1" dirty="0">
                <a:solidFill>
                  <a:srgbClr val="E54526"/>
                </a:solidFill>
                <a:hlinkClick r:id="rId4">
                  <a:extLst>
                    <a:ext uri="{A12FA001-AC4F-418D-AE19-62706E023703}">
                      <ahyp:hlinkClr xmlns:ahyp="http://schemas.microsoft.com/office/drawing/2018/hyperlinkcolor" val="tx"/>
                    </a:ext>
                  </a:extLst>
                </a:hlinkClick>
              </a:rPr>
              <a:t>/the-criteria-to-be-labelled-a-social-enterprise</a:t>
            </a:r>
            <a:r>
              <a:rPr lang="en-GB" sz="1000" b="1" dirty="0">
                <a:solidFill>
                  <a:srgbClr val="E54526"/>
                </a:solidFill>
              </a:rPr>
              <a:t> </a:t>
            </a:r>
            <a:endParaRPr lang="en-RU" sz="1000" dirty="0"/>
          </a:p>
          <a:p>
            <a:pPr algn="l"/>
            <a:endParaRPr lang="en-GB" sz="1000" baseline="30000" dirty="0"/>
          </a:p>
          <a:p>
            <a:pPr algn="l"/>
            <a:endParaRPr lang="en-IE" sz="1000" b="1" baseline="30000" dirty="0">
              <a:solidFill>
                <a:srgbClr val="E54526"/>
              </a:solidFill>
            </a:endParaRPr>
          </a:p>
        </p:txBody>
      </p:sp>
      <p:pic>
        <p:nvPicPr>
          <p:cNvPr id="16" name="Picture 15">
            <a:extLst>
              <a:ext uri="{FF2B5EF4-FFF2-40B4-BE49-F238E27FC236}">
                <a16:creationId xmlns:a16="http://schemas.microsoft.com/office/drawing/2014/main" id="{1107C918-0924-CF4B-BAAB-9DAEA08019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4945428" y="7122981"/>
            <a:ext cx="956314" cy="649983"/>
          </a:xfrm>
          <a:prstGeom prst="rect">
            <a:avLst/>
          </a:prstGeom>
        </p:spPr>
      </p:pic>
    </p:spTree>
    <p:extLst>
      <p:ext uri="{BB962C8B-B14F-4D97-AF65-F5344CB8AC3E}">
        <p14:creationId xmlns:p14="http://schemas.microsoft.com/office/powerpoint/2010/main" val="3168762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43</a:t>
            </a:fld>
            <a:endParaRPr lang="en-US" dirty="0"/>
          </a:p>
        </p:txBody>
      </p:sp>
      <p:sp>
        <p:nvSpPr>
          <p:cNvPr id="6" name="Text Placeholder 5">
            <a:extLst>
              <a:ext uri="{FF2B5EF4-FFF2-40B4-BE49-F238E27FC236}">
                <a16:creationId xmlns:a16="http://schemas.microsoft.com/office/drawing/2014/main" id="{0A12B0F2-3C39-9345-9132-57ADE146F1D2}"/>
              </a:ext>
            </a:extLst>
          </p:cNvPr>
          <p:cNvSpPr txBox="1">
            <a:spLocks/>
          </p:cNvSpPr>
          <p:nvPr/>
        </p:nvSpPr>
        <p:spPr>
          <a:xfrm>
            <a:off x="190684" y="1394301"/>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7" name="Text Placeholder 5">
            <a:extLst>
              <a:ext uri="{FF2B5EF4-FFF2-40B4-BE49-F238E27FC236}">
                <a16:creationId xmlns:a16="http://schemas.microsoft.com/office/drawing/2014/main" id="{D48D9A2B-34E9-1D4D-88AA-5A1343F96D90}"/>
              </a:ext>
            </a:extLst>
          </p:cNvPr>
          <p:cNvSpPr txBox="1">
            <a:spLocks/>
          </p:cNvSpPr>
          <p:nvPr/>
        </p:nvSpPr>
        <p:spPr>
          <a:xfrm>
            <a:off x="199549" y="1370796"/>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01</a:t>
            </a:r>
          </a:p>
        </p:txBody>
      </p:sp>
      <p:grpSp>
        <p:nvGrpSpPr>
          <p:cNvPr id="8" name="Group 7">
            <a:extLst>
              <a:ext uri="{FF2B5EF4-FFF2-40B4-BE49-F238E27FC236}">
                <a16:creationId xmlns:a16="http://schemas.microsoft.com/office/drawing/2014/main" id="{42470BC4-D744-2D44-86DD-187898D52431}"/>
              </a:ext>
            </a:extLst>
          </p:cNvPr>
          <p:cNvGrpSpPr/>
          <p:nvPr/>
        </p:nvGrpSpPr>
        <p:grpSpPr>
          <a:xfrm>
            <a:off x="199549" y="1927831"/>
            <a:ext cx="579717" cy="347176"/>
            <a:chOff x="681174" y="2223261"/>
            <a:chExt cx="579717" cy="347176"/>
          </a:xfrm>
        </p:grpSpPr>
        <p:sp>
          <p:nvSpPr>
            <p:cNvPr id="9" name="Text Placeholder 5">
              <a:extLst>
                <a:ext uri="{FF2B5EF4-FFF2-40B4-BE49-F238E27FC236}">
                  <a16:creationId xmlns:a16="http://schemas.microsoft.com/office/drawing/2014/main" id="{4FC1BBB2-C0FE-4045-9743-26A5278753B4}"/>
                </a:ext>
              </a:extLst>
            </p:cNvPr>
            <p:cNvSpPr txBox="1">
              <a:spLocks/>
            </p:cNvSpPr>
            <p:nvPr/>
          </p:nvSpPr>
          <p:spPr>
            <a:xfrm>
              <a:off x="681174" y="2246766"/>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0" name="Text Placeholder 5">
              <a:extLst>
                <a:ext uri="{FF2B5EF4-FFF2-40B4-BE49-F238E27FC236}">
                  <a16:creationId xmlns:a16="http://schemas.microsoft.com/office/drawing/2014/main" id="{0B760233-E110-2746-A759-F04F40E684E4}"/>
                </a:ext>
              </a:extLst>
            </p:cNvPr>
            <p:cNvSpPr txBox="1">
              <a:spLocks/>
            </p:cNvSpPr>
            <p:nvPr/>
          </p:nvSpPr>
          <p:spPr>
            <a:xfrm>
              <a:off x="690039" y="2223261"/>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02</a:t>
              </a:r>
            </a:p>
          </p:txBody>
        </p:sp>
      </p:grpSp>
      <p:grpSp>
        <p:nvGrpSpPr>
          <p:cNvPr id="11" name="Group 10">
            <a:extLst>
              <a:ext uri="{FF2B5EF4-FFF2-40B4-BE49-F238E27FC236}">
                <a16:creationId xmlns:a16="http://schemas.microsoft.com/office/drawing/2014/main" id="{BBEAD838-316C-7543-914A-0A5314012D37}"/>
              </a:ext>
            </a:extLst>
          </p:cNvPr>
          <p:cNvGrpSpPr/>
          <p:nvPr/>
        </p:nvGrpSpPr>
        <p:grpSpPr>
          <a:xfrm>
            <a:off x="190684" y="2427911"/>
            <a:ext cx="579717" cy="347176"/>
            <a:chOff x="681174" y="2223261"/>
            <a:chExt cx="579717" cy="347176"/>
          </a:xfrm>
        </p:grpSpPr>
        <p:sp>
          <p:nvSpPr>
            <p:cNvPr id="12" name="Text Placeholder 5">
              <a:extLst>
                <a:ext uri="{FF2B5EF4-FFF2-40B4-BE49-F238E27FC236}">
                  <a16:creationId xmlns:a16="http://schemas.microsoft.com/office/drawing/2014/main" id="{25933CB7-C3C6-2945-AAC0-060CAD6B237B}"/>
                </a:ext>
              </a:extLst>
            </p:cNvPr>
            <p:cNvSpPr txBox="1">
              <a:spLocks/>
            </p:cNvSpPr>
            <p:nvPr/>
          </p:nvSpPr>
          <p:spPr>
            <a:xfrm>
              <a:off x="681174" y="2246766"/>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3" name="Text Placeholder 5">
              <a:extLst>
                <a:ext uri="{FF2B5EF4-FFF2-40B4-BE49-F238E27FC236}">
                  <a16:creationId xmlns:a16="http://schemas.microsoft.com/office/drawing/2014/main" id="{B489F292-5331-C843-9142-FE9023D4A3D8}"/>
                </a:ext>
              </a:extLst>
            </p:cNvPr>
            <p:cNvSpPr txBox="1">
              <a:spLocks/>
            </p:cNvSpPr>
            <p:nvPr/>
          </p:nvSpPr>
          <p:spPr>
            <a:xfrm>
              <a:off x="690039" y="2223261"/>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03</a:t>
              </a:r>
            </a:p>
          </p:txBody>
        </p:sp>
      </p:grpSp>
      <p:sp>
        <p:nvSpPr>
          <p:cNvPr id="14" name="Rectangle 5">
            <a:extLst>
              <a:ext uri="{FF2B5EF4-FFF2-40B4-BE49-F238E27FC236}">
                <a16:creationId xmlns:a16="http://schemas.microsoft.com/office/drawing/2014/main" id="{DA1865B4-AC10-244E-8435-A8CA4B1066F5}"/>
              </a:ext>
            </a:extLst>
          </p:cNvPr>
          <p:cNvSpPr/>
          <p:nvPr/>
        </p:nvSpPr>
        <p:spPr bwMode="auto">
          <a:xfrm>
            <a:off x="654729" y="995544"/>
            <a:ext cx="6904946" cy="4399783"/>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6" name="Text Placeholder 2">
            <a:extLst>
              <a:ext uri="{FF2B5EF4-FFF2-40B4-BE49-F238E27FC236}">
                <a16:creationId xmlns:a16="http://schemas.microsoft.com/office/drawing/2014/main" id="{9ABDA111-E2FE-EB43-83A7-C69253506CBB}"/>
              </a:ext>
            </a:extLst>
          </p:cNvPr>
          <p:cNvSpPr txBox="1">
            <a:spLocks/>
          </p:cNvSpPr>
          <p:nvPr/>
        </p:nvSpPr>
        <p:spPr>
          <a:xfrm>
            <a:off x="912635" y="1368973"/>
            <a:ext cx="5818041" cy="367655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dirty="0">
                <a:solidFill>
                  <a:schemeClr val="bg1"/>
                </a:solidFill>
              </a:rPr>
              <a:t>Social purpose - the enterprise must have a primary purpose that is beneficial to society with a social, cultural, employment-related, health-related or environmental aim. </a:t>
            </a:r>
          </a:p>
          <a:p>
            <a:pPr algn="l">
              <a:tabLst>
                <a:tab pos="177800" algn="l"/>
              </a:tabLst>
            </a:pPr>
            <a:endParaRPr lang="en-US" dirty="0">
              <a:solidFill>
                <a:schemeClr val="bg1"/>
              </a:solidFill>
            </a:endParaRPr>
          </a:p>
          <a:p>
            <a:pPr algn="l">
              <a:tabLst>
                <a:tab pos="177800" algn="l"/>
              </a:tabLst>
            </a:pPr>
            <a:r>
              <a:rPr lang="en-US" dirty="0">
                <a:solidFill>
                  <a:schemeClr val="bg1"/>
                </a:solidFill>
              </a:rPr>
              <a:t>Significant commercial activity - The enterprise must sell either goods or services. This activity must constitute a significant element of the revenue generated by the enterprise.</a:t>
            </a:r>
          </a:p>
          <a:p>
            <a:pPr algn="l">
              <a:tabLst>
                <a:tab pos="177800" algn="l"/>
              </a:tabLst>
            </a:pPr>
            <a:endParaRPr lang="en-US" dirty="0">
              <a:solidFill>
                <a:schemeClr val="bg1"/>
              </a:solidFill>
            </a:endParaRPr>
          </a:p>
          <a:p>
            <a:pPr algn="l">
              <a:tabLst>
                <a:tab pos="177800" algn="l"/>
              </a:tabLst>
            </a:pPr>
            <a:r>
              <a:rPr lang="en-US" dirty="0">
                <a:solidFill>
                  <a:schemeClr val="bg1"/>
                </a:solidFill>
              </a:rPr>
              <a:t>Independence of public authorities - The public authorities must not have any significant influence on the management or operation of the enterprise.</a:t>
            </a:r>
          </a:p>
          <a:p>
            <a:pPr algn="l">
              <a:tabLst>
                <a:tab pos="177800" algn="l"/>
              </a:tabLst>
            </a:pPr>
            <a:endParaRPr lang="en-US" dirty="0">
              <a:solidFill>
                <a:schemeClr val="bg1"/>
              </a:solidFill>
            </a:endParaRPr>
          </a:p>
          <a:p>
            <a:pPr algn="l">
              <a:tabLst>
                <a:tab pos="177800" algn="l"/>
              </a:tabLst>
            </a:pPr>
            <a:r>
              <a:rPr lang="en-US" dirty="0">
                <a:solidFill>
                  <a:schemeClr val="bg1"/>
                </a:solidFill>
              </a:rPr>
              <a:t>Inclusive and responsible governance – The enterprise must involve employees, customers, partners and stakeholders. In addition, the company must be managed responsibly in accordance with the social objectives.</a:t>
            </a:r>
          </a:p>
          <a:p>
            <a:pPr algn="l">
              <a:tabLst>
                <a:tab pos="177800" algn="l"/>
              </a:tabLst>
            </a:pPr>
            <a:endParaRPr lang="en-US" dirty="0">
              <a:solidFill>
                <a:schemeClr val="bg1"/>
              </a:solidFill>
            </a:endParaRPr>
          </a:p>
          <a:p>
            <a:pPr algn="l">
              <a:tabLst>
                <a:tab pos="177800" algn="l"/>
              </a:tabLst>
            </a:pPr>
            <a:r>
              <a:rPr lang="en-US" dirty="0">
                <a:solidFill>
                  <a:schemeClr val="bg1"/>
                </a:solidFill>
              </a:rPr>
              <a:t>Social management of profits - The enterprise must spend its profits on social objectives or reinvest the funds. However, a limited share of profits may be distributed as dividends to investors or owners. Profits should be reinvested in the enterprise, invested in other registered social enterprises, donated to charitable </a:t>
            </a:r>
            <a:r>
              <a:rPr lang="en-US" dirty="0" err="1">
                <a:solidFill>
                  <a:schemeClr val="bg1"/>
                </a:solidFill>
              </a:rPr>
              <a:t>organisations</a:t>
            </a:r>
            <a:r>
              <a:rPr lang="en-US" dirty="0">
                <a:solidFill>
                  <a:schemeClr val="bg1"/>
                </a:solidFill>
              </a:rPr>
              <a:t> or distributed as dividends to owners and investors to a limited extent.</a:t>
            </a:r>
          </a:p>
          <a:p>
            <a:pPr algn="l">
              <a:tabLst>
                <a:tab pos="177800" algn="l"/>
              </a:tabLst>
            </a:pPr>
            <a:r>
              <a:rPr lang="en-US" dirty="0">
                <a:solidFill>
                  <a:schemeClr val="bg1"/>
                </a:solidFill>
              </a:rPr>
              <a:t> </a:t>
            </a:r>
          </a:p>
          <a:p>
            <a:pPr algn="l">
              <a:tabLst>
                <a:tab pos="177800" algn="l"/>
              </a:tabLst>
            </a:pPr>
            <a:endParaRPr lang="en-US" dirty="0">
              <a:solidFill>
                <a:schemeClr val="bg1"/>
              </a:solidFill>
            </a:endParaRPr>
          </a:p>
        </p:txBody>
      </p:sp>
      <p:sp>
        <p:nvSpPr>
          <p:cNvPr id="18" name="Text Placeholder 5">
            <a:extLst>
              <a:ext uri="{FF2B5EF4-FFF2-40B4-BE49-F238E27FC236}">
                <a16:creationId xmlns:a16="http://schemas.microsoft.com/office/drawing/2014/main" id="{4D6506E9-BDF5-2D4B-BBE6-D4798EB9C80A}"/>
              </a:ext>
            </a:extLst>
          </p:cNvPr>
          <p:cNvSpPr txBox="1">
            <a:spLocks/>
          </p:cNvSpPr>
          <p:nvPr/>
        </p:nvSpPr>
        <p:spPr>
          <a:xfrm>
            <a:off x="964738" y="820132"/>
            <a:ext cx="3084747"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9" name="Text Placeholder 5">
            <a:extLst>
              <a:ext uri="{FF2B5EF4-FFF2-40B4-BE49-F238E27FC236}">
                <a16:creationId xmlns:a16="http://schemas.microsoft.com/office/drawing/2014/main" id="{67F1F4A9-6E23-6841-B1FA-61C79827B199}"/>
              </a:ext>
            </a:extLst>
          </p:cNvPr>
          <p:cNvSpPr txBox="1">
            <a:spLocks/>
          </p:cNvSpPr>
          <p:nvPr/>
        </p:nvSpPr>
        <p:spPr>
          <a:xfrm>
            <a:off x="964739" y="820132"/>
            <a:ext cx="3852190" cy="35082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400" b="1" dirty="0">
                <a:solidFill>
                  <a:schemeClr val="bg1"/>
                </a:solidFill>
                <a:latin typeface="Calibri" panose="020F0502020204030204" pitchFamily="34" charset="0"/>
                <a:cs typeface="Calibri" panose="020F0502020204030204" pitchFamily="34" charset="0"/>
              </a:rPr>
              <a:t>THESE CRITERIA ARE THE FOLLOWING: </a:t>
            </a:r>
          </a:p>
        </p:txBody>
      </p:sp>
      <p:grpSp>
        <p:nvGrpSpPr>
          <p:cNvPr id="22" name="Group 21">
            <a:extLst>
              <a:ext uri="{FF2B5EF4-FFF2-40B4-BE49-F238E27FC236}">
                <a16:creationId xmlns:a16="http://schemas.microsoft.com/office/drawing/2014/main" id="{46609397-5614-D747-B14F-89A97E7727DA}"/>
              </a:ext>
            </a:extLst>
          </p:cNvPr>
          <p:cNvGrpSpPr/>
          <p:nvPr/>
        </p:nvGrpSpPr>
        <p:grpSpPr>
          <a:xfrm>
            <a:off x="190684" y="3033967"/>
            <a:ext cx="579717" cy="347176"/>
            <a:chOff x="681174" y="2223261"/>
            <a:chExt cx="579717" cy="347176"/>
          </a:xfrm>
        </p:grpSpPr>
        <p:sp>
          <p:nvSpPr>
            <p:cNvPr id="23" name="Text Placeholder 5">
              <a:extLst>
                <a:ext uri="{FF2B5EF4-FFF2-40B4-BE49-F238E27FC236}">
                  <a16:creationId xmlns:a16="http://schemas.microsoft.com/office/drawing/2014/main" id="{0AC22884-AF8A-4A4D-BFB8-3243409B9F6B}"/>
                </a:ext>
              </a:extLst>
            </p:cNvPr>
            <p:cNvSpPr txBox="1">
              <a:spLocks/>
            </p:cNvSpPr>
            <p:nvPr/>
          </p:nvSpPr>
          <p:spPr>
            <a:xfrm>
              <a:off x="681174" y="2246766"/>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4" name="Text Placeholder 5">
              <a:extLst>
                <a:ext uri="{FF2B5EF4-FFF2-40B4-BE49-F238E27FC236}">
                  <a16:creationId xmlns:a16="http://schemas.microsoft.com/office/drawing/2014/main" id="{A1B8EDC3-5092-324B-8B5C-53CBEDD47A2F}"/>
                </a:ext>
              </a:extLst>
            </p:cNvPr>
            <p:cNvSpPr txBox="1">
              <a:spLocks/>
            </p:cNvSpPr>
            <p:nvPr/>
          </p:nvSpPr>
          <p:spPr>
            <a:xfrm>
              <a:off x="690039" y="2223261"/>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04</a:t>
              </a:r>
            </a:p>
          </p:txBody>
        </p:sp>
      </p:grpSp>
      <p:grpSp>
        <p:nvGrpSpPr>
          <p:cNvPr id="25" name="Group 24">
            <a:extLst>
              <a:ext uri="{FF2B5EF4-FFF2-40B4-BE49-F238E27FC236}">
                <a16:creationId xmlns:a16="http://schemas.microsoft.com/office/drawing/2014/main" id="{482734B5-3E13-A64E-8CFF-2C31F70597E0}"/>
              </a:ext>
            </a:extLst>
          </p:cNvPr>
          <p:cNvGrpSpPr/>
          <p:nvPr/>
        </p:nvGrpSpPr>
        <p:grpSpPr>
          <a:xfrm>
            <a:off x="190684" y="3778248"/>
            <a:ext cx="579717" cy="347176"/>
            <a:chOff x="681174" y="2233894"/>
            <a:chExt cx="579717" cy="347176"/>
          </a:xfrm>
        </p:grpSpPr>
        <p:sp>
          <p:nvSpPr>
            <p:cNvPr id="26" name="Text Placeholder 5">
              <a:extLst>
                <a:ext uri="{FF2B5EF4-FFF2-40B4-BE49-F238E27FC236}">
                  <a16:creationId xmlns:a16="http://schemas.microsoft.com/office/drawing/2014/main" id="{FEAE352C-6E30-DE4D-89F6-522449D16952}"/>
                </a:ext>
              </a:extLst>
            </p:cNvPr>
            <p:cNvSpPr txBox="1">
              <a:spLocks/>
            </p:cNvSpPr>
            <p:nvPr/>
          </p:nvSpPr>
          <p:spPr>
            <a:xfrm>
              <a:off x="681174" y="2246766"/>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7" name="Text Placeholder 5">
              <a:extLst>
                <a:ext uri="{FF2B5EF4-FFF2-40B4-BE49-F238E27FC236}">
                  <a16:creationId xmlns:a16="http://schemas.microsoft.com/office/drawing/2014/main" id="{DF97DFF2-706E-044F-9A0D-5D5F98628761}"/>
                </a:ext>
              </a:extLst>
            </p:cNvPr>
            <p:cNvSpPr txBox="1">
              <a:spLocks/>
            </p:cNvSpPr>
            <p:nvPr/>
          </p:nvSpPr>
          <p:spPr>
            <a:xfrm>
              <a:off x="690039" y="2233894"/>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05</a:t>
              </a:r>
            </a:p>
          </p:txBody>
        </p:sp>
      </p:grpSp>
      <p:pic>
        <p:nvPicPr>
          <p:cNvPr id="2050" name="Picture 2">
            <a:extLst>
              <a:ext uri="{FF2B5EF4-FFF2-40B4-BE49-F238E27FC236}">
                <a16:creationId xmlns:a16="http://schemas.microsoft.com/office/drawing/2014/main" id="{0409896C-2F48-2794-2EBE-D00C9BBD8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77712"/>
            <a:ext cx="7044333" cy="439978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88D0271-D9E3-84F9-A714-453DDBE10A8C}"/>
              </a:ext>
            </a:extLst>
          </p:cNvPr>
          <p:cNvSpPr txBox="1"/>
          <p:nvPr/>
        </p:nvSpPr>
        <p:spPr>
          <a:xfrm>
            <a:off x="0" y="10079902"/>
            <a:ext cx="7151259" cy="307777"/>
          </a:xfrm>
          <a:prstGeom prst="rect">
            <a:avLst/>
          </a:prstGeom>
          <a:noFill/>
        </p:spPr>
        <p:txBody>
          <a:bodyPr wrap="square">
            <a:spAutoFit/>
          </a:bodyPr>
          <a:lstStyle/>
          <a:p>
            <a:r>
              <a:rPr lang="en-US" sz="1100" b="0" i="0" u="sng" strike="noStrike" dirty="0">
                <a:solidFill>
                  <a:srgbClr val="1155CC"/>
                </a:solidFill>
                <a:effectLst/>
                <a:latin typeface="Calibri" panose="020F0502020204030204" pitchFamily="34" charset="0"/>
                <a:cs typeface="Calibri" panose="020F0502020204030204" pitchFamily="34" charset="0"/>
                <a:hlinkClick r:id="rId3"/>
              </a:rPr>
              <a:t>Boon class tram No 152.</a:t>
            </a:r>
            <a:r>
              <a:rPr lang="en-US" sz="1100" b="0" i="0" u="none" strike="noStrike" dirty="0">
                <a:solidFill>
                  <a:srgbClr val="30272E"/>
                </a:solidFill>
                <a:effectLst/>
                <a:latin typeface="Calibri" panose="020F0502020204030204" pitchFamily="34" charset="0"/>
                <a:cs typeface="Calibri" panose="020F0502020204030204" pitchFamily="34" charset="0"/>
              </a:rPr>
              <a:t>" by </a:t>
            </a:r>
            <a:r>
              <a:rPr lang="en-US" sz="1100" b="0" i="0" u="sng" strike="noStrike" dirty="0">
                <a:solidFill>
                  <a:srgbClr val="1155CC"/>
                </a:solidFill>
                <a:effectLst/>
                <a:latin typeface="Calibri" panose="020F0502020204030204" pitchFamily="34" charset="0"/>
                <a:cs typeface="Calibri" panose="020F0502020204030204" pitchFamily="34" charset="0"/>
                <a:hlinkClick r:id="rId4"/>
              </a:rPr>
              <a:t>Bernard </a:t>
            </a:r>
            <a:r>
              <a:rPr lang="en-US" sz="1100" b="0" i="0" u="sng" strike="noStrike" dirty="0" err="1">
                <a:solidFill>
                  <a:srgbClr val="1155CC"/>
                </a:solidFill>
                <a:effectLst/>
                <a:latin typeface="Calibri" panose="020F0502020204030204" pitchFamily="34" charset="0"/>
                <a:cs typeface="Calibri" panose="020F0502020204030204" pitchFamily="34" charset="0"/>
                <a:hlinkClick r:id="rId4"/>
              </a:rPr>
              <a:t>Spragg</a:t>
            </a:r>
            <a:r>
              <a:rPr lang="en-US" sz="1100" b="0" i="0" u="none" strike="noStrike" dirty="0">
                <a:solidFill>
                  <a:srgbClr val="30272E"/>
                </a:solidFill>
                <a:effectLst/>
                <a:latin typeface="Calibri" panose="020F0502020204030204" pitchFamily="34" charset="0"/>
                <a:cs typeface="Calibri" panose="020F0502020204030204" pitchFamily="34" charset="0"/>
              </a:rPr>
              <a:t> is marked with </a:t>
            </a:r>
            <a:r>
              <a:rPr lang="en-US" sz="1100" b="0" i="0" u="sng" strike="noStrike" dirty="0">
                <a:solidFill>
                  <a:srgbClr val="1155CC"/>
                </a:solidFill>
                <a:effectLst/>
                <a:latin typeface="Calibri" panose="020F0502020204030204" pitchFamily="34" charset="0"/>
                <a:cs typeface="Calibri" panose="020F0502020204030204" pitchFamily="34" charset="0"/>
                <a:hlinkClick r:id="rId5"/>
              </a:rPr>
              <a:t>CC0 1.0</a:t>
            </a:r>
            <a:r>
              <a:rPr lang="en-US" sz="1400" b="0" i="0" u="none" strike="noStrike" dirty="0">
                <a:solidFill>
                  <a:srgbClr val="30272E"/>
                </a:solidFill>
                <a:effectLst/>
                <a:latin typeface="Arial" panose="020B0604020202020204" pitchFamily="34" charset="0"/>
              </a:rPr>
              <a:t>.</a:t>
            </a:r>
            <a:endParaRPr lang="en-IE" dirty="0"/>
          </a:p>
        </p:txBody>
      </p:sp>
    </p:spTree>
    <p:extLst>
      <p:ext uri="{BB962C8B-B14F-4D97-AF65-F5344CB8AC3E}">
        <p14:creationId xmlns:p14="http://schemas.microsoft.com/office/powerpoint/2010/main" val="2093042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D5092E6-D800-824F-80A7-3A624A66268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 name="Text Placeholder 2">
            <a:extLst>
              <a:ext uri="{FF2B5EF4-FFF2-40B4-BE49-F238E27FC236}">
                <a16:creationId xmlns:a16="http://schemas.microsoft.com/office/drawing/2014/main" id="{1AF23100-2609-7941-9BB6-AFBC3E44E8ED}"/>
              </a:ext>
            </a:extLst>
          </p:cNvPr>
          <p:cNvSpPr>
            <a:spLocks noGrp="1"/>
          </p:cNvSpPr>
          <p:nvPr>
            <p:ph type="body" sz="quarter" idx="32"/>
          </p:nvPr>
        </p:nvSpPr>
        <p:spPr>
          <a:xfrm>
            <a:off x="516343" y="822877"/>
            <a:ext cx="6526988" cy="5856219"/>
          </a:xfrm>
        </p:spPr>
        <p:txBody>
          <a:bodyPr numCol="1"/>
          <a:lstStyle/>
          <a:p>
            <a:r>
              <a:rPr lang="en-GB" dirty="0"/>
              <a:t>As for the tax incentives, it is worthwhile to mention that the Danish Government set aside 42.6 million DKK for social enterprises in the years 2012-2015.</a:t>
            </a:r>
            <a:endParaRPr lang="en-RU" dirty="0"/>
          </a:p>
          <a:p>
            <a:r>
              <a:rPr lang="en-GB" b="1" dirty="0"/>
              <a:t> </a:t>
            </a:r>
            <a:endParaRPr lang="en-RU" dirty="0"/>
          </a:p>
          <a:p>
            <a:r>
              <a:rPr lang="en-GB" dirty="0"/>
              <a:t>Moving onwards in the </a:t>
            </a:r>
            <a:r>
              <a:rPr lang="en-GB" b="1" dirty="0"/>
              <a:t>Greek</a:t>
            </a:r>
            <a:r>
              <a:rPr lang="en-GB" dirty="0"/>
              <a:t> context, </a:t>
            </a:r>
            <a:r>
              <a:rPr lang="en-GB" b="1" dirty="0"/>
              <a:t>there have been developments during 2007-2013 driven by </a:t>
            </a:r>
            <a:r>
              <a:rPr lang="en-GB" dirty="0"/>
              <a:t>programmes in the context of the "Digital Convergence" Operational Programme of the Ministry of Economy, part of the 4th Community Support Framework programme in the area of Information Society Technologies (2007-2013). Call 31 of the programme, launched in late 2011, amounted to ca. 60 million EUR and supported projects related to the </a:t>
            </a:r>
            <a:r>
              <a:rPr lang="en-GB" b="1" dirty="0"/>
              <a:t>digitisation of cultural heritage</a:t>
            </a:r>
            <a:r>
              <a:rPr lang="en-GB" dirty="0"/>
              <a:t>, popular and contemporary culture assets, their enrichment, access through web services and mobile devices apps, and integration within a unified metadata repository. The emphasis was on final delivery of cultural content to audiences and markets, both national and international, among other channels through exposure to the </a:t>
            </a:r>
            <a:r>
              <a:rPr lang="en-GB" dirty="0" err="1"/>
              <a:t>Europeana</a:t>
            </a:r>
            <a:r>
              <a:rPr lang="en-GB" dirty="0"/>
              <a:t> digital library.</a:t>
            </a:r>
            <a:r>
              <a:rPr lang="en-GB" baseline="30000" dirty="0"/>
              <a:t>43</a:t>
            </a:r>
            <a:r>
              <a:rPr lang="en-GB" dirty="0"/>
              <a:t> </a:t>
            </a:r>
            <a:endParaRPr lang="en-RU" dirty="0"/>
          </a:p>
          <a:p>
            <a:r>
              <a:rPr lang="en-GB" dirty="0"/>
              <a:t> </a:t>
            </a:r>
            <a:endParaRPr lang="en-RU" dirty="0"/>
          </a:p>
          <a:p>
            <a:r>
              <a:rPr lang="en-GB" dirty="0"/>
              <a:t>In continuation, in the context of the implementation of the European Structural and Investment Funds 2014-2020 in the field of Research, Technology and Innovation,</a:t>
            </a:r>
            <a:r>
              <a:rPr lang="en-GB" b="1" dirty="0"/>
              <a:t> </a:t>
            </a:r>
            <a:r>
              <a:rPr lang="en-GB" dirty="0"/>
              <a:t>the General Secretariat for Research and Technology of the </a:t>
            </a:r>
            <a:r>
              <a:rPr lang="en-GB" b="1" dirty="0"/>
              <a:t>Ministry of Education, Research and Religions</a:t>
            </a:r>
            <a:r>
              <a:rPr lang="en-GB" dirty="0"/>
              <a:t> in collaboration </a:t>
            </a:r>
            <a:r>
              <a:rPr lang="en-GB" b="1" dirty="0"/>
              <a:t>with the Ministry of Culture and Sports</a:t>
            </a:r>
            <a:r>
              <a:rPr lang="en-GB" dirty="0"/>
              <a:t> announced the special action of </a:t>
            </a:r>
            <a:r>
              <a:rPr lang="en-GB" b="1" dirty="0"/>
              <a:t>Open Innovation in Culture</a:t>
            </a:r>
            <a:r>
              <a:rPr lang="en-GB" dirty="0"/>
              <a:t> focusing on "Culture, Cultural Heritage, Science and Technology”.</a:t>
            </a:r>
            <a:r>
              <a:rPr lang="en-GB" baseline="30000" dirty="0"/>
              <a:t>44</a:t>
            </a:r>
            <a:r>
              <a:rPr lang="en-GB" dirty="0"/>
              <a:t> </a:t>
            </a:r>
            <a:endParaRPr lang="en-RU" dirty="0"/>
          </a:p>
          <a:p>
            <a:r>
              <a:rPr lang="en-GB" b="1" dirty="0"/>
              <a:t> </a:t>
            </a:r>
            <a:endParaRPr lang="en-RU" dirty="0"/>
          </a:p>
          <a:p>
            <a:r>
              <a:rPr lang="en-GB" dirty="0"/>
              <a:t>Meanwhile in </a:t>
            </a:r>
            <a:r>
              <a:rPr lang="en-GB" b="1" dirty="0"/>
              <a:t>Ireland</a:t>
            </a:r>
            <a:r>
              <a:rPr lang="en-GB" dirty="0"/>
              <a:t>, and in recognition of the valuable contribution social enterprises make to society and the economy, the Social Enterprise Development Fund was set up to encourage social entrepreneurship. The Social Enterprise Development Fund is a €3.2 million pot of money which is being delivered over four years from 2018 to 2022, by offering a cash grant to social enterprises that meet the criteria.</a:t>
            </a:r>
            <a:endParaRPr lang="en-US" dirty="0"/>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44</a:t>
            </a:fld>
            <a:endParaRPr lang="en-US" dirty="0"/>
          </a:p>
        </p:txBody>
      </p:sp>
      <p:sp>
        <p:nvSpPr>
          <p:cNvPr id="15" name="Text Placeholder 5">
            <a:extLst>
              <a:ext uri="{FF2B5EF4-FFF2-40B4-BE49-F238E27FC236}">
                <a16:creationId xmlns:a16="http://schemas.microsoft.com/office/drawing/2014/main" id="{44D6AAEE-30D1-CE4F-AFA2-AE5EE8497FE7}"/>
              </a:ext>
            </a:extLst>
          </p:cNvPr>
          <p:cNvSpPr txBox="1">
            <a:spLocks/>
          </p:cNvSpPr>
          <p:nvPr/>
        </p:nvSpPr>
        <p:spPr>
          <a:xfrm>
            <a:off x="512909" y="9379669"/>
            <a:ext cx="5967266" cy="100866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sz="1000" baseline="30000" dirty="0"/>
              <a:t>43 </a:t>
            </a:r>
            <a:r>
              <a:rPr lang="en-GB" sz="1000" b="1" dirty="0">
                <a:solidFill>
                  <a:srgbClr val="E54526"/>
                </a:solidFill>
                <a:hlinkClick r:id="rId3">
                  <a:extLst>
                    <a:ext uri="{A12FA001-AC4F-418D-AE19-62706E023703}">
                      <ahyp:hlinkClr xmlns:ahyp="http://schemas.microsoft.com/office/drawing/2018/hyperlinkcolor" val="tx"/>
                    </a:ext>
                  </a:extLst>
                </a:hlinkClick>
              </a:rPr>
              <a:t>https://</a:t>
            </a:r>
            <a:r>
              <a:rPr lang="en-GB" sz="1000" b="1" dirty="0" err="1">
                <a:solidFill>
                  <a:srgbClr val="E54526"/>
                </a:solidFill>
                <a:hlinkClick r:id="rId3">
                  <a:extLst>
                    <a:ext uri="{A12FA001-AC4F-418D-AE19-62706E023703}">
                      <ahyp:hlinkClr xmlns:ahyp="http://schemas.microsoft.com/office/drawing/2018/hyperlinkcolor" val="tx"/>
                    </a:ext>
                  </a:extLst>
                </a:hlinkClick>
              </a:rPr>
              <a:t>www.culturalpolicies.net</a:t>
            </a:r>
            <a:r>
              <a:rPr lang="en-GB" sz="1000" b="1" dirty="0">
                <a:solidFill>
                  <a:srgbClr val="E54526"/>
                </a:solidFill>
                <a:hlinkClick r:id="rId3">
                  <a:extLst>
                    <a:ext uri="{A12FA001-AC4F-418D-AE19-62706E023703}">
                      <ahyp:hlinkClr xmlns:ahyp="http://schemas.microsoft.com/office/drawing/2018/hyperlinkcolor" val="tx"/>
                    </a:ext>
                  </a:extLst>
                </a:hlinkClick>
              </a:rPr>
              <a:t>/database/search-by-country/country-profile/category/?id=16&amp;g1=2 </a:t>
            </a:r>
            <a:endParaRPr lang="en-RU" dirty="0">
              <a:solidFill>
                <a:srgbClr val="E54526"/>
              </a:solidFill>
            </a:endParaRPr>
          </a:p>
          <a:p>
            <a:pPr algn="l"/>
            <a:endParaRPr lang="en-IE" sz="1000" baseline="30000" dirty="0"/>
          </a:p>
          <a:p>
            <a:pPr algn="l"/>
            <a:r>
              <a:rPr lang="en-GB" sz="1000" baseline="30000" dirty="0"/>
              <a:t>44</a:t>
            </a:r>
            <a:r>
              <a:rPr lang="en-GB" sz="1000" b="1" dirty="0">
                <a:solidFill>
                  <a:srgbClr val="E54526"/>
                </a:solidFill>
                <a:hlinkClick r:id="rId4">
                  <a:extLst>
                    <a:ext uri="{A12FA001-AC4F-418D-AE19-62706E023703}">
                      <ahyp:hlinkClr xmlns:ahyp="http://schemas.microsoft.com/office/drawing/2018/hyperlinkcolor" val="tx"/>
                    </a:ext>
                  </a:extLst>
                </a:hlinkClick>
              </a:rPr>
              <a:t>http://www.gsrt.gr/central.aspx?sId=124I458I1163I646I509701&amp;olID=777&amp;neID=589&amp;neTa=1_21286&amp;ncID=0&amp;neHC=0&amp;tbid=0&amp;lrID=2&amp;oldUIID=aI777I0I119I428I1089I0I3&amp;actionID=load&amp;JScript=1 </a:t>
            </a:r>
            <a:endParaRPr lang="en-IE" sz="1000" b="1" baseline="30000" dirty="0">
              <a:solidFill>
                <a:srgbClr val="E54526"/>
              </a:solidFill>
            </a:endParaRPr>
          </a:p>
        </p:txBody>
      </p:sp>
      <p:sp>
        <p:nvSpPr>
          <p:cNvPr id="7" name="Text Placeholder 5">
            <a:extLst>
              <a:ext uri="{FF2B5EF4-FFF2-40B4-BE49-F238E27FC236}">
                <a16:creationId xmlns:a16="http://schemas.microsoft.com/office/drawing/2014/main" id="{7CF5B170-BFF7-914D-9661-919379A81319}"/>
              </a:ext>
            </a:extLst>
          </p:cNvPr>
          <p:cNvSpPr txBox="1">
            <a:spLocks/>
          </p:cNvSpPr>
          <p:nvPr/>
        </p:nvSpPr>
        <p:spPr>
          <a:xfrm>
            <a:off x="1784009" y="5056541"/>
            <a:ext cx="1849318" cy="64705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r>
              <a:rPr lang="en-GB" dirty="0"/>
              <a:t>Info on how the UK governments can support CSI:</a:t>
            </a:r>
            <a:endParaRPr lang="en-RU" dirty="0"/>
          </a:p>
        </p:txBody>
      </p:sp>
      <p:pic>
        <p:nvPicPr>
          <p:cNvPr id="14" name="Picture 13">
            <a:extLst>
              <a:ext uri="{FF2B5EF4-FFF2-40B4-BE49-F238E27FC236}">
                <a16:creationId xmlns:a16="http://schemas.microsoft.com/office/drawing/2014/main" id="{861FCB8A-AA89-DF41-BF66-C0D83584365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8370" y="7052727"/>
            <a:ext cx="2751284" cy="1961916"/>
          </a:xfrm>
          <a:prstGeom prst="rect">
            <a:avLst/>
          </a:prstGeom>
        </p:spPr>
      </p:pic>
      <p:sp>
        <p:nvSpPr>
          <p:cNvPr id="17" name="Rectangle 16">
            <a:extLst>
              <a:ext uri="{FF2B5EF4-FFF2-40B4-BE49-F238E27FC236}">
                <a16:creationId xmlns:a16="http://schemas.microsoft.com/office/drawing/2014/main" id="{92012202-1E54-ED4C-8447-1A207DFA11BA}"/>
              </a:ext>
            </a:extLst>
          </p:cNvPr>
          <p:cNvSpPr/>
          <p:nvPr/>
        </p:nvSpPr>
        <p:spPr>
          <a:xfrm>
            <a:off x="0" y="7235087"/>
            <a:ext cx="2278071" cy="1469416"/>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8" name="Group 17">
            <a:extLst>
              <a:ext uri="{FF2B5EF4-FFF2-40B4-BE49-F238E27FC236}">
                <a16:creationId xmlns:a16="http://schemas.microsoft.com/office/drawing/2014/main" id="{8A36A0C4-EB81-6E4B-93D7-8E5B12D2972A}"/>
              </a:ext>
            </a:extLst>
          </p:cNvPr>
          <p:cNvGrpSpPr/>
          <p:nvPr/>
        </p:nvGrpSpPr>
        <p:grpSpPr>
          <a:xfrm rot="847229">
            <a:off x="1932841" y="7879850"/>
            <a:ext cx="756652" cy="667396"/>
            <a:chOff x="1338363" y="5152163"/>
            <a:chExt cx="756652" cy="667396"/>
          </a:xfrm>
        </p:grpSpPr>
        <p:sp>
          <p:nvSpPr>
            <p:cNvPr id="19" name="Oval 18">
              <a:extLst>
                <a:ext uri="{FF2B5EF4-FFF2-40B4-BE49-F238E27FC236}">
                  <a16:creationId xmlns:a16="http://schemas.microsoft.com/office/drawing/2014/main" id="{1CFF275A-5606-C140-9AFA-950A94383219}"/>
                </a:ext>
              </a:extLst>
            </p:cNvPr>
            <p:cNvSpPr/>
            <p:nvPr/>
          </p:nvSpPr>
          <p:spPr>
            <a:xfrm>
              <a:off x="1375642" y="5152163"/>
              <a:ext cx="667395" cy="667395"/>
            </a:xfrm>
            <a:prstGeom prst="ellipse">
              <a:avLst/>
            </a:prstGeom>
            <a:solidFill>
              <a:srgbClr val="33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
              <a:extLst>
                <a:ext uri="{FF2B5EF4-FFF2-40B4-BE49-F238E27FC236}">
                  <a16:creationId xmlns:a16="http://schemas.microsoft.com/office/drawing/2014/main" id="{2CE9EA09-A5B7-6D47-934B-66491B40A661}"/>
                </a:ext>
              </a:extLst>
            </p:cNvPr>
            <p:cNvSpPr txBox="1">
              <a:spLocks/>
            </p:cNvSpPr>
            <p:nvPr/>
          </p:nvSpPr>
          <p:spPr>
            <a:xfrm>
              <a:off x="1338363" y="5241391"/>
              <a:ext cx="756652" cy="578168"/>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340"/>
                </a:lnSpc>
                <a:spcBef>
                  <a:spcPts val="0"/>
                </a:spcBef>
              </a:pPr>
              <a:r>
                <a:rPr lang="en-GB" sz="1200" dirty="0">
                  <a:solidFill>
                    <a:schemeClr val="bg1"/>
                  </a:solidFill>
                  <a:hlinkClick r:id="rId7">
                    <a:extLst>
                      <a:ext uri="{A12FA001-AC4F-418D-AE19-62706E023703}">
                        <ahyp:hlinkClr xmlns:ahyp="http://schemas.microsoft.com/office/drawing/2018/hyperlinkcolor" val="tx"/>
                      </a:ext>
                    </a:extLst>
                  </a:hlinkClick>
                </a:rPr>
                <a:t>CLICK  TO VIEW</a:t>
              </a:r>
              <a:endParaRPr lang="en-US" sz="1200" dirty="0">
                <a:solidFill>
                  <a:schemeClr val="bg1"/>
                </a:solidFill>
              </a:endParaRPr>
            </a:p>
          </p:txBody>
        </p:sp>
      </p:grpSp>
      <p:pic>
        <p:nvPicPr>
          <p:cNvPr id="21" name="Picture 20">
            <a:extLst>
              <a:ext uri="{FF2B5EF4-FFF2-40B4-BE49-F238E27FC236}">
                <a16:creationId xmlns:a16="http://schemas.microsoft.com/office/drawing/2014/main" id="{F2CE41A5-D964-874C-A4EA-0B894484BF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02325" y="4722639"/>
            <a:ext cx="2751284" cy="1961916"/>
          </a:xfrm>
          <a:prstGeom prst="rect">
            <a:avLst/>
          </a:prstGeom>
        </p:spPr>
      </p:pic>
      <p:sp>
        <p:nvSpPr>
          <p:cNvPr id="22" name="Rectangle 21">
            <a:extLst>
              <a:ext uri="{FF2B5EF4-FFF2-40B4-BE49-F238E27FC236}">
                <a16:creationId xmlns:a16="http://schemas.microsoft.com/office/drawing/2014/main" id="{7DA5F0D7-8DD5-394C-8C61-41C630AE3987}"/>
              </a:ext>
            </a:extLst>
          </p:cNvPr>
          <p:cNvSpPr/>
          <p:nvPr/>
        </p:nvSpPr>
        <p:spPr>
          <a:xfrm>
            <a:off x="5274486" y="4899154"/>
            <a:ext cx="2285189" cy="1448172"/>
          </a:xfrm>
          <a:prstGeom prst="rect">
            <a:avLst/>
          </a:prstGeom>
          <a:blipFill>
            <a:blip r:embed="rId8" cstate="email">
              <a:extLst>
                <a:ext uri="{28A0092B-C50C-407E-A947-70E740481C1C}">
                  <a14:useLocalDpi xmlns:a14="http://schemas.microsoft.com/office/drawing/2010/main"/>
                </a:ext>
              </a:extLst>
            </a:blip>
            <a:srcRect/>
            <a:stretch>
              <a:fillRect l="1735" t="8522" b="102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23" name="Group 22">
            <a:extLst>
              <a:ext uri="{FF2B5EF4-FFF2-40B4-BE49-F238E27FC236}">
                <a16:creationId xmlns:a16="http://schemas.microsoft.com/office/drawing/2014/main" id="{D384DB62-7C93-6C4E-A852-21FA2EAF03E9}"/>
              </a:ext>
            </a:extLst>
          </p:cNvPr>
          <p:cNvGrpSpPr/>
          <p:nvPr/>
        </p:nvGrpSpPr>
        <p:grpSpPr>
          <a:xfrm rot="847229">
            <a:off x="5533996" y="6166378"/>
            <a:ext cx="756652" cy="667396"/>
            <a:chOff x="1338363" y="5152163"/>
            <a:chExt cx="756652" cy="667396"/>
          </a:xfrm>
        </p:grpSpPr>
        <p:sp>
          <p:nvSpPr>
            <p:cNvPr id="24" name="Oval 23">
              <a:extLst>
                <a:ext uri="{FF2B5EF4-FFF2-40B4-BE49-F238E27FC236}">
                  <a16:creationId xmlns:a16="http://schemas.microsoft.com/office/drawing/2014/main" id="{8C52AEEA-4C73-B34E-884A-F7C91FFD692A}"/>
                </a:ext>
              </a:extLst>
            </p:cNvPr>
            <p:cNvSpPr/>
            <p:nvPr/>
          </p:nvSpPr>
          <p:spPr>
            <a:xfrm>
              <a:off x="1375642" y="5152163"/>
              <a:ext cx="667395" cy="667395"/>
            </a:xfrm>
            <a:prstGeom prst="ellipse">
              <a:avLst/>
            </a:prstGeom>
            <a:solidFill>
              <a:srgbClr val="33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9E9472FA-0A12-F144-8E6E-977C6FEFED04}"/>
                </a:ext>
              </a:extLst>
            </p:cNvPr>
            <p:cNvSpPr txBox="1">
              <a:spLocks/>
            </p:cNvSpPr>
            <p:nvPr/>
          </p:nvSpPr>
          <p:spPr>
            <a:xfrm>
              <a:off x="1338363" y="5241391"/>
              <a:ext cx="756652" cy="578168"/>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340"/>
                </a:lnSpc>
                <a:spcBef>
                  <a:spcPts val="0"/>
                </a:spcBef>
              </a:pPr>
              <a:r>
                <a:rPr lang="en-GB" sz="1200" dirty="0">
                  <a:solidFill>
                    <a:schemeClr val="bg1"/>
                  </a:solidFill>
                  <a:hlinkClick r:id="rId9">
                    <a:extLst>
                      <a:ext uri="{A12FA001-AC4F-418D-AE19-62706E023703}">
                        <ahyp:hlinkClr xmlns:ahyp="http://schemas.microsoft.com/office/drawing/2018/hyperlinkcolor" val="tx"/>
                      </a:ext>
                    </a:extLst>
                  </a:hlinkClick>
                </a:rPr>
                <a:t>CLICK  TO VIEW</a:t>
              </a:r>
              <a:endParaRPr lang="en-US" sz="1200" dirty="0">
                <a:solidFill>
                  <a:schemeClr val="bg1"/>
                </a:solidFill>
              </a:endParaRPr>
            </a:p>
          </p:txBody>
        </p:sp>
      </p:grpSp>
      <p:pic>
        <p:nvPicPr>
          <p:cNvPr id="26" name="Picture 25">
            <a:extLst>
              <a:ext uri="{FF2B5EF4-FFF2-40B4-BE49-F238E27FC236}">
                <a16:creationId xmlns:a16="http://schemas.microsoft.com/office/drawing/2014/main" id="{711BCC7C-01F5-1C4D-B097-884551D25B6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10714" y="7051764"/>
            <a:ext cx="2751284" cy="1961916"/>
          </a:xfrm>
          <a:prstGeom prst="rect">
            <a:avLst/>
          </a:prstGeom>
        </p:spPr>
      </p:pic>
      <p:sp>
        <p:nvSpPr>
          <p:cNvPr id="27" name="Rectangle 26">
            <a:extLst>
              <a:ext uri="{FF2B5EF4-FFF2-40B4-BE49-F238E27FC236}">
                <a16:creationId xmlns:a16="http://schemas.microsoft.com/office/drawing/2014/main" id="{E80E9F2C-22AC-4E44-BE43-60D2F2E673A5}"/>
              </a:ext>
            </a:extLst>
          </p:cNvPr>
          <p:cNvSpPr/>
          <p:nvPr/>
        </p:nvSpPr>
        <p:spPr>
          <a:xfrm>
            <a:off x="5274486" y="7228279"/>
            <a:ext cx="2285189" cy="1448172"/>
          </a:xfrm>
          <a:prstGeom prst="rect">
            <a:avLst/>
          </a:prstGeom>
          <a:blipFill>
            <a:blip r:embed="rId10"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28" name="Group 27">
            <a:extLst>
              <a:ext uri="{FF2B5EF4-FFF2-40B4-BE49-F238E27FC236}">
                <a16:creationId xmlns:a16="http://schemas.microsoft.com/office/drawing/2014/main" id="{1AA98775-243D-2B4A-880A-B5CA6D6CD460}"/>
              </a:ext>
            </a:extLst>
          </p:cNvPr>
          <p:cNvGrpSpPr/>
          <p:nvPr/>
        </p:nvGrpSpPr>
        <p:grpSpPr>
          <a:xfrm rot="847229">
            <a:off x="5533996" y="8495503"/>
            <a:ext cx="756652" cy="667396"/>
            <a:chOff x="1338363" y="5152163"/>
            <a:chExt cx="756652" cy="667396"/>
          </a:xfrm>
        </p:grpSpPr>
        <p:sp>
          <p:nvSpPr>
            <p:cNvPr id="29" name="Oval 28">
              <a:extLst>
                <a:ext uri="{FF2B5EF4-FFF2-40B4-BE49-F238E27FC236}">
                  <a16:creationId xmlns:a16="http://schemas.microsoft.com/office/drawing/2014/main" id="{F7B64FB1-457D-4F44-B149-513743CD605A}"/>
                </a:ext>
              </a:extLst>
            </p:cNvPr>
            <p:cNvSpPr/>
            <p:nvPr/>
          </p:nvSpPr>
          <p:spPr>
            <a:xfrm>
              <a:off x="1375642" y="5152163"/>
              <a:ext cx="667395" cy="667395"/>
            </a:xfrm>
            <a:prstGeom prst="ellipse">
              <a:avLst/>
            </a:prstGeom>
            <a:solidFill>
              <a:srgbClr val="33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8">
              <a:extLst>
                <a:ext uri="{FF2B5EF4-FFF2-40B4-BE49-F238E27FC236}">
                  <a16:creationId xmlns:a16="http://schemas.microsoft.com/office/drawing/2014/main" id="{F6D998BE-F4A1-724B-8EDC-DF653FFC31EF}"/>
                </a:ext>
              </a:extLst>
            </p:cNvPr>
            <p:cNvSpPr txBox="1">
              <a:spLocks/>
            </p:cNvSpPr>
            <p:nvPr/>
          </p:nvSpPr>
          <p:spPr>
            <a:xfrm>
              <a:off x="1338363" y="5241391"/>
              <a:ext cx="756652" cy="578168"/>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340"/>
                </a:lnSpc>
                <a:spcBef>
                  <a:spcPts val="0"/>
                </a:spcBef>
              </a:pPr>
              <a:r>
                <a:rPr lang="en-GB" sz="1200" dirty="0">
                  <a:solidFill>
                    <a:schemeClr val="bg1"/>
                  </a:solidFill>
                  <a:hlinkClick r:id="rId11">
                    <a:extLst>
                      <a:ext uri="{A12FA001-AC4F-418D-AE19-62706E023703}">
                        <ahyp:hlinkClr xmlns:ahyp="http://schemas.microsoft.com/office/drawing/2018/hyperlinkcolor" val="tx"/>
                      </a:ext>
                    </a:extLst>
                  </a:hlinkClick>
                </a:rPr>
                <a:t>CLICK  TO VIEW</a:t>
              </a:r>
              <a:endParaRPr lang="en-US" sz="1200" dirty="0">
                <a:solidFill>
                  <a:schemeClr val="bg1"/>
                </a:solidFill>
              </a:endParaRPr>
            </a:p>
          </p:txBody>
        </p:sp>
      </p:grpSp>
      <p:sp>
        <p:nvSpPr>
          <p:cNvPr id="31" name="Text Placeholder 5">
            <a:extLst>
              <a:ext uri="{FF2B5EF4-FFF2-40B4-BE49-F238E27FC236}">
                <a16:creationId xmlns:a16="http://schemas.microsoft.com/office/drawing/2014/main" id="{BEACA69E-AC20-5146-836A-3DA0EFA57BF5}"/>
              </a:ext>
            </a:extLst>
          </p:cNvPr>
          <p:cNvSpPr txBox="1">
            <a:spLocks/>
          </p:cNvSpPr>
          <p:nvPr/>
        </p:nvSpPr>
        <p:spPr>
          <a:xfrm>
            <a:off x="509856" y="6719571"/>
            <a:ext cx="1849318" cy="2445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b="1" dirty="0"/>
              <a:t>UK Innovation Strategy:</a:t>
            </a:r>
            <a:endParaRPr lang="en-RU" dirty="0"/>
          </a:p>
        </p:txBody>
      </p:sp>
      <p:pic>
        <p:nvPicPr>
          <p:cNvPr id="32" name="Picture 31">
            <a:extLst>
              <a:ext uri="{FF2B5EF4-FFF2-40B4-BE49-F238E27FC236}">
                <a16:creationId xmlns:a16="http://schemas.microsoft.com/office/drawing/2014/main" id="{D3F2DD39-9634-044A-9DB2-5C96D530034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854400" y="5298248"/>
            <a:ext cx="956314" cy="649983"/>
          </a:xfrm>
          <a:prstGeom prst="rect">
            <a:avLst/>
          </a:prstGeom>
        </p:spPr>
      </p:pic>
      <p:pic>
        <p:nvPicPr>
          <p:cNvPr id="33" name="Picture 32">
            <a:extLst>
              <a:ext uri="{FF2B5EF4-FFF2-40B4-BE49-F238E27FC236}">
                <a16:creationId xmlns:a16="http://schemas.microsoft.com/office/drawing/2014/main" id="{26374BA4-0F0E-224C-9BA5-73C316CF8BA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a:off x="2890187" y="7559175"/>
            <a:ext cx="956314" cy="649983"/>
          </a:xfrm>
          <a:prstGeom prst="rect">
            <a:avLst/>
          </a:prstGeom>
        </p:spPr>
      </p:pic>
    </p:spTree>
    <p:extLst>
      <p:ext uri="{BB962C8B-B14F-4D97-AF65-F5344CB8AC3E}">
        <p14:creationId xmlns:p14="http://schemas.microsoft.com/office/powerpoint/2010/main" val="3789053799"/>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45</a:t>
            </a:fld>
            <a:endParaRPr lang="en-US" dirty="0"/>
          </a:p>
        </p:txBody>
      </p:sp>
      <p:sp>
        <p:nvSpPr>
          <p:cNvPr id="9" name="Text Placeholder 2">
            <a:extLst>
              <a:ext uri="{FF2B5EF4-FFF2-40B4-BE49-F238E27FC236}">
                <a16:creationId xmlns:a16="http://schemas.microsoft.com/office/drawing/2014/main" id="{5C8FA965-7C17-1546-8741-A164E00C819A}"/>
              </a:ext>
            </a:extLst>
          </p:cNvPr>
          <p:cNvSpPr txBox="1">
            <a:spLocks/>
          </p:cNvSpPr>
          <p:nvPr/>
        </p:nvSpPr>
        <p:spPr>
          <a:xfrm>
            <a:off x="1930950" y="1841873"/>
            <a:ext cx="4814717" cy="95631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2200" b="1" dirty="0">
                <a:solidFill>
                  <a:srgbClr val="E54526"/>
                </a:solidFill>
                <a:cs typeface="Poppins SemiBold" pitchFamily="2" charset="77"/>
              </a:rPr>
              <a:t>social cooperatives;</a:t>
            </a:r>
          </a:p>
        </p:txBody>
      </p:sp>
      <p:sp>
        <p:nvSpPr>
          <p:cNvPr id="10" name="Text Placeholder 5">
            <a:extLst>
              <a:ext uri="{FF2B5EF4-FFF2-40B4-BE49-F238E27FC236}">
                <a16:creationId xmlns:a16="http://schemas.microsoft.com/office/drawing/2014/main" id="{E061EDD1-60F0-DE45-AC64-A896D0B2EBD4}"/>
              </a:ext>
            </a:extLst>
          </p:cNvPr>
          <p:cNvSpPr txBox="1">
            <a:spLocks/>
          </p:cNvSpPr>
          <p:nvPr/>
        </p:nvSpPr>
        <p:spPr>
          <a:xfrm>
            <a:off x="518229" y="1890863"/>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grpSp>
        <p:nvGrpSpPr>
          <p:cNvPr id="11" name="Graphic 3">
            <a:extLst>
              <a:ext uri="{FF2B5EF4-FFF2-40B4-BE49-F238E27FC236}">
                <a16:creationId xmlns:a16="http://schemas.microsoft.com/office/drawing/2014/main" id="{1081B2BC-14F6-A84C-8F73-6FCE3206EDDE}"/>
              </a:ext>
            </a:extLst>
          </p:cNvPr>
          <p:cNvGrpSpPr/>
          <p:nvPr/>
        </p:nvGrpSpPr>
        <p:grpSpPr>
          <a:xfrm>
            <a:off x="755293" y="2020650"/>
            <a:ext cx="839727" cy="612790"/>
            <a:chOff x="8408232" y="3880051"/>
            <a:chExt cx="1097482" cy="800887"/>
          </a:xfrm>
          <a:solidFill>
            <a:schemeClr val="bg1"/>
          </a:solidFill>
        </p:grpSpPr>
        <p:sp>
          <p:nvSpPr>
            <p:cNvPr id="12" name="Freeform 11">
              <a:extLst>
                <a:ext uri="{FF2B5EF4-FFF2-40B4-BE49-F238E27FC236}">
                  <a16:creationId xmlns:a16="http://schemas.microsoft.com/office/drawing/2014/main" id="{D7827827-FF62-7246-B6E1-1CF03AF7E6B4}"/>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1EB70A11-F4B3-FF4F-871A-3B0DE21A50CD}"/>
                </a:ext>
              </a:extLst>
            </p:cNvPr>
            <p:cNvGrpSpPr/>
            <p:nvPr/>
          </p:nvGrpSpPr>
          <p:grpSpPr>
            <a:xfrm>
              <a:off x="8408232" y="3880051"/>
              <a:ext cx="1097482" cy="800887"/>
              <a:chOff x="8408232" y="3880051"/>
              <a:chExt cx="1097482" cy="800887"/>
            </a:xfrm>
            <a:grpFill/>
          </p:grpSpPr>
          <p:sp>
            <p:nvSpPr>
              <p:cNvPr id="14" name="Freeform 13">
                <a:extLst>
                  <a:ext uri="{FF2B5EF4-FFF2-40B4-BE49-F238E27FC236}">
                    <a16:creationId xmlns:a16="http://schemas.microsoft.com/office/drawing/2014/main" id="{6E65AB61-FACC-EF4D-B4EB-38A139A5ACD0}"/>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E2324E3-CCD5-5E4D-95A6-51A6B3C5FBB7}"/>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3AA60D6-4E5A-C64F-AFFF-8E34B86CA3E4}"/>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0E695A8-13FC-6D41-861A-5E103CC6981B}"/>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5C79EDA-2967-6C46-9740-244B75BD4819}"/>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6C1D6CA-DCFE-CB48-97A5-6312837BED91}"/>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sp>
        <p:nvSpPr>
          <p:cNvPr id="22" name="Text Placeholder 2">
            <a:extLst>
              <a:ext uri="{FF2B5EF4-FFF2-40B4-BE49-F238E27FC236}">
                <a16:creationId xmlns:a16="http://schemas.microsoft.com/office/drawing/2014/main" id="{ADAA5750-2895-7A45-8F96-7EE61C7738C1}"/>
              </a:ext>
            </a:extLst>
          </p:cNvPr>
          <p:cNvSpPr txBox="1">
            <a:spLocks/>
          </p:cNvSpPr>
          <p:nvPr/>
        </p:nvSpPr>
        <p:spPr>
          <a:xfrm>
            <a:off x="521875" y="2799095"/>
            <a:ext cx="4814717" cy="95631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2200" b="1" dirty="0">
                <a:solidFill>
                  <a:srgbClr val="E54526"/>
                </a:solidFill>
                <a:cs typeface="Poppins SemiBold" pitchFamily="2" charset="77"/>
              </a:rPr>
              <a:t>associations and foundations;</a:t>
            </a:r>
          </a:p>
        </p:txBody>
      </p:sp>
      <p:sp>
        <p:nvSpPr>
          <p:cNvPr id="23" name="Text Placeholder 5">
            <a:extLst>
              <a:ext uri="{FF2B5EF4-FFF2-40B4-BE49-F238E27FC236}">
                <a16:creationId xmlns:a16="http://schemas.microsoft.com/office/drawing/2014/main" id="{236A2293-56A6-D94C-A1A5-A30300CDF715}"/>
              </a:ext>
            </a:extLst>
          </p:cNvPr>
          <p:cNvSpPr txBox="1">
            <a:spLocks/>
          </p:cNvSpPr>
          <p:nvPr/>
        </p:nvSpPr>
        <p:spPr>
          <a:xfrm>
            <a:off x="4265770" y="2829075"/>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4" name="Text Placeholder 2">
            <a:extLst>
              <a:ext uri="{FF2B5EF4-FFF2-40B4-BE49-F238E27FC236}">
                <a16:creationId xmlns:a16="http://schemas.microsoft.com/office/drawing/2014/main" id="{EF2E9369-3FC5-454F-A1B5-6FD290964BC2}"/>
              </a:ext>
            </a:extLst>
          </p:cNvPr>
          <p:cNvSpPr txBox="1">
            <a:spLocks/>
          </p:cNvSpPr>
          <p:nvPr/>
        </p:nvSpPr>
        <p:spPr>
          <a:xfrm>
            <a:off x="1930950" y="3744282"/>
            <a:ext cx="4814717" cy="95631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2200" b="1" dirty="0">
                <a:solidFill>
                  <a:srgbClr val="E54526"/>
                </a:solidFill>
                <a:cs typeface="Poppins SemiBold" pitchFamily="2" charset="77"/>
              </a:rPr>
              <a:t>mutual aid societies;</a:t>
            </a:r>
          </a:p>
        </p:txBody>
      </p:sp>
      <p:sp>
        <p:nvSpPr>
          <p:cNvPr id="25" name="Text Placeholder 5">
            <a:extLst>
              <a:ext uri="{FF2B5EF4-FFF2-40B4-BE49-F238E27FC236}">
                <a16:creationId xmlns:a16="http://schemas.microsoft.com/office/drawing/2014/main" id="{D9AD6F33-A366-B744-A6E7-630623589530}"/>
              </a:ext>
            </a:extLst>
          </p:cNvPr>
          <p:cNvSpPr txBox="1">
            <a:spLocks/>
          </p:cNvSpPr>
          <p:nvPr/>
        </p:nvSpPr>
        <p:spPr>
          <a:xfrm>
            <a:off x="518229" y="3744282"/>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grpSp>
        <p:nvGrpSpPr>
          <p:cNvPr id="26" name="Graphic 3">
            <a:extLst>
              <a:ext uri="{FF2B5EF4-FFF2-40B4-BE49-F238E27FC236}">
                <a16:creationId xmlns:a16="http://schemas.microsoft.com/office/drawing/2014/main" id="{C1A3BA56-A8F9-3648-B30B-46E01F34A96C}"/>
              </a:ext>
            </a:extLst>
          </p:cNvPr>
          <p:cNvGrpSpPr/>
          <p:nvPr/>
        </p:nvGrpSpPr>
        <p:grpSpPr>
          <a:xfrm>
            <a:off x="755293" y="3939388"/>
            <a:ext cx="839727" cy="612790"/>
            <a:chOff x="8408232" y="3880051"/>
            <a:chExt cx="1097482" cy="800887"/>
          </a:xfrm>
          <a:solidFill>
            <a:schemeClr val="bg1"/>
          </a:solidFill>
        </p:grpSpPr>
        <p:sp>
          <p:nvSpPr>
            <p:cNvPr id="27" name="Freeform 26">
              <a:extLst>
                <a:ext uri="{FF2B5EF4-FFF2-40B4-BE49-F238E27FC236}">
                  <a16:creationId xmlns:a16="http://schemas.microsoft.com/office/drawing/2014/main" id="{B237529E-605F-E346-8657-2A8A933295C0}"/>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28" name="Graphic 3">
              <a:extLst>
                <a:ext uri="{FF2B5EF4-FFF2-40B4-BE49-F238E27FC236}">
                  <a16:creationId xmlns:a16="http://schemas.microsoft.com/office/drawing/2014/main" id="{619794FD-0A99-5D41-96AB-79817FF4C917}"/>
                </a:ext>
              </a:extLst>
            </p:cNvPr>
            <p:cNvGrpSpPr/>
            <p:nvPr/>
          </p:nvGrpSpPr>
          <p:grpSpPr>
            <a:xfrm>
              <a:off x="8408232" y="3880051"/>
              <a:ext cx="1097482" cy="800887"/>
              <a:chOff x="8408232" y="3880051"/>
              <a:chExt cx="1097482" cy="800887"/>
            </a:xfrm>
            <a:grpFill/>
          </p:grpSpPr>
          <p:sp>
            <p:nvSpPr>
              <p:cNvPr id="29" name="Freeform 28">
                <a:extLst>
                  <a:ext uri="{FF2B5EF4-FFF2-40B4-BE49-F238E27FC236}">
                    <a16:creationId xmlns:a16="http://schemas.microsoft.com/office/drawing/2014/main" id="{991C2BFB-796B-A74B-B7B2-C63C486C709F}"/>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6415A47-B5A0-FB43-9F6F-E0AF2C9805B0}"/>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0665EB0-D9D0-864A-B8E7-A37AECDEDE8C}"/>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D2274AB-C0CF-B449-A8E9-703225C47C55}"/>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A61848-8575-5449-89F8-17DE0CD349B6}"/>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AB3204-12C9-F04F-89CE-5AFF4296B786}"/>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sp>
        <p:nvSpPr>
          <p:cNvPr id="35" name="Text Placeholder 2">
            <a:extLst>
              <a:ext uri="{FF2B5EF4-FFF2-40B4-BE49-F238E27FC236}">
                <a16:creationId xmlns:a16="http://schemas.microsoft.com/office/drawing/2014/main" id="{29141C7B-9F7D-8B4F-91F6-A1D0246F3F18}"/>
              </a:ext>
            </a:extLst>
          </p:cNvPr>
          <p:cNvSpPr txBox="1">
            <a:spLocks/>
          </p:cNvSpPr>
          <p:nvPr/>
        </p:nvSpPr>
        <p:spPr>
          <a:xfrm>
            <a:off x="521875" y="4669123"/>
            <a:ext cx="4814717" cy="95631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2200" b="1" dirty="0">
                <a:solidFill>
                  <a:srgbClr val="E54526"/>
                </a:solidFill>
                <a:cs typeface="Poppins SemiBold" pitchFamily="2" charset="77"/>
              </a:rPr>
              <a:t>limited liability companies; and</a:t>
            </a:r>
          </a:p>
        </p:txBody>
      </p:sp>
      <p:sp>
        <p:nvSpPr>
          <p:cNvPr id="36" name="Text Placeholder 5">
            <a:extLst>
              <a:ext uri="{FF2B5EF4-FFF2-40B4-BE49-F238E27FC236}">
                <a16:creationId xmlns:a16="http://schemas.microsoft.com/office/drawing/2014/main" id="{57F0E509-7485-FE4B-A82B-EC833F734C42}"/>
              </a:ext>
            </a:extLst>
          </p:cNvPr>
          <p:cNvSpPr txBox="1">
            <a:spLocks/>
          </p:cNvSpPr>
          <p:nvPr/>
        </p:nvSpPr>
        <p:spPr>
          <a:xfrm>
            <a:off x="4475630" y="4699103"/>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37" name="Text Placeholder 2">
            <a:extLst>
              <a:ext uri="{FF2B5EF4-FFF2-40B4-BE49-F238E27FC236}">
                <a16:creationId xmlns:a16="http://schemas.microsoft.com/office/drawing/2014/main" id="{39F0A3E6-0EE1-C44A-B9E3-F2D0A77D3407}"/>
              </a:ext>
            </a:extLst>
          </p:cNvPr>
          <p:cNvSpPr txBox="1">
            <a:spLocks/>
          </p:cNvSpPr>
          <p:nvPr/>
        </p:nvSpPr>
        <p:spPr>
          <a:xfrm>
            <a:off x="1930950" y="5648300"/>
            <a:ext cx="4814717" cy="95631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2200" b="1" dirty="0">
                <a:solidFill>
                  <a:srgbClr val="E54526"/>
                </a:solidFill>
                <a:cs typeface="Poppins SemiBold" pitchFamily="2" charset="77"/>
              </a:rPr>
              <a:t>traditional cooperatives </a:t>
            </a:r>
          </a:p>
          <a:p>
            <a:pPr algn="l">
              <a:tabLst>
                <a:tab pos="177800" algn="l"/>
              </a:tabLst>
            </a:pPr>
            <a:r>
              <a:rPr lang="en-US" sz="2200" b="1" dirty="0">
                <a:solidFill>
                  <a:srgbClr val="E54526"/>
                </a:solidFill>
                <a:cs typeface="Poppins SemiBold" pitchFamily="2" charset="77"/>
              </a:rPr>
              <a:t>(e.g., community cooperatives). </a:t>
            </a:r>
          </a:p>
        </p:txBody>
      </p:sp>
      <p:sp>
        <p:nvSpPr>
          <p:cNvPr id="38" name="Text Placeholder 5">
            <a:extLst>
              <a:ext uri="{FF2B5EF4-FFF2-40B4-BE49-F238E27FC236}">
                <a16:creationId xmlns:a16="http://schemas.microsoft.com/office/drawing/2014/main" id="{C048B212-C268-D445-B9D7-A11073E62746}"/>
              </a:ext>
            </a:extLst>
          </p:cNvPr>
          <p:cNvSpPr txBox="1">
            <a:spLocks/>
          </p:cNvSpPr>
          <p:nvPr/>
        </p:nvSpPr>
        <p:spPr>
          <a:xfrm>
            <a:off x="518229" y="5648300"/>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grpSp>
        <p:nvGrpSpPr>
          <p:cNvPr id="43" name="Graphic 3">
            <a:extLst>
              <a:ext uri="{FF2B5EF4-FFF2-40B4-BE49-F238E27FC236}">
                <a16:creationId xmlns:a16="http://schemas.microsoft.com/office/drawing/2014/main" id="{446853F2-610C-5044-8307-EEAFDF51FFCE}"/>
              </a:ext>
            </a:extLst>
          </p:cNvPr>
          <p:cNvGrpSpPr/>
          <p:nvPr/>
        </p:nvGrpSpPr>
        <p:grpSpPr>
          <a:xfrm>
            <a:off x="752718" y="5820498"/>
            <a:ext cx="789775" cy="644683"/>
            <a:chOff x="4588722" y="5454835"/>
            <a:chExt cx="1135695" cy="927053"/>
          </a:xfrm>
          <a:solidFill>
            <a:schemeClr val="bg1"/>
          </a:solidFill>
        </p:grpSpPr>
        <p:sp>
          <p:nvSpPr>
            <p:cNvPr id="44" name="Freeform 43">
              <a:extLst>
                <a:ext uri="{FF2B5EF4-FFF2-40B4-BE49-F238E27FC236}">
                  <a16:creationId xmlns:a16="http://schemas.microsoft.com/office/drawing/2014/main" id="{DC063D6A-9493-4B44-BD22-191A4406FC29}"/>
                </a:ext>
              </a:extLst>
            </p:cNvPr>
            <p:cNvSpPr/>
            <p:nvPr/>
          </p:nvSpPr>
          <p:spPr>
            <a:xfrm>
              <a:off x="4681977" y="5454835"/>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3BB8A45-DEEF-8A4C-8DD1-B38A4F269CF9}"/>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9AE1F3E-F10C-1449-882A-C7A6F46C815A}"/>
                </a:ext>
              </a:extLst>
            </p:cNvPr>
            <p:cNvSpPr/>
            <p:nvPr/>
          </p:nvSpPr>
          <p:spPr>
            <a:xfrm>
              <a:off x="5142762" y="5613916"/>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9B73947-4DBE-8C47-8331-A5617DD94BF9}"/>
                </a:ext>
              </a:extLst>
            </p:cNvPr>
            <p:cNvSpPr/>
            <p:nvPr/>
          </p:nvSpPr>
          <p:spPr>
            <a:xfrm>
              <a:off x="5142762" y="5740083"/>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2481FC8-ED97-E745-A900-CCDB7B5ABB36}"/>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p>
          </p:txBody>
        </p:sp>
      </p:grpSp>
      <p:grpSp>
        <p:nvGrpSpPr>
          <p:cNvPr id="53" name="Graphic 3">
            <a:extLst>
              <a:ext uri="{FF2B5EF4-FFF2-40B4-BE49-F238E27FC236}">
                <a16:creationId xmlns:a16="http://schemas.microsoft.com/office/drawing/2014/main" id="{E475AF56-0FFD-E049-BA0E-28C8487BA3B6}"/>
              </a:ext>
            </a:extLst>
          </p:cNvPr>
          <p:cNvGrpSpPr/>
          <p:nvPr/>
        </p:nvGrpSpPr>
        <p:grpSpPr>
          <a:xfrm>
            <a:off x="4655710" y="4827450"/>
            <a:ext cx="909204" cy="662333"/>
            <a:chOff x="2616673" y="2155292"/>
            <a:chExt cx="1242473" cy="905111"/>
          </a:xfrm>
          <a:solidFill>
            <a:schemeClr val="bg1"/>
          </a:solidFill>
        </p:grpSpPr>
        <p:sp>
          <p:nvSpPr>
            <p:cNvPr id="54" name="Freeform 53">
              <a:extLst>
                <a:ext uri="{FF2B5EF4-FFF2-40B4-BE49-F238E27FC236}">
                  <a16:creationId xmlns:a16="http://schemas.microsoft.com/office/drawing/2014/main" id="{5459C208-4B96-004B-B28F-8F6C8C90F5CD}"/>
                </a:ext>
              </a:extLst>
            </p:cNvPr>
            <p:cNvSpPr/>
            <p:nvPr/>
          </p:nvSpPr>
          <p:spPr>
            <a:xfrm>
              <a:off x="2992431" y="2805327"/>
              <a:ext cx="200223" cy="38398"/>
            </a:xfrm>
            <a:custGeom>
              <a:avLst/>
              <a:gdLst>
                <a:gd name="connsiteX0" fmla="*/ 181024 w 200223"/>
                <a:gd name="connsiteY0" fmla="*/ 0 h 38398"/>
                <a:gd name="connsiteX1" fmla="*/ 19200 w 200223"/>
                <a:gd name="connsiteY1" fmla="*/ 0 h 38398"/>
                <a:gd name="connsiteX2" fmla="*/ 0 w 200223"/>
                <a:gd name="connsiteY2" fmla="*/ 19199 h 38398"/>
                <a:gd name="connsiteX3" fmla="*/ 19200 w 200223"/>
                <a:gd name="connsiteY3" fmla="*/ 38399 h 38398"/>
                <a:gd name="connsiteX4" fmla="*/ 181024 w 200223"/>
                <a:gd name="connsiteY4" fmla="*/ 38399 h 38398"/>
                <a:gd name="connsiteX5" fmla="*/ 200223 w 200223"/>
                <a:gd name="connsiteY5" fmla="*/ 19199 h 38398"/>
                <a:gd name="connsiteX6" fmla="*/ 181024 w 200223"/>
                <a:gd name="connsiteY6" fmla="*/ 0 h 38398"/>
                <a:gd name="connsiteX7" fmla="*/ 181024 w 200223"/>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223" h="38398">
                  <a:moveTo>
                    <a:pt x="181024" y="0"/>
                  </a:moveTo>
                  <a:lnTo>
                    <a:pt x="19200" y="0"/>
                  </a:lnTo>
                  <a:cubicBezTo>
                    <a:pt x="8230" y="0"/>
                    <a:pt x="0" y="8228"/>
                    <a:pt x="0" y="19199"/>
                  </a:cubicBezTo>
                  <a:cubicBezTo>
                    <a:pt x="0" y="30170"/>
                    <a:pt x="8230" y="38399"/>
                    <a:pt x="19200" y="38399"/>
                  </a:cubicBezTo>
                  <a:lnTo>
                    <a:pt x="181024" y="38399"/>
                  </a:lnTo>
                  <a:cubicBezTo>
                    <a:pt x="191994" y="38399"/>
                    <a:pt x="200223" y="30170"/>
                    <a:pt x="200223" y="19199"/>
                  </a:cubicBezTo>
                  <a:cubicBezTo>
                    <a:pt x="197480" y="8228"/>
                    <a:pt x="189252" y="0"/>
                    <a:pt x="181024" y="0"/>
                  </a:cubicBezTo>
                  <a:lnTo>
                    <a:pt x="181024" y="0"/>
                  </a:lnTo>
                  <a:close/>
                </a:path>
              </a:pathLst>
            </a:custGeom>
            <a:grp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1F99DA2-536B-2340-B42D-12A66E8F4E8C}"/>
                </a:ext>
              </a:extLst>
            </p:cNvPr>
            <p:cNvSpPr/>
            <p:nvPr/>
          </p:nvSpPr>
          <p:spPr>
            <a:xfrm>
              <a:off x="2992431" y="2882124"/>
              <a:ext cx="200223" cy="38398"/>
            </a:xfrm>
            <a:custGeom>
              <a:avLst/>
              <a:gdLst>
                <a:gd name="connsiteX0" fmla="*/ 181024 w 200223"/>
                <a:gd name="connsiteY0" fmla="*/ 0 h 38398"/>
                <a:gd name="connsiteX1" fmla="*/ 19200 w 200223"/>
                <a:gd name="connsiteY1" fmla="*/ 0 h 38398"/>
                <a:gd name="connsiteX2" fmla="*/ 0 w 200223"/>
                <a:gd name="connsiteY2" fmla="*/ 19200 h 38398"/>
                <a:gd name="connsiteX3" fmla="*/ 19200 w 200223"/>
                <a:gd name="connsiteY3" fmla="*/ 38399 h 38398"/>
                <a:gd name="connsiteX4" fmla="*/ 181024 w 200223"/>
                <a:gd name="connsiteY4" fmla="*/ 38399 h 38398"/>
                <a:gd name="connsiteX5" fmla="*/ 200223 w 200223"/>
                <a:gd name="connsiteY5" fmla="*/ 19200 h 38398"/>
                <a:gd name="connsiteX6" fmla="*/ 181024 w 200223"/>
                <a:gd name="connsiteY6" fmla="*/ 0 h 38398"/>
                <a:gd name="connsiteX7" fmla="*/ 181024 w 200223"/>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223" h="38398">
                  <a:moveTo>
                    <a:pt x="181024" y="0"/>
                  </a:moveTo>
                  <a:lnTo>
                    <a:pt x="19200" y="0"/>
                  </a:lnTo>
                  <a:cubicBezTo>
                    <a:pt x="8230" y="0"/>
                    <a:pt x="0" y="8228"/>
                    <a:pt x="0" y="19200"/>
                  </a:cubicBezTo>
                  <a:cubicBezTo>
                    <a:pt x="0" y="30171"/>
                    <a:pt x="8230" y="38399"/>
                    <a:pt x="19200" y="38399"/>
                  </a:cubicBezTo>
                  <a:lnTo>
                    <a:pt x="181024" y="38399"/>
                  </a:lnTo>
                  <a:cubicBezTo>
                    <a:pt x="191994" y="38399"/>
                    <a:pt x="200223" y="30171"/>
                    <a:pt x="200223" y="19200"/>
                  </a:cubicBezTo>
                  <a:cubicBezTo>
                    <a:pt x="197480" y="8228"/>
                    <a:pt x="189252" y="0"/>
                    <a:pt x="181024" y="0"/>
                  </a:cubicBezTo>
                  <a:lnTo>
                    <a:pt x="181024" y="0"/>
                  </a:lnTo>
                  <a:close/>
                </a:path>
              </a:pathLst>
            </a:custGeom>
            <a:grpFill/>
            <a:ln w="2742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C3395E7-05FD-C943-A797-BE15BD2008DE}"/>
                </a:ext>
              </a:extLst>
            </p:cNvPr>
            <p:cNvSpPr/>
            <p:nvPr/>
          </p:nvSpPr>
          <p:spPr>
            <a:xfrm>
              <a:off x="2616673" y="2155292"/>
              <a:ext cx="1242473" cy="905111"/>
            </a:xfrm>
            <a:custGeom>
              <a:avLst/>
              <a:gdLst>
                <a:gd name="connsiteX0" fmla="*/ 1184874 w 1242473"/>
                <a:gd name="connsiteY0" fmla="*/ 532096 h 905111"/>
                <a:gd name="connsiteX1" fmla="*/ 1160190 w 1242473"/>
                <a:gd name="connsiteY1" fmla="*/ 532096 h 905111"/>
                <a:gd name="connsiteX2" fmla="*/ 1116305 w 1242473"/>
                <a:gd name="connsiteY2" fmla="*/ 559524 h 905111"/>
                <a:gd name="connsiteX3" fmla="*/ 1099849 w 1242473"/>
                <a:gd name="connsiteY3" fmla="*/ 559524 h 905111"/>
                <a:gd name="connsiteX4" fmla="*/ 968197 w 1242473"/>
                <a:gd name="connsiteY4" fmla="*/ 471755 h 905111"/>
                <a:gd name="connsiteX5" fmla="*/ 968197 w 1242473"/>
                <a:gd name="connsiteY5" fmla="*/ 348331 h 905111"/>
                <a:gd name="connsiteX6" fmla="*/ 948997 w 1242473"/>
                <a:gd name="connsiteY6" fmla="*/ 329131 h 905111"/>
                <a:gd name="connsiteX7" fmla="*/ 929797 w 1242473"/>
                <a:gd name="connsiteY7" fmla="*/ 348331 h 905111"/>
                <a:gd name="connsiteX8" fmla="*/ 929797 w 1242473"/>
                <a:gd name="connsiteY8" fmla="*/ 507411 h 905111"/>
                <a:gd name="connsiteX9" fmla="*/ 888656 w 1242473"/>
                <a:gd name="connsiteY9" fmla="*/ 548552 h 905111"/>
                <a:gd name="connsiteX10" fmla="*/ 828314 w 1242473"/>
                <a:gd name="connsiteY10" fmla="*/ 548552 h 905111"/>
                <a:gd name="connsiteX11" fmla="*/ 767975 w 1242473"/>
                <a:gd name="connsiteY11" fmla="*/ 608894 h 905111"/>
                <a:gd name="connsiteX12" fmla="*/ 828314 w 1242473"/>
                <a:gd name="connsiteY12" fmla="*/ 669234 h 905111"/>
                <a:gd name="connsiteX13" fmla="*/ 916083 w 1242473"/>
                <a:gd name="connsiteY13" fmla="*/ 669234 h 905111"/>
                <a:gd name="connsiteX14" fmla="*/ 929797 w 1242473"/>
                <a:gd name="connsiteY14" fmla="*/ 671977 h 905111"/>
                <a:gd name="connsiteX15" fmla="*/ 929797 w 1242473"/>
                <a:gd name="connsiteY15" fmla="*/ 831057 h 905111"/>
                <a:gd name="connsiteX16" fmla="*/ 894142 w 1242473"/>
                <a:gd name="connsiteY16" fmla="*/ 866713 h 905111"/>
                <a:gd name="connsiteX17" fmla="*/ 345588 w 1242473"/>
                <a:gd name="connsiteY17" fmla="*/ 866713 h 905111"/>
                <a:gd name="connsiteX18" fmla="*/ 309932 w 1242473"/>
                <a:gd name="connsiteY18" fmla="*/ 831057 h 905111"/>
                <a:gd name="connsiteX19" fmla="*/ 309932 w 1242473"/>
                <a:gd name="connsiteY19" fmla="*/ 518382 h 905111"/>
                <a:gd name="connsiteX20" fmla="*/ 436099 w 1242473"/>
                <a:gd name="connsiteY20" fmla="*/ 521125 h 905111"/>
                <a:gd name="connsiteX21" fmla="*/ 493698 w 1242473"/>
                <a:gd name="connsiteY21" fmla="*/ 463527 h 905111"/>
                <a:gd name="connsiteX22" fmla="*/ 485468 w 1242473"/>
                <a:gd name="connsiteY22" fmla="*/ 433357 h 905111"/>
                <a:gd name="connsiteX23" fmla="*/ 510154 w 1242473"/>
                <a:gd name="connsiteY23" fmla="*/ 386730 h 905111"/>
                <a:gd name="connsiteX24" fmla="*/ 501926 w 1242473"/>
                <a:gd name="connsiteY24" fmla="*/ 356559 h 905111"/>
                <a:gd name="connsiteX25" fmla="*/ 526610 w 1242473"/>
                <a:gd name="connsiteY25" fmla="*/ 309932 h 905111"/>
                <a:gd name="connsiteX26" fmla="*/ 512896 w 1242473"/>
                <a:gd name="connsiteY26" fmla="*/ 271534 h 905111"/>
                <a:gd name="connsiteX27" fmla="*/ 529354 w 1242473"/>
                <a:gd name="connsiteY27" fmla="*/ 233135 h 905111"/>
                <a:gd name="connsiteX28" fmla="*/ 529354 w 1242473"/>
                <a:gd name="connsiteY28" fmla="*/ 233135 h 905111"/>
                <a:gd name="connsiteX29" fmla="*/ 471755 w 1242473"/>
                <a:gd name="connsiteY29" fmla="*/ 175537 h 905111"/>
                <a:gd name="connsiteX30" fmla="*/ 326388 w 1242473"/>
                <a:gd name="connsiteY30" fmla="*/ 175537 h 905111"/>
                <a:gd name="connsiteX31" fmla="*/ 309932 w 1242473"/>
                <a:gd name="connsiteY31" fmla="*/ 159080 h 905111"/>
                <a:gd name="connsiteX32" fmla="*/ 309932 w 1242473"/>
                <a:gd name="connsiteY32" fmla="*/ 71312 h 905111"/>
                <a:gd name="connsiteX33" fmla="*/ 345588 w 1242473"/>
                <a:gd name="connsiteY33" fmla="*/ 35656 h 905111"/>
                <a:gd name="connsiteX34" fmla="*/ 757003 w 1242473"/>
                <a:gd name="connsiteY34" fmla="*/ 35656 h 905111"/>
                <a:gd name="connsiteX35" fmla="*/ 757003 w 1242473"/>
                <a:gd name="connsiteY35" fmla="*/ 134396 h 905111"/>
                <a:gd name="connsiteX36" fmla="*/ 831058 w 1242473"/>
                <a:gd name="connsiteY36" fmla="*/ 208450 h 905111"/>
                <a:gd name="connsiteX37" fmla="*/ 929797 w 1242473"/>
                <a:gd name="connsiteY37" fmla="*/ 208450 h 905111"/>
                <a:gd name="connsiteX38" fmla="*/ 929797 w 1242473"/>
                <a:gd name="connsiteY38" fmla="*/ 263305 h 905111"/>
                <a:gd name="connsiteX39" fmla="*/ 948997 w 1242473"/>
                <a:gd name="connsiteY39" fmla="*/ 282505 h 905111"/>
                <a:gd name="connsiteX40" fmla="*/ 968197 w 1242473"/>
                <a:gd name="connsiteY40" fmla="*/ 263305 h 905111"/>
                <a:gd name="connsiteX41" fmla="*/ 968197 w 1242473"/>
                <a:gd name="connsiteY41" fmla="*/ 208450 h 905111"/>
                <a:gd name="connsiteX42" fmla="*/ 951739 w 1242473"/>
                <a:gd name="connsiteY42" fmla="*/ 170052 h 905111"/>
                <a:gd name="connsiteX43" fmla="*/ 798145 w 1242473"/>
                <a:gd name="connsiteY43" fmla="*/ 16457 h 905111"/>
                <a:gd name="connsiteX44" fmla="*/ 759745 w 1242473"/>
                <a:gd name="connsiteY44" fmla="*/ 0 h 905111"/>
                <a:gd name="connsiteX45" fmla="*/ 345588 w 1242473"/>
                <a:gd name="connsiteY45" fmla="*/ 0 h 905111"/>
                <a:gd name="connsiteX46" fmla="*/ 271533 w 1242473"/>
                <a:gd name="connsiteY46" fmla="*/ 74055 h 905111"/>
                <a:gd name="connsiteX47" fmla="*/ 271533 w 1242473"/>
                <a:gd name="connsiteY47" fmla="*/ 120682 h 905111"/>
                <a:gd name="connsiteX48" fmla="*/ 137138 w 1242473"/>
                <a:gd name="connsiteY48" fmla="*/ 208450 h 905111"/>
                <a:gd name="connsiteX49" fmla="*/ 120681 w 1242473"/>
                <a:gd name="connsiteY49" fmla="*/ 208450 h 905111"/>
                <a:gd name="connsiteX50" fmla="*/ 76797 w 1242473"/>
                <a:gd name="connsiteY50" fmla="*/ 181022 h 905111"/>
                <a:gd name="connsiteX51" fmla="*/ 52112 w 1242473"/>
                <a:gd name="connsiteY51" fmla="*/ 181022 h 905111"/>
                <a:gd name="connsiteX52" fmla="*/ 0 w 1242473"/>
                <a:gd name="connsiteY52" fmla="*/ 233135 h 905111"/>
                <a:gd name="connsiteX53" fmla="*/ 0 w 1242473"/>
                <a:gd name="connsiteY53" fmla="*/ 455299 h 905111"/>
                <a:gd name="connsiteX54" fmla="*/ 52112 w 1242473"/>
                <a:gd name="connsiteY54" fmla="*/ 507411 h 905111"/>
                <a:gd name="connsiteX55" fmla="*/ 76797 w 1242473"/>
                <a:gd name="connsiteY55" fmla="*/ 507411 h 905111"/>
                <a:gd name="connsiteX56" fmla="*/ 123425 w 1242473"/>
                <a:gd name="connsiteY56" fmla="*/ 479983 h 905111"/>
                <a:gd name="connsiteX57" fmla="*/ 167308 w 1242473"/>
                <a:gd name="connsiteY57" fmla="*/ 479983 h 905111"/>
                <a:gd name="connsiteX58" fmla="*/ 241363 w 1242473"/>
                <a:gd name="connsiteY58" fmla="*/ 504669 h 905111"/>
                <a:gd name="connsiteX59" fmla="*/ 241363 w 1242473"/>
                <a:gd name="connsiteY59" fmla="*/ 504669 h 905111"/>
                <a:gd name="connsiteX60" fmla="*/ 274277 w 1242473"/>
                <a:gd name="connsiteY60" fmla="*/ 512897 h 905111"/>
                <a:gd name="connsiteX61" fmla="*/ 274277 w 1242473"/>
                <a:gd name="connsiteY61" fmla="*/ 831057 h 905111"/>
                <a:gd name="connsiteX62" fmla="*/ 348330 w 1242473"/>
                <a:gd name="connsiteY62" fmla="*/ 905112 h 905111"/>
                <a:gd name="connsiteX63" fmla="*/ 896884 w 1242473"/>
                <a:gd name="connsiteY63" fmla="*/ 905112 h 905111"/>
                <a:gd name="connsiteX64" fmla="*/ 959969 w 1242473"/>
                <a:gd name="connsiteY64" fmla="*/ 866713 h 905111"/>
                <a:gd name="connsiteX65" fmla="*/ 1055965 w 1242473"/>
                <a:gd name="connsiteY65" fmla="*/ 833800 h 905111"/>
                <a:gd name="connsiteX66" fmla="*/ 1119049 w 1242473"/>
                <a:gd name="connsiteY66" fmla="*/ 831057 h 905111"/>
                <a:gd name="connsiteX67" fmla="*/ 1165676 w 1242473"/>
                <a:gd name="connsiteY67" fmla="*/ 858485 h 905111"/>
                <a:gd name="connsiteX68" fmla="*/ 1190360 w 1242473"/>
                <a:gd name="connsiteY68" fmla="*/ 858485 h 905111"/>
                <a:gd name="connsiteX69" fmla="*/ 1242473 w 1242473"/>
                <a:gd name="connsiteY69" fmla="*/ 806372 h 905111"/>
                <a:gd name="connsiteX70" fmla="*/ 1242473 w 1242473"/>
                <a:gd name="connsiteY70" fmla="*/ 584208 h 905111"/>
                <a:gd name="connsiteX71" fmla="*/ 1184874 w 1242473"/>
                <a:gd name="connsiteY71" fmla="*/ 532096 h 905111"/>
                <a:gd name="connsiteX72" fmla="*/ 1184874 w 1242473"/>
                <a:gd name="connsiteY72" fmla="*/ 532096 h 905111"/>
                <a:gd name="connsiteX73" fmla="*/ 792659 w 1242473"/>
                <a:gd name="connsiteY73" fmla="*/ 139881 h 905111"/>
                <a:gd name="connsiteX74" fmla="*/ 792659 w 1242473"/>
                <a:gd name="connsiteY74" fmla="*/ 65827 h 905111"/>
                <a:gd name="connsiteX75" fmla="*/ 902369 w 1242473"/>
                <a:gd name="connsiteY75" fmla="*/ 175537 h 905111"/>
                <a:gd name="connsiteX76" fmla="*/ 828314 w 1242473"/>
                <a:gd name="connsiteY76" fmla="*/ 175537 h 905111"/>
                <a:gd name="connsiteX77" fmla="*/ 792659 w 1242473"/>
                <a:gd name="connsiteY77" fmla="*/ 139881 h 905111"/>
                <a:gd name="connsiteX78" fmla="*/ 792659 w 1242473"/>
                <a:gd name="connsiteY78" fmla="*/ 139881 h 905111"/>
                <a:gd name="connsiteX79" fmla="*/ 164566 w 1242473"/>
                <a:gd name="connsiteY79" fmla="*/ 441585 h 905111"/>
                <a:gd name="connsiteX80" fmla="*/ 126167 w 1242473"/>
                <a:gd name="connsiteY80" fmla="*/ 441585 h 905111"/>
                <a:gd name="connsiteX81" fmla="*/ 126167 w 1242473"/>
                <a:gd name="connsiteY81" fmla="*/ 359302 h 905111"/>
                <a:gd name="connsiteX82" fmla="*/ 106967 w 1242473"/>
                <a:gd name="connsiteY82" fmla="*/ 340103 h 905111"/>
                <a:gd name="connsiteX83" fmla="*/ 87767 w 1242473"/>
                <a:gd name="connsiteY83" fmla="*/ 359302 h 905111"/>
                <a:gd name="connsiteX84" fmla="*/ 87767 w 1242473"/>
                <a:gd name="connsiteY84" fmla="*/ 455299 h 905111"/>
                <a:gd name="connsiteX85" fmla="*/ 87767 w 1242473"/>
                <a:gd name="connsiteY85" fmla="*/ 458042 h 905111"/>
                <a:gd name="connsiteX86" fmla="*/ 87767 w 1242473"/>
                <a:gd name="connsiteY86" fmla="*/ 458042 h 905111"/>
                <a:gd name="connsiteX87" fmla="*/ 74053 w 1242473"/>
                <a:gd name="connsiteY87" fmla="*/ 471755 h 905111"/>
                <a:gd name="connsiteX88" fmla="*/ 49369 w 1242473"/>
                <a:gd name="connsiteY88" fmla="*/ 471755 h 905111"/>
                <a:gd name="connsiteX89" fmla="*/ 35656 w 1242473"/>
                <a:gd name="connsiteY89" fmla="*/ 458042 h 905111"/>
                <a:gd name="connsiteX90" fmla="*/ 35656 w 1242473"/>
                <a:gd name="connsiteY90" fmla="*/ 235878 h 905111"/>
                <a:gd name="connsiteX91" fmla="*/ 49369 w 1242473"/>
                <a:gd name="connsiteY91" fmla="*/ 222164 h 905111"/>
                <a:gd name="connsiteX92" fmla="*/ 74053 w 1242473"/>
                <a:gd name="connsiteY92" fmla="*/ 222164 h 905111"/>
                <a:gd name="connsiteX93" fmla="*/ 87767 w 1242473"/>
                <a:gd name="connsiteY93" fmla="*/ 235878 h 905111"/>
                <a:gd name="connsiteX94" fmla="*/ 87767 w 1242473"/>
                <a:gd name="connsiteY94" fmla="*/ 277019 h 905111"/>
                <a:gd name="connsiteX95" fmla="*/ 106967 w 1242473"/>
                <a:gd name="connsiteY95" fmla="*/ 296218 h 905111"/>
                <a:gd name="connsiteX96" fmla="*/ 126167 w 1242473"/>
                <a:gd name="connsiteY96" fmla="*/ 277019 h 905111"/>
                <a:gd name="connsiteX97" fmla="*/ 126167 w 1242473"/>
                <a:gd name="connsiteY97" fmla="*/ 246849 h 905111"/>
                <a:gd name="connsiteX98" fmla="*/ 137138 w 1242473"/>
                <a:gd name="connsiteY98" fmla="*/ 246849 h 905111"/>
                <a:gd name="connsiteX99" fmla="*/ 271533 w 1242473"/>
                <a:gd name="connsiteY99" fmla="*/ 159080 h 905111"/>
                <a:gd name="connsiteX100" fmla="*/ 271533 w 1242473"/>
                <a:gd name="connsiteY100" fmla="*/ 161823 h 905111"/>
                <a:gd name="connsiteX101" fmla="*/ 323646 w 1242473"/>
                <a:gd name="connsiteY101" fmla="*/ 213936 h 905111"/>
                <a:gd name="connsiteX102" fmla="*/ 469013 w 1242473"/>
                <a:gd name="connsiteY102" fmla="*/ 213936 h 905111"/>
                <a:gd name="connsiteX103" fmla="*/ 488212 w 1242473"/>
                <a:gd name="connsiteY103" fmla="*/ 233135 h 905111"/>
                <a:gd name="connsiteX104" fmla="*/ 488212 w 1242473"/>
                <a:gd name="connsiteY104" fmla="*/ 233135 h 905111"/>
                <a:gd name="connsiteX105" fmla="*/ 488212 w 1242473"/>
                <a:gd name="connsiteY105" fmla="*/ 233135 h 905111"/>
                <a:gd name="connsiteX106" fmla="*/ 469013 w 1242473"/>
                <a:gd name="connsiteY106" fmla="*/ 252334 h 905111"/>
                <a:gd name="connsiteX107" fmla="*/ 469013 w 1242473"/>
                <a:gd name="connsiteY107" fmla="*/ 252334 h 905111"/>
                <a:gd name="connsiteX108" fmla="*/ 469013 w 1242473"/>
                <a:gd name="connsiteY108" fmla="*/ 252334 h 905111"/>
                <a:gd name="connsiteX109" fmla="*/ 326388 w 1242473"/>
                <a:gd name="connsiteY109" fmla="*/ 252334 h 905111"/>
                <a:gd name="connsiteX110" fmla="*/ 307189 w 1242473"/>
                <a:gd name="connsiteY110" fmla="*/ 271534 h 905111"/>
                <a:gd name="connsiteX111" fmla="*/ 326388 w 1242473"/>
                <a:gd name="connsiteY111" fmla="*/ 290733 h 905111"/>
                <a:gd name="connsiteX112" fmla="*/ 469013 w 1242473"/>
                <a:gd name="connsiteY112" fmla="*/ 290733 h 905111"/>
                <a:gd name="connsiteX113" fmla="*/ 488212 w 1242473"/>
                <a:gd name="connsiteY113" fmla="*/ 309932 h 905111"/>
                <a:gd name="connsiteX114" fmla="*/ 469013 w 1242473"/>
                <a:gd name="connsiteY114" fmla="*/ 329131 h 905111"/>
                <a:gd name="connsiteX115" fmla="*/ 329132 w 1242473"/>
                <a:gd name="connsiteY115" fmla="*/ 329131 h 905111"/>
                <a:gd name="connsiteX116" fmla="*/ 309932 w 1242473"/>
                <a:gd name="connsiteY116" fmla="*/ 348331 h 905111"/>
                <a:gd name="connsiteX117" fmla="*/ 329132 w 1242473"/>
                <a:gd name="connsiteY117" fmla="*/ 367530 h 905111"/>
                <a:gd name="connsiteX118" fmla="*/ 452557 w 1242473"/>
                <a:gd name="connsiteY118" fmla="*/ 367530 h 905111"/>
                <a:gd name="connsiteX119" fmla="*/ 471755 w 1242473"/>
                <a:gd name="connsiteY119" fmla="*/ 386730 h 905111"/>
                <a:gd name="connsiteX120" fmla="*/ 452557 w 1242473"/>
                <a:gd name="connsiteY120" fmla="*/ 405929 h 905111"/>
                <a:gd name="connsiteX121" fmla="*/ 329132 w 1242473"/>
                <a:gd name="connsiteY121" fmla="*/ 405929 h 905111"/>
                <a:gd name="connsiteX122" fmla="*/ 309932 w 1242473"/>
                <a:gd name="connsiteY122" fmla="*/ 425128 h 905111"/>
                <a:gd name="connsiteX123" fmla="*/ 329132 w 1242473"/>
                <a:gd name="connsiteY123" fmla="*/ 444328 h 905111"/>
                <a:gd name="connsiteX124" fmla="*/ 436099 w 1242473"/>
                <a:gd name="connsiteY124" fmla="*/ 444328 h 905111"/>
                <a:gd name="connsiteX125" fmla="*/ 455299 w 1242473"/>
                <a:gd name="connsiteY125" fmla="*/ 463527 h 905111"/>
                <a:gd name="connsiteX126" fmla="*/ 436099 w 1242473"/>
                <a:gd name="connsiteY126" fmla="*/ 482726 h 905111"/>
                <a:gd name="connsiteX127" fmla="*/ 252333 w 1242473"/>
                <a:gd name="connsiteY127" fmla="*/ 469013 h 905111"/>
                <a:gd name="connsiteX128" fmla="*/ 164566 w 1242473"/>
                <a:gd name="connsiteY128" fmla="*/ 441585 h 905111"/>
                <a:gd name="connsiteX129" fmla="*/ 164566 w 1242473"/>
                <a:gd name="connsiteY129" fmla="*/ 441585 h 905111"/>
                <a:gd name="connsiteX130" fmla="*/ 1039508 w 1242473"/>
                <a:gd name="connsiteY130" fmla="*/ 798144 h 905111"/>
                <a:gd name="connsiteX131" fmla="*/ 965453 w 1242473"/>
                <a:gd name="connsiteY131" fmla="*/ 825572 h 905111"/>
                <a:gd name="connsiteX132" fmla="*/ 965453 w 1242473"/>
                <a:gd name="connsiteY132" fmla="*/ 713118 h 905111"/>
                <a:gd name="connsiteX133" fmla="*/ 1020308 w 1242473"/>
                <a:gd name="connsiteY133" fmla="*/ 735060 h 905111"/>
                <a:gd name="connsiteX134" fmla="*/ 1039508 w 1242473"/>
                <a:gd name="connsiteY134" fmla="*/ 715861 h 905111"/>
                <a:gd name="connsiteX135" fmla="*/ 1020308 w 1242473"/>
                <a:gd name="connsiteY135" fmla="*/ 696662 h 905111"/>
                <a:gd name="connsiteX136" fmla="*/ 979167 w 1242473"/>
                <a:gd name="connsiteY136" fmla="*/ 671977 h 905111"/>
                <a:gd name="connsiteX137" fmla="*/ 916083 w 1242473"/>
                <a:gd name="connsiteY137" fmla="*/ 633578 h 905111"/>
                <a:gd name="connsiteX138" fmla="*/ 828314 w 1242473"/>
                <a:gd name="connsiteY138" fmla="*/ 633578 h 905111"/>
                <a:gd name="connsiteX139" fmla="*/ 803631 w 1242473"/>
                <a:gd name="connsiteY139" fmla="*/ 608894 h 905111"/>
                <a:gd name="connsiteX140" fmla="*/ 828314 w 1242473"/>
                <a:gd name="connsiteY140" fmla="*/ 584208 h 905111"/>
                <a:gd name="connsiteX141" fmla="*/ 888656 w 1242473"/>
                <a:gd name="connsiteY141" fmla="*/ 584208 h 905111"/>
                <a:gd name="connsiteX142" fmla="*/ 965453 w 1242473"/>
                <a:gd name="connsiteY142" fmla="*/ 507411 h 905111"/>
                <a:gd name="connsiteX143" fmla="*/ 1097107 w 1242473"/>
                <a:gd name="connsiteY143" fmla="*/ 595180 h 905111"/>
                <a:gd name="connsiteX144" fmla="*/ 1108077 w 1242473"/>
                <a:gd name="connsiteY144" fmla="*/ 595180 h 905111"/>
                <a:gd name="connsiteX145" fmla="*/ 1108077 w 1242473"/>
                <a:gd name="connsiteY145" fmla="*/ 789916 h 905111"/>
                <a:gd name="connsiteX146" fmla="*/ 1039508 w 1242473"/>
                <a:gd name="connsiteY146" fmla="*/ 798144 h 905111"/>
                <a:gd name="connsiteX147" fmla="*/ 1039508 w 1242473"/>
                <a:gd name="connsiteY147" fmla="*/ 798144 h 905111"/>
                <a:gd name="connsiteX148" fmla="*/ 1201332 w 1242473"/>
                <a:gd name="connsiteY148" fmla="*/ 806372 h 905111"/>
                <a:gd name="connsiteX149" fmla="*/ 1187618 w 1242473"/>
                <a:gd name="connsiteY149" fmla="*/ 820086 h 905111"/>
                <a:gd name="connsiteX150" fmla="*/ 1162932 w 1242473"/>
                <a:gd name="connsiteY150" fmla="*/ 820086 h 905111"/>
                <a:gd name="connsiteX151" fmla="*/ 1149219 w 1242473"/>
                <a:gd name="connsiteY151" fmla="*/ 806372 h 905111"/>
                <a:gd name="connsiteX152" fmla="*/ 1149219 w 1242473"/>
                <a:gd name="connsiteY152" fmla="*/ 806372 h 905111"/>
                <a:gd name="connsiteX153" fmla="*/ 1149219 w 1242473"/>
                <a:gd name="connsiteY153" fmla="*/ 803629 h 905111"/>
                <a:gd name="connsiteX154" fmla="*/ 1149219 w 1242473"/>
                <a:gd name="connsiteY154" fmla="*/ 581466 h 905111"/>
                <a:gd name="connsiteX155" fmla="*/ 1162932 w 1242473"/>
                <a:gd name="connsiteY155" fmla="*/ 567752 h 905111"/>
                <a:gd name="connsiteX156" fmla="*/ 1187618 w 1242473"/>
                <a:gd name="connsiteY156" fmla="*/ 567752 h 905111"/>
                <a:gd name="connsiteX157" fmla="*/ 1201332 w 1242473"/>
                <a:gd name="connsiteY157" fmla="*/ 581466 h 905111"/>
                <a:gd name="connsiteX158" fmla="*/ 1201332 w 1242473"/>
                <a:gd name="connsiteY158" fmla="*/ 806372 h 90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242473" h="905111">
                  <a:moveTo>
                    <a:pt x="1184874" y="532096"/>
                  </a:moveTo>
                  <a:lnTo>
                    <a:pt x="1160190" y="532096"/>
                  </a:lnTo>
                  <a:cubicBezTo>
                    <a:pt x="1140991" y="532096"/>
                    <a:pt x="1124535" y="543067"/>
                    <a:pt x="1116305" y="559524"/>
                  </a:cubicBezTo>
                  <a:lnTo>
                    <a:pt x="1099849" y="559524"/>
                  </a:lnTo>
                  <a:cubicBezTo>
                    <a:pt x="1047736" y="559524"/>
                    <a:pt x="1055965" y="488212"/>
                    <a:pt x="968197" y="471755"/>
                  </a:cubicBezTo>
                  <a:lnTo>
                    <a:pt x="968197" y="348331"/>
                  </a:lnTo>
                  <a:cubicBezTo>
                    <a:pt x="968197" y="337360"/>
                    <a:pt x="959969" y="329131"/>
                    <a:pt x="948997" y="329131"/>
                  </a:cubicBezTo>
                  <a:cubicBezTo>
                    <a:pt x="938025" y="329131"/>
                    <a:pt x="929797" y="337360"/>
                    <a:pt x="929797" y="348331"/>
                  </a:cubicBezTo>
                  <a:lnTo>
                    <a:pt x="929797" y="507411"/>
                  </a:lnTo>
                  <a:cubicBezTo>
                    <a:pt x="929797" y="529353"/>
                    <a:pt x="910597" y="548552"/>
                    <a:pt x="888656" y="548552"/>
                  </a:cubicBezTo>
                  <a:lnTo>
                    <a:pt x="828314" y="548552"/>
                  </a:lnTo>
                  <a:cubicBezTo>
                    <a:pt x="795403" y="548552"/>
                    <a:pt x="767975" y="575980"/>
                    <a:pt x="767975" y="608894"/>
                  </a:cubicBezTo>
                  <a:cubicBezTo>
                    <a:pt x="767975" y="641807"/>
                    <a:pt x="795403" y="669234"/>
                    <a:pt x="828314" y="669234"/>
                  </a:cubicBezTo>
                  <a:lnTo>
                    <a:pt x="916083" y="669234"/>
                  </a:lnTo>
                  <a:cubicBezTo>
                    <a:pt x="921569" y="669234"/>
                    <a:pt x="924311" y="669234"/>
                    <a:pt x="929797" y="671977"/>
                  </a:cubicBezTo>
                  <a:lnTo>
                    <a:pt x="929797" y="831057"/>
                  </a:lnTo>
                  <a:cubicBezTo>
                    <a:pt x="929797" y="850256"/>
                    <a:pt x="913341" y="866713"/>
                    <a:pt x="894142" y="866713"/>
                  </a:cubicBezTo>
                  <a:lnTo>
                    <a:pt x="345588" y="866713"/>
                  </a:lnTo>
                  <a:cubicBezTo>
                    <a:pt x="326388" y="866713"/>
                    <a:pt x="309932" y="850256"/>
                    <a:pt x="309932" y="831057"/>
                  </a:cubicBezTo>
                  <a:lnTo>
                    <a:pt x="309932" y="518382"/>
                  </a:lnTo>
                  <a:cubicBezTo>
                    <a:pt x="334616" y="521125"/>
                    <a:pt x="389472" y="521125"/>
                    <a:pt x="436099" y="521125"/>
                  </a:cubicBezTo>
                  <a:cubicBezTo>
                    <a:pt x="466270" y="521125"/>
                    <a:pt x="493698" y="496440"/>
                    <a:pt x="493698" y="463527"/>
                  </a:cubicBezTo>
                  <a:cubicBezTo>
                    <a:pt x="493698" y="452556"/>
                    <a:pt x="490954" y="441585"/>
                    <a:pt x="485468" y="433357"/>
                  </a:cubicBezTo>
                  <a:cubicBezTo>
                    <a:pt x="499182" y="422386"/>
                    <a:pt x="510154" y="405929"/>
                    <a:pt x="510154" y="386730"/>
                  </a:cubicBezTo>
                  <a:cubicBezTo>
                    <a:pt x="510154" y="375759"/>
                    <a:pt x="507412" y="367530"/>
                    <a:pt x="501926" y="356559"/>
                  </a:cubicBezTo>
                  <a:cubicBezTo>
                    <a:pt x="518382" y="345588"/>
                    <a:pt x="526610" y="329131"/>
                    <a:pt x="526610" y="309932"/>
                  </a:cubicBezTo>
                  <a:cubicBezTo>
                    <a:pt x="526610" y="296218"/>
                    <a:pt x="521126" y="282505"/>
                    <a:pt x="512896" y="271534"/>
                  </a:cubicBezTo>
                  <a:cubicBezTo>
                    <a:pt x="523868" y="260562"/>
                    <a:pt x="529354" y="246849"/>
                    <a:pt x="529354" y="233135"/>
                  </a:cubicBezTo>
                  <a:cubicBezTo>
                    <a:pt x="529354" y="233135"/>
                    <a:pt x="529354" y="233135"/>
                    <a:pt x="529354" y="233135"/>
                  </a:cubicBezTo>
                  <a:cubicBezTo>
                    <a:pt x="529354" y="202965"/>
                    <a:pt x="504668" y="175537"/>
                    <a:pt x="471755" y="175537"/>
                  </a:cubicBezTo>
                  <a:lnTo>
                    <a:pt x="326388" y="175537"/>
                  </a:lnTo>
                  <a:cubicBezTo>
                    <a:pt x="318160" y="175537"/>
                    <a:pt x="309932" y="167309"/>
                    <a:pt x="309932" y="159080"/>
                  </a:cubicBezTo>
                  <a:cubicBezTo>
                    <a:pt x="309932" y="150852"/>
                    <a:pt x="309932" y="191993"/>
                    <a:pt x="309932" y="71312"/>
                  </a:cubicBezTo>
                  <a:cubicBezTo>
                    <a:pt x="309932" y="52113"/>
                    <a:pt x="326388" y="35656"/>
                    <a:pt x="345588" y="35656"/>
                  </a:cubicBezTo>
                  <a:lnTo>
                    <a:pt x="757003" y="35656"/>
                  </a:lnTo>
                  <a:lnTo>
                    <a:pt x="757003" y="134396"/>
                  </a:lnTo>
                  <a:cubicBezTo>
                    <a:pt x="757003" y="175537"/>
                    <a:pt x="789917" y="208450"/>
                    <a:pt x="831058" y="208450"/>
                  </a:cubicBezTo>
                  <a:lnTo>
                    <a:pt x="929797" y="208450"/>
                  </a:lnTo>
                  <a:lnTo>
                    <a:pt x="929797" y="263305"/>
                  </a:lnTo>
                  <a:cubicBezTo>
                    <a:pt x="929797" y="274276"/>
                    <a:pt x="938025" y="282505"/>
                    <a:pt x="948997" y="282505"/>
                  </a:cubicBezTo>
                  <a:cubicBezTo>
                    <a:pt x="959969" y="282505"/>
                    <a:pt x="968197" y="274276"/>
                    <a:pt x="968197" y="263305"/>
                  </a:cubicBezTo>
                  <a:lnTo>
                    <a:pt x="968197" y="208450"/>
                  </a:lnTo>
                  <a:cubicBezTo>
                    <a:pt x="968197" y="194736"/>
                    <a:pt x="962711" y="181022"/>
                    <a:pt x="951739" y="170052"/>
                  </a:cubicBezTo>
                  <a:lnTo>
                    <a:pt x="798145" y="16457"/>
                  </a:lnTo>
                  <a:cubicBezTo>
                    <a:pt x="789917" y="8228"/>
                    <a:pt x="776203" y="0"/>
                    <a:pt x="759745" y="0"/>
                  </a:cubicBezTo>
                  <a:lnTo>
                    <a:pt x="345588" y="0"/>
                  </a:lnTo>
                  <a:cubicBezTo>
                    <a:pt x="304447" y="0"/>
                    <a:pt x="271533" y="32913"/>
                    <a:pt x="271533" y="74055"/>
                  </a:cubicBezTo>
                  <a:lnTo>
                    <a:pt x="271533" y="120682"/>
                  </a:lnTo>
                  <a:cubicBezTo>
                    <a:pt x="183764" y="137138"/>
                    <a:pt x="189250" y="208450"/>
                    <a:pt x="137138" y="208450"/>
                  </a:cubicBezTo>
                  <a:lnTo>
                    <a:pt x="120681" y="208450"/>
                  </a:lnTo>
                  <a:cubicBezTo>
                    <a:pt x="112453" y="191993"/>
                    <a:pt x="95997" y="181022"/>
                    <a:pt x="76797" y="181022"/>
                  </a:cubicBezTo>
                  <a:lnTo>
                    <a:pt x="52112" y="181022"/>
                  </a:lnTo>
                  <a:cubicBezTo>
                    <a:pt x="24684" y="181022"/>
                    <a:pt x="0" y="202965"/>
                    <a:pt x="0" y="233135"/>
                  </a:cubicBezTo>
                  <a:lnTo>
                    <a:pt x="0" y="455299"/>
                  </a:lnTo>
                  <a:cubicBezTo>
                    <a:pt x="0" y="482726"/>
                    <a:pt x="21942" y="507411"/>
                    <a:pt x="52112" y="507411"/>
                  </a:cubicBezTo>
                  <a:lnTo>
                    <a:pt x="76797" y="507411"/>
                  </a:lnTo>
                  <a:cubicBezTo>
                    <a:pt x="95997" y="507411"/>
                    <a:pt x="115195" y="496440"/>
                    <a:pt x="123425" y="479983"/>
                  </a:cubicBezTo>
                  <a:lnTo>
                    <a:pt x="167308" y="479983"/>
                  </a:lnTo>
                  <a:cubicBezTo>
                    <a:pt x="183764" y="479983"/>
                    <a:pt x="189250" y="485469"/>
                    <a:pt x="241363" y="504669"/>
                  </a:cubicBezTo>
                  <a:cubicBezTo>
                    <a:pt x="241363" y="504669"/>
                    <a:pt x="241363" y="504669"/>
                    <a:pt x="241363" y="504669"/>
                  </a:cubicBezTo>
                  <a:cubicBezTo>
                    <a:pt x="252333" y="507411"/>
                    <a:pt x="263305" y="512897"/>
                    <a:pt x="274277" y="512897"/>
                  </a:cubicBezTo>
                  <a:lnTo>
                    <a:pt x="274277" y="831057"/>
                  </a:lnTo>
                  <a:cubicBezTo>
                    <a:pt x="274277" y="872198"/>
                    <a:pt x="307189" y="905112"/>
                    <a:pt x="348330" y="905112"/>
                  </a:cubicBezTo>
                  <a:lnTo>
                    <a:pt x="896884" y="905112"/>
                  </a:lnTo>
                  <a:cubicBezTo>
                    <a:pt x="924311" y="905112"/>
                    <a:pt x="948997" y="888655"/>
                    <a:pt x="959969" y="866713"/>
                  </a:cubicBezTo>
                  <a:cubicBezTo>
                    <a:pt x="1001110" y="858485"/>
                    <a:pt x="1017566" y="847514"/>
                    <a:pt x="1055965" y="833800"/>
                  </a:cubicBezTo>
                  <a:cubicBezTo>
                    <a:pt x="1069679" y="828315"/>
                    <a:pt x="1077907" y="831057"/>
                    <a:pt x="1119049" y="831057"/>
                  </a:cubicBezTo>
                  <a:cubicBezTo>
                    <a:pt x="1127277" y="847514"/>
                    <a:pt x="1143733" y="858485"/>
                    <a:pt x="1165676" y="858485"/>
                  </a:cubicBezTo>
                  <a:lnTo>
                    <a:pt x="1190360" y="858485"/>
                  </a:lnTo>
                  <a:cubicBezTo>
                    <a:pt x="1217788" y="858485"/>
                    <a:pt x="1242473" y="836542"/>
                    <a:pt x="1242473" y="806372"/>
                  </a:cubicBezTo>
                  <a:lnTo>
                    <a:pt x="1242473" y="584208"/>
                  </a:lnTo>
                  <a:cubicBezTo>
                    <a:pt x="1236987" y="556781"/>
                    <a:pt x="1212302" y="532096"/>
                    <a:pt x="1184874" y="532096"/>
                  </a:cubicBezTo>
                  <a:lnTo>
                    <a:pt x="1184874" y="532096"/>
                  </a:lnTo>
                  <a:close/>
                  <a:moveTo>
                    <a:pt x="792659" y="139881"/>
                  </a:moveTo>
                  <a:lnTo>
                    <a:pt x="792659" y="65827"/>
                  </a:lnTo>
                  <a:cubicBezTo>
                    <a:pt x="809116" y="82283"/>
                    <a:pt x="885914" y="159080"/>
                    <a:pt x="902369" y="175537"/>
                  </a:cubicBezTo>
                  <a:lnTo>
                    <a:pt x="828314" y="175537"/>
                  </a:lnTo>
                  <a:cubicBezTo>
                    <a:pt x="809116" y="175537"/>
                    <a:pt x="792659" y="159080"/>
                    <a:pt x="792659" y="139881"/>
                  </a:cubicBezTo>
                  <a:lnTo>
                    <a:pt x="792659" y="139881"/>
                  </a:lnTo>
                  <a:close/>
                  <a:moveTo>
                    <a:pt x="164566" y="441585"/>
                  </a:moveTo>
                  <a:lnTo>
                    <a:pt x="126167" y="441585"/>
                  </a:lnTo>
                  <a:lnTo>
                    <a:pt x="126167" y="359302"/>
                  </a:lnTo>
                  <a:cubicBezTo>
                    <a:pt x="126167" y="348331"/>
                    <a:pt x="117939" y="340103"/>
                    <a:pt x="106967" y="340103"/>
                  </a:cubicBezTo>
                  <a:cubicBezTo>
                    <a:pt x="95997" y="340103"/>
                    <a:pt x="87767" y="348331"/>
                    <a:pt x="87767" y="359302"/>
                  </a:cubicBezTo>
                  <a:lnTo>
                    <a:pt x="87767" y="455299"/>
                  </a:lnTo>
                  <a:cubicBezTo>
                    <a:pt x="87767" y="455299"/>
                    <a:pt x="87767" y="455299"/>
                    <a:pt x="87767" y="458042"/>
                  </a:cubicBezTo>
                  <a:cubicBezTo>
                    <a:pt x="87767" y="458042"/>
                    <a:pt x="87767" y="458042"/>
                    <a:pt x="87767" y="458042"/>
                  </a:cubicBezTo>
                  <a:cubicBezTo>
                    <a:pt x="87767" y="466270"/>
                    <a:pt x="79539" y="471755"/>
                    <a:pt x="74053" y="471755"/>
                  </a:cubicBezTo>
                  <a:lnTo>
                    <a:pt x="49369" y="471755"/>
                  </a:lnTo>
                  <a:cubicBezTo>
                    <a:pt x="41142" y="471755"/>
                    <a:pt x="35656" y="466270"/>
                    <a:pt x="35656" y="458042"/>
                  </a:cubicBezTo>
                  <a:lnTo>
                    <a:pt x="35656" y="235878"/>
                  </a:lnTo>
                  <a:cubicBezTo>
                    <a:pt x="35656" y="227649"/>
                    <a:pt x="41142" y="222164"/>
                    <a:pt x="49369" y="222164"/>
                  </a:cubicBezTo>
                  <a:lnTo>
                    <a:pt x="74053" y="222164"/>
                  </a:lnTo>
                  <a:cubicBezTo>
                    <a:pt x="82283" y="222164"/>
                    <a:pt x="87767" y="227649"/>
                    <a:pt x="87767" y="235878"/>
                  </a:cubicBezTo>
                  <a:lnTo>
                    <a:pt x="87767" y="277019"/>
                  </a:lnTo>
                  <a:cubicBezTo>
                    <a:pt x="87767" y="287990"/>
                    <a:pt x="95997" y="296218"/>
                    <a:pt x="106967" y="296218"/>
                  </a:cubicBezTo>
                  <a:cubicBezTo>
                    <a:pt x="117939" y="296218"/>
                    <a:pt x="126167" y="287990"/>
                    <a:pt x="126167" y="277019"/>
                  </a:cubicBezTo>
                  <a:lnTo>
                    <a:pt x="126167" y="246849"/>
                  </a:lnTo>
                  <a:lnTo>
                    <a:pt x="137138" y="246849"/>
                  </a:lnTo>
                  <a:cubicBezTo>
                    <a:pt x="213936" y="246849"/>
                    <a:pt x="202964" y="175537"/>
                    <a:pt x="271533" y="159080"/>
                  </a:cubicBezTo>
                  <a:lnTo>
                    <a:pt x="271533" y="161823"/>
                  </a:lnTo>
                  <a:cubicBezTo>
                    <a:pt x="271533" y="191993"/>
                    <a:pt x="296219" y="213936"/>
                    <a:pt x="323646" y="213936"/>
                  </a:cubicBezTo>
                  <a:lnTo>
                    <a:pt x="469013" y="213936"/>
                  </a:lnTo>
                  <a:cubicBezTo>
                    <a:pt x="479984" y="213936"/>
                    <a:pt x="488212" y="222164"/>
                    <a:pt x="488212" y="233135"/>
                  </a:cubicBezTo>
                  <a:cubicBezTo>
                    <a:pt x="488212" y="233135"/>
                    <a:pt x="488212" y="233135"/>
                    <a:pt x="488212" y="233135"/>
                  </a:cubicBezTo>
                  <a:cubicBezTo>
                    <a:pt x="488212" y="233135"/>
                    <a:pt x="488212" y="233135"/>
                    <a:pt x="488212" y="233135"/>
                  </a:cubicBezTo>
                  <a:cubicBezTo>
                    <a:pt x="488212" y="244106"/>
                    <a:pt x="479984" y="252334"/>
                    <a:pt x="469013" y="252334"/>
                  </a:cubicBezTo>
                  <a:lnTo>
                    <a:pt x="469013" y="252334"/>
                  </a:lnTo>
                  <a:cubicBezTo>
                    <a:pt x="469013" y="252334"/>
                    <a:pt x="469013" y="252334"/>
                    <a:pt x="469013" y="252334"/>
                  </a:cubicBezTo>
                  <a:cubicBezTo>
                    <a:pt x="466270" y="252334"/>
                    <a:pt x="477241" y="252334"/>
                    <a:pt x="326388" y="252334"/>
                  </a:cubicBezTo>
                  <a:cubicBezTo>
                    <a:pt x="315418" y="252334"/>
                    <a:pt x="307189" y="260562"/>
                    <a:pt x="307189" y="271534"/>
                  </a:cubicBezTo>
                  <a:cubicBezTo>
                    <a:pt x="307189" y="282505"/>
                    <a:pt x="315418" y="290733"/>
                    <a:pt x="326388" y="290733"/>
                  </a:cubicBezTo>
                  <a:cubicBezTo>
                    <a:pt x="362044" y="290733"/>
                    <a:pt x="466270" y="290733"/>
                    <a:pt x="469013" y="290733"/>
                  </a:cubicBezTo>
                  <a:cubicBezTo>
                    <a:pt x="479984" y="290733"/>
                    <a:pt x="488212" y="298961"/>
                    <a:pt x="488212" y="309932"/>
                  </a:cubicBezTo>
                  <a:cubicBezTo>
                    <a:pt x="488212" y="320904"/>
                    <a:pt x="479984" y="329131"/>
                    <a:pt x="469013" y="329131"/>
                  </a:cubicBezTo>
                  <a:cubicBezTo>
                    <a:pt x="438843" y="329131"/>
                    <a:pt x="359302" y="329131"/>
                    <a:pt x="329132" y="329131"/>
                  </a:cubicBezTo>
                  <a:cubicBezTo>
                    <a:pt x="318160" y="329131"/>
                    <a:pt x="309932" y="337360"/>
                    <a:pt x="309932" y="348331"/>
                  </a:cubicBezTo>
                  <a:cubicBezTo>
                    <a:pt x="309932" y="359302"/>
                    <a:pt x="318160" y="367530"/>
                    <a:pt x="329132" y="367530"/>
                  </a:cubicBezTo>
                  <a:lnTo>
                    <a:pt x="452557" y="367530"/>
                  </a:lnTo>
                  <a:cubicBezTo>
                    <a:pt x="463527" y="367530"/>
                    <a:pt x="471755" y="375759"/>
                    <a:pt x="471755" y="386730"/>
                  </a:cubicBezTo>
                  <a:cubicBezTo>
                    <a:pt x="471755" y="397701"/>
                    <a:pt x="463527" y="405929"/>
                    <a:pt x="452557" y="405929"/>
                  </a:cubicBezTo>
                  <a:cubicBezTo>
                    <a:pt x="425129" y="405929"/>
                    <a:pt x="373016" y="405929"/>
                    <a:pt x="329132" y="405929"/>
                  </a:cubicBezTo>
                  <a:cubicBezTo>
                    <a:pt x="318160" y="405929"/>
                    <a:pt x="309932" y="414157"/>
                    <a:pt x="309932" y="425128"/>
                  </a:cubicBezTo>
                  <a:cubicBezTo>
                    <a:pt x="309932" y="436099"/>
                    <a:pt x="318160" y="444328"/>
                    <a:pt x="329132" y="444328"/>
                  </a:cubicBezTo>
                  <a:lnTo>
                    <a:pt x="436099" y="444328"/>
                  </a:lnTo>
                  <a:cubicBezTo>
                    <a:pt x="447071" y="444328"/>
                    <a:pt x="455299" y="452556"/>
                    <a:pt x="455299" y="463527"/>
                  </a:cubicBezTo>
                  <a:cubicBezTo>
                    <a:pt x="455299" y="474498"/>
                    <a:pt x="447071" y="482726"/>
                    <a:pt x="436099" y="482726"/>
                  </a:cubicBezTo>
                  <a:cubicBezTo>
                    <a:pt x="334616" y="482726"/>
                    <a:pt x="301704" y="485469"/>
                    <a:pt x="252333" y="469013"/>
                  </a:cubicBezTo>
                  <a:cubicBezTo>
                    <a:pt x="202964" y="452556"/>
                    <a:pt x="191994" y="441585"/>
                    <a:pt x="164566" y="441585"/>
                  </a:cubicBezTo>
                  <a:lnTo>
                    <a:pt x="164566" y="441585"/>
                  </a:lnTo>
                  <a:close/>
                  <a:moveTo>
                    <a:pt x="1039508" y="798144"/>
                  </a:moveTo>
                  <a:cubicBezTo>
                    <a:pt x="995624" y="814601"/>
                    <a:pt x="990138" y="820086"/>
                    <a:pt x="965453" y="825572"/>
                  </a:cubicBezTo>
                  <a:lnTo>
                    <a:pt x="965453" y="713118"/>
                  </a:lnTo>
                  <a:cubicBezTo>
                    <a:pt x="979167" y="726832"/>
                    <a:pt x="1001110" y="735060"/>
                    <a:pt x="1020308" y="735060"/>
                  </a:cubicBezTo>
                  <a:cubicBezTo>
                    <a:pt x="1031280" y="735060"/>
                    <a:pt x="1039508" y="726832"/>
                    <a:pt x="1039508" y="715861"/>
                  </a:cubicBezTo>
                  <a:cubicBezTo>
                    <a:pt x="1039508" y="704890"/>
                    <a:pt x="1031280" y="696662"/>
                    <a:pt x="1020308" y="696662"/>
                  </a:cubicBezTo>
                  <a:cubicBezTo>
                    <a:pt x="1003852" y="696662"/>
                    <a:pt x="987396" y="685691"/>
                    <a:pt x="979167" y="671977"/>
                  </a:cubicBezTo>
                  <a:cubicBezTo>
                    <a:pt x="968197" y="647292"/>
                    <a:pt x="943511" y="633578"/>
                    <a:pt x="916083" y="633578"/>
                  </a:cubicBezTo>
                  <a:lnTo>
                    <a:pt x="828314" y="633578"/>
                  </a:lnTo>
                  <a:cubicBezTo>
                    <a:pt x="814601" y="633578"/>
                    <a:pt x="803631" y="622607"/>
                    <a:pt x="803631" y="608894"/>
                  </a:cubicBezTo>
                  <a:cubicBezTo>
                    <a:pt x="803631" y="595180"/>
                    <a:pt x="814601" y="584208"/>
                    <a:pt x="828314" y="584208"/>
                  </a:cubicBezTo>
                  <a:lnTo>
                    <a:pt x="888656" y="584208"/>
                  </a:lnTo>
                  <a:cubicBezTo>
                    <a:pt x="929797" y="584208"/>
                    <a:pt x="965453" y="548552"/>
                    <a:pt x="965453" y="507411"/>
                  </a:cubicBezTo>
                  <a:cubicBezTo>
                    <a:pt x="1031280" y="523868"/>
                    <a:pt x="1023052" y="595180"/>
                    <a:pt x="1097107" y="595180"/>
                  </a:cubicBezTo>
                  <a:lnTo>
                    <a:pt x="1108077" y="595180"/>
                  </a:lnTo>
                  <a:lnTo>
                    <a:pt x="1108077" y="789916"/>
                  </a:lnTo>
                  <a:cubicBezTo>
                    <a:pt x="1077907" y="792659"/>
                    <a:pt x="1061450" y="789916"/>
                    <a:pt x="1039508" y="798144"/>
                  </a:cubicBezTo>
                  <a:lnTo>
                    <a:pt x="1039508" y="798144"/>
                  </a:lnTo>
                  <a:close/>
                  <a:moveTo>
                    <a:pt x="1201332" y="806372"/>
                  </a:moveTo>
                  <a:cubicBezTo>
                    <a:pt x="1201332" y="814601"/>
                    <a:pt x="1195846" y="820086"/>
                    <a:pt x="1187618" y="820086"/>
                  </a:cubicBezTo>
                  <a:lnTo>
                    <a:pt x="1162932" y="820086"/>
                  </a:lnTo>
                  <a:cubicBezTo>
                    <a:pt x="1154704" y="820086"/>
                    <a:pt x="1149219" y="814601"/>
                    <a:pt x="1149219" y="806372"/>
                  </a:cubicBezTo>
                  <a:cubicBezTo>
                    <a:pt x="1149219" y="806372"/>
                    <a:pt x="1149219" y="806372"/>
                    <a:pt x="1149219" y="806372"/>
                  </a:cubicBezTo>
                  <a:cubicBezTo>
                    <a:pt x="1149219" y="806372"/>
                    <a:pt x="1149219" y="806372"/>
                    <a:pt x="1149219" y="803629"/>
                  </a:cubicBezTo>
                  <a:lnTo>
                    <a:pt x="1149219" y="581466"/>
                  </a:lnTo>
                  <a:cubicBezTo>
                    <a:pt x="1149219" y="573238"/>
                    <a:pt x="1154704" y="567752"/>
                    <a:pt x="1162932" y="567752"/>
                  </a:cubicBezTo>
                  <a:lnTo>
                    <a:pt x="1187618" y="567752"/>
                  </a:lnTo>
                  <a:cubicBezTo>
                    <a:pt x="1195846" y="567752"/>
                    <a:pt x="1201332" y="573238"/>
                    <a:pt x="1201332" y="581466"/>
                  </a:cubicBezTo>
                  <a:lnTo>
                    <a:pt x="1201332" y="806372"/>
                  </a:lnTo>
                  <a:close/>
                </a:path>
              </a:pathLst>
            </a:custGeom>
            <a:grpFill/>
            <a:ln w="27426" cap="flat">
              <a:noFill/>
              <a:prstDash val="solid"/>
              <a:miter/>
            </a:ln>
          </p:spPr>
          <p:txBody>
            <a:bodyPr rtlCol="0" anchor="ctr"/>
            <a:lstStyle/>
            <a:p>
              <a:endParaRPr lang="en-US"/>
            </a:p>
          </p:txBody>
        </p:sp>
      </p:grpSp>
      <p:grpSp>
        <p:nvGrpSpPr>
          <p:cNvPr id="59" name="Graphic 3">
            <a:extLst>
              <a:ext uri="{FF2B5EF4-FFF2-40B4-BE49-F238E27FC236}">
                <a16:creationId xmlns:a16="http://schemas.microsoft.com/office/drawing/2014/main" id="{7A9B3B2C-5AC2-8647-93F8-9D69544D3A3D}"/>
              </a:ext>
            </a:extLst>
          </p:cNvPr>
          <p:cNvGrpSpPr/>
          <p:nvPr/>
        </p:nvGrpSpPr>
        <p:grpSpPr>
          <a:xfrm>
            <a:off x="4523980" y="2902036"/>
            <a:ext cx="800580" cy="798292"/>
            <a:chOff x="8711101" y="501407"/>
            <a:chExt cx="959968" cy="957224"/>
          </a:xfrm>
          <a:solidFill>
            <a:schemeClr val="bg1"/>
          </a:solidFill>
        </p:grpSpPr>
        <p:sp>
          <p:nvSpPr>
            <p:cNvPr id="60" name="Freeform 59">
              <a:extLst>
                <a:ext uri="{FF2B5EF4-FFF2-40B4-BE49-F238E27FC236}">
                  <a16:creationId xmlns:a16="http://schemas.microsoft.com/office/drawing/2014/main" id="{BF2C2100-50AB-8342-ADEB-687E98909DD1}"/>
                </a:ext>
              </a:extLst>
            </p:cNvPr>
            <p:cNvSpPr/>
            <p:nvPr/>
          </p:nvSpPr>
          <p:spPr>
            <a:xfrm>
              <a:off x="8711101" y="501407"/>
              <a:ext cx="959968" cy="619864"/>
            </a:xfrm>
            <a:custGeom>
              <a:avLst/>
              <a:gdLst>
                <a:gd name="connsiteX0" fmla="*/ 940771 w 959968"/>
                <a:gd name="connsiteY0" fmla="*/ 0 h 619864"/>
                <a:gd name="connsiteX1" fmla="*/ 463528 w 959968"/>
                <a:gd name="connsiteY1" fmla="*/ 0 h 619864"/>
                <a:gd name="connsiteX2" fmla="*/ 447072 w 959968"/>
                <a:gd name="connsiteY2" fmla="*/ 16457 h 619864"/>
                <a:gd name="connsiteX3" fmla="*/ 447072 w 959968"/>
                <a:gd name="connsiteY3" fmla="*/ 277019 h 619864"/>
                <a:gd name="connsiteX4" fmla="*/ 397701 w 959968"/>
                <a:gd name="connsiteY4" fmla="*/ 219421 h 619864"/>
                <a:gd name="connsiteX5" fmla="*/ 337362 w 959968"/>
                <a:gd name="connsiteY5" fmla="*/ 191993 h 619864"/>
                <a:gd name="connsiteX6" fmla="*/ 277021 w 959968"/>
                <a:gd name="connsiteY6" fmla="*/ 191993 h 619864"/>
                <a:gd name="connsiteX7" fmla="*/ 301704 w 959968"/>
                <a:gd name="connsiteY7" fmla="*/ 145366 h 619864"/>
                <a:gd name="connsiteX8" fmla="*/ 318162 w 959968"/>
                <a:gd name="connsiteY8" fmla="*/ 145366 h 619864"/>
                <a:gd name="connsiteX9" fmla="*/ 331876 w 959968"/>
                <a:gd name="connsiteY9" fmla="*/ 137138 h 619864"/>
                <a:gd name="connsiteX10" fmla="*/ 331876 w 959968"/>
                <a:gd name="connsiteY10" fmla="*/ 120682 h 619864"/>
                <a:gd name="connsiteX11" fmla="*/ 301704 w 959968"/>
                <a:gd name="connsiteY11" fmla="*/ 60341 h 619864"/>
                <a:gd name="connsiteX12" fmla="*/ 301704 w 959968"/>
                <a:gd name="connsiteY12" fmla="*/ 49370 h 619864"/>
                <a:gd name="connsiteX13" fmla="*/ 255079 w 959968"/>
                <a:gd name="connsiteY13" fmla="*/ 2743 h 619864"/>
                <a:gd name="connsiteX14" fmla="*/ 159082 w 959968"/>
                <a:gd name="connsiteY14" fmla="*/ 2743 h 619864"/>
                <a:gd name="connsiteX15" fmla="*/ 112454 w 959968"/>
                <a:gd name="connsiteY15" fmla="*/ 49370 h 619864"/>
                <a:gd name="connsiteX16" fmla="*/ 112454 w 959968"/>
                <a:gd name="connsiteY16" fmla="*/ 126167 h 619864"/>
                <a:gd name="connsiteX17" fmla="*/ 137138 w 959968"/>
                <a:gd name="connsiteY17" fmla="*/ 191993 h 619864"/>
                <a:gd name="connsiteX18" fmla="*/ 112454 w 959968"/>
                <a:gd name="connsiteY18" fmla="*/ 191993 h 619864"/>
                <a:gd name="connsiteX19" fmla="*/ 32914 w 959968"/>
                <a:gd name="connsiteY19" fmla="*/ 271534 h 619864"/>
                <a:gd name="connsiteX20" fmla="*/ 32914 w 959968"/>
                <a:gd name="connsiteY20" fmla="*/ 414157 h 619864"/>
                <a:gd name="connsiteX21" fmla="*/ 49371 w 959968"/>
                <a:gd name="connsiteY21" fmla="*/ 460784 h 619864"/>
                <a:gd name="connsiteX22" fmla="*/ 16458 w 959968"/>
                <a:gd name="connsiteY22" fmla="*/ 460784 h 619864"/>
                <a:gd name="connsiteX23" fmla="*/ 0 w 959968"/>
                <a:gd name="connsiteY23" fmla="*/ 477241 h 619864"/>
                <a:gd name="connsiteX24" fmla="*/ 0 w 959968"/>
                <a:gd name="connsiteY24" fmla="*/ 540324 h 619864"/>
                <a:gd name="connsiteX25" fmla="*/ 16458 w 959968"/>
                <a:gd name="connsiteY25" fmla="*/ 556781 h 619864"/>
                <a:gd name="connsiteX26" fmla="*/ 32914 w 959968"/>
                <a:gd name="connsiteY26" fmla="*/ 556781 h 619864"/>
                <a:gd name="connsiteX27" fmla="*/ 32914 w 959968"/>
                <a:gd name="connsiteY27" fmla="*/ 619864 h 619864"/>
                <a:gd name="connsiteX28" fmla="*/ 65827 w 959968"/>
                <a:gd name="connsiteY28" fmla="*/ 619864 h 619864"/>
                <a:gd name="connsiteX29" fmla="*/ 65827 w 959968"/>
                <a:gd name="connsiteY29" fmla="*/ 556781 h 619864"/>
                <a:gd name="connsiteX30" fmla="*/ 543069 w 959968"/>
                <a:gd name="connsiteY30" fmla="*/ 556781 h 619864"/>
                <a:gd name="connsiteX31" fmla="*/ 543069 w 959968"/>
                <a:gd name="connsiteY31" fmla="*/ 589694 h 619864"/>
                <a:gd name="connsiteX32" fmla="*/ 575981 w 959968"/>
                <a:gd name="connsiteY32" fmla="*/ 589694 h 619864"/>
                <a:gd name="connsiteX33" fmla="*/ 575981 w 959968"/>
                <a:gd name="connsiteY33" fmla="*/ 556781 h 619864"/>
                <a:gd name="connsiteX34" fmla="*/ 943513 w 959968"/>
                <a:gd name="connsiteY34" fmla="*/ 556781 h 619864"/>
                <a:gd name="connsiteX35" fmla="*/ 959969 w 959968"/>
                <a:gd name="connsiteY35" fmla="*/ 540324 h 619864"/>
                <a:gd name="connsiteX36" fmla="*/ 959969 w 959968"/>
                <a:gd name="connsiteY36" fmla="*/ 16457 h 619864"/>
                <a:gd name="connsiteX37" fmla="*/ 940771 w 959968"/>
                <a:gd name="connsiteY37" fmla="*/ 0 h 619864"/>
                <a:gd name="connsiteX38" fmla="*/ 940771 w 959968"/>
                <a:gd name="connsiteY38" fmla="*/ 0 h 619864"/>
                <a:gd name="connsiteX39" fmla="*/ 145368 w 959968"/>
                <a:gd name="connsiteY39" fmla="*/ 46627 h 619864"/>
                <a:gd name="connsiteX40" fmla="*/ 161824 w 959968"/>
                <a:gd name="connsiteY40" fmla="*/ 30170 h 619864"/>
                <a:gd name="connsiteX41" fmla="*/ 257821 w 959968"/>
                <a:gd name="connsiteY41" fmla="*/ 30170 h 619864"/>
                <a:gd name="connsiteX42" fmla="*/ 274277 w 959968"/>
                <a:gd name="connsiteY42" fmla="*/ 46627 h 619864"/>
                <a:gd name="connsiteX43" fmla="*/ 274277 w 959968"/>
                <a:gd name="connsiteY43" fmla="*/ 63084 h 619864"/>
                <a:gd name="connsiteX44" fmla="*/ 277021 w 959968"/>
                <a:gd name="connsiteY44" fmla="*/ 71312 h 619864"/>
                <a:gd name="connsiteX45" fmla="*/ 296220 w 959968"/>
                <a:gd name="connsiteY45" fmla="*/ 112453 h 619864"/>
                <a:gd name="connsiteX46" fmla="*/ 290734 w 959968"/>
                <a:gd name="connsiteY46" fmla="*/ 112453 h 619864"/>
                <a:gd name="connsiteX47" fmla="*/ 274277 w 959968"/>
                <a:gd name="connsiteY47" fmla="*/ 128910 h 619864"/>
                <a:gd name="connsiteX48" fmla="*/ 252335 w 959968"/>
                <a:gd name="connsiteY48" fmla="*/ 175537 h 619864"/>
                <a:gd name="connsiteX49" fmla="*/ 202965 w 959968"/>
                <a:gd name="connsiteY49" fmla="*/ 191993 h 619864"/>
                <a:gd name="connsiteX50" fmla="*/ 145368 w 959968"/>
                <a:gd name="connsiteY50" fmla="*/ 126167 h 619864"/>
                <a:gd name="connsiteX51" fmla="*/ 145368 w 959968"/>
                <a:gd name="connsiteY51" fmla="*/ 46627 h 619864"/>
                <a:gd name="connsiteX52" fmla="*/ 230393 w 959968"/>
                <a:gd name="connsiteY52" fmla="*/ 222164 h 619864"/>
                <a:gd name="connsiteX53" fmla="*/ 208451 w 959968"/>
                <a:gd name="connsiteY53" fmla="*/ 266048 h 619864"/>
                <a:gd name="connsiteX54" fmla="*/ 186510 w 959968"/>
                <a:gd name="connsiteY54" fmla="*/ 222164 h 619864"/>
                <a:gd name="connsiteX55" fmla="*/ 230393 w 959968"/>
                <a:gd name="connsiteY55" fmla="*/ 222164 h 619864"/>
                <a:gd name="connsiteX56" fmla="*/ 65827 w 959968"/>
                <a:gd name="connsiteY56" fmla="*/ 414157 h 619864"/>
                <a:gd name="connsiteX57" fmla="*/ 65827 w 959968"/>
                <a:gd name="connsiteY57" fmla="*/ 271534 h 619864"/>
                <a:gd name="connsiteX58" fmla="*/ 112454 w 959968"/>
                <a:gd name="connsiteY58" fmla="*/ 224907 h 619864"/>
                <a:gd name="connsiteX59" fmla="*/ 150852 w 959968"/>
                <a:gd name="connsiteY59" fmla="*/ 224907 h 619864"/>
                <a:gd name="connsiteX60" fmla="*/ 194737 w 959968"/>
                <a:gd name="connsiteY60" fmla="*/ 312675 h 619864"/>
                <a:gd name="connsiteX61" fmla="*/ 208451 w 959968"/>
                <a:gd name="connsiteY61" fmla="*/ 320903 h 619864"/>
                <a:gd name="connsiteX62" fmla="*/ 222165 w 959968"/>
                <a:gd name="connsiteY62" fmla="*/ 312675 h 619864"/>
                <a:gd name="connsiteX63" fmla="*/ 266049 w 959968"/>
                <a:gd name="connsiteY63" fmla="*/ 224907 h 619864"/>
                <a:gd name="connsiteX64" fmla="*/ 337362 w 959968"/>
                <a:gd name="connsiteY64" fmla="*/ 224907 h 619864"/>
                <a:gd name="connsiteX65" fmla="*/ 373017 w 959968"/>
                <a:gd name="connsiteY65" fmla="*/ 241363 h 619864"/>
                <a:gd name="connsiteX66" fmla="*/ 449815 w 959968"/>
                <a:gd name="connsiteY66" fmla="*/ 331874 h 619864"/>
                <a:gd name="connsiteX67" fmla="*/ 460786 w 959968"/>
                <a:gd name="connsiteY67" fmla="*/ 337360 h 619864"/>
                <a:gd name="connsiteX68" fmla="*/ 471756 w 959968"/>
                <a:gd name="connsiteY68" fmla="*/ 331874 h 619864"/>
                <a:gd name="connsiteX69" fmla="*/ 559525 w 959968"/>
                <a:gd name="connsiteY69" fmla="*/ 244106 h 619864"/>
                <a:gd name="connsiteX70" fmla="*/ 600667 w 959968"/>
                <a:gd name="connsiteY70" fmla="*/ 285247 h 619864"/>
                <a:gd name="connsiteX71" fmla="*/ 496442 w 959968"/>
                <a:gd name="connsiteY71" fmla="*/ 389472 h 619864"/>
                <a:gd name="connsiteX72" fmla="*/ 427873 w 959968"/>
                <a:gd name="connsiteY72" fmla="*/ 389472 h 619864"/>
                <a:gd name="connsiteX73" fmla="*/ 378503 w 959968"/>
                <a:gd name="connsiteY73" fmla="*/ 340103 h 619864"/>
                <a:gd name="connsiteX74" fmla="*/ 362046 w 959968"/>
                <a:gd name="connsiteY74" fmla="*/ 337360 h 619864"/>
                <a:gd name="connsiteX75" fmla="*/ 351076 w 959968"/>
                <a:gd name="connsiteY75" fmla="*/ 351074 h 619864"/>
                <a:gd name="connsiteX76" fmla="*/ 351076 w 959968"/>
                <a:gd name="connsiteY76" fmla="*/ 463527 h 619864"/>
                <a:gd name="connsiteX77" fmla="*/ 271535 w 959968"/>
                <a:gd name="connsiteY77" fmla="*/ 463527 h 619864"/>
                <a:gd name="connsiteX78" fmla="*/ 271535 w 959968"/>
                <a:gd name="connsiteY78" fmla="*/ 416900 h 619864"/>
                <a:gd name="connsiteX79" fmla="*/ 224907 w 959968"/>
                <a:gd name="connsiteY79" fmla="*/ 370273 h 619864"/>
                <a:gd name="connsiteX80" fmla="*/ 161824 w 959968"/>
                <a:gd name="connsiteY80" fmla="*/ 370273 h 619864"/>
                <a:gd name="connsiteX81" fmla="*/ 161824 w 959968"/>
                <a:gd name="connsiteY81" fmla="*/ 337360 h 619864"/>
                <a:gd name="connsiteX82" fmla="*/ 128910 w 959968"/>
                <a:gd name="connsiteY82" fmla="*/ 337360 h 619864"/>
                <a:gd name="connsiteX83" fmla="*/ 128910 w 959968"/>
                <a:gd name="connsiteY83" fmla="*/ 381244 h 619864"/>
                <a:gd name="connsiteX84" fmla="*/ 145368 w 959968"/>
                <a:gd name="connsiteY84" fmla="*/ 397701 h 619864"/>
                <a:gd name="connsiteX85" fmla="*/ 224907 w 959968"/>
                <a:gd name="connsiteY85" fmla="*/ 397701 h 619864"/>
                <a:gd name="connsiteX86" fmla="*/ 241365 w 959968"/>
                <a:gd name="connsiteY86" fmla="*/ 414157 h 619864"/>
                <a:gd name="connsiteX87" fmla="*/ 241365 w 959968"/>
                <a:gd name="connsiteY87" fmla="*/ 460784 h 619864"/>
                <a:gd name="connsiteX88" fmla="*/ 115197 w 959968"/>
                <a:gd name="connsiteY88" fmla="*/ 460784 h 619864"/>
                <a:gd name="connsiteX89" fmla="*/ 65827 w 959968"/>
                <a:gd name="connsiteY89" fmla="*/ 414157 h 619864"/>
                <a:gd name="connsiteX90" fmla="*/ 65827 w 959968"/>
                <a:gd name="connsiteY90" fmla="*/ 414157 h 619864"/>
                <a:gd name="connsiteX91" fmla="*/ 383987 w 959968"/>
                <a:gd name="connsiteY91" fmla="*/ 460784 h 619864"/>
                <a:gd name="connsiteX92" fmla="*/ 383987 w 959968"/>
                <a:gd name="connsiteY92" fmla="*/ 386729 h 619864"/>
                <a:gd name="connsiteX93" fmla="*/ 408673 w 959968"/>
                <a:gd name="connsiteY93" fmla="*/ 411414 h 619864"/>
                <a:gd name="connsiteX94" fmla="*/ 449815 w 959968"/>
                <a:gd name="connsiteY94" fmla="*/ 433357 h 619864"/>
                <a:gd name="connsiteX95" fmla="*/ 449815 w 959968"/>
                <a:gd name="connsiteY95" fmla="*/ 460784 h 619864"/>
                <a:gd name="connsiteX96" fmla="*/ 383987 w 959968"/>
                <a:gd name="connsiteY96" fmla="*/ 460784 h 619864"/>
                <a:gd name="connsiteX97" fmla="*/ 575981 w 959968"/>
                <a:gd name="connsiteY97" fmla="*/ 526610 h 619864"/>
                <a:gd name="connsiteX98" fmla="*/ 35657 w 959968"/>
                <a:gd name="connsiteY98" fmla="*/ 526610 h 619864"/>
                <a:gd name="connsiteX99" fmla="*/ 35657 w 959968"/>
                <a:gd name="connsiteY99" fmla="*/ 493697 h 619864"/>
                <a:gd name="connsiteX100" fmla="*/ 575981 w 959968"/>
                <a:gd name="connsiteY100" fmla="*/ 493697 h 619864"/>
                <a:gd name="connsiteX101" fmla="*/ 575981 w 959968"/>
                <a:gd name="connsiteY101" fmla="*/ 526610 h 619864"/>
                <a:gd name="connsiteX102" fmla="*/ 924313 w 959968"/>
                <a:gd name="connsiteY102" fmla="*/ 526610 h 619864"/>
                <a:gd name="connsiteX103" fmla="*/ 606153 w 959968"/>
                <a:gd name="connsiteY103" fmla="*/ 526610 h 619864"/>
                <a:gd name="connsiteX104" fmla="*/ 606153 w 959968"/>
                <a:gd name="connsiteY104" fmla="*/ 479983 h 619864"/>
                <a:gd name="connsiteX105" fmla="*/ 589695 w 959968"/>
                <a:gd name="connsiteY105" fmla="*/ 463527 h 619864"/>
                <a:gd name="connsiteX106" fmla="*/ 477242 w 959968"/>
                <a:gd name="connsiteY106" fmla="*/ 463527 h 619864"/>
                <a:gd name="connsiteX107" fmla="*/ 477242 w 959968"/>
                <a:gd name="connsiteY107" fmla="*/ 436099 h 619864"/>
                <a:gd name="connsiteX108" fmla="*/ 518384 w 959968"/>
                <a:gd name="connsiteY108" fmla="*/ 414157 h 619864"/>
                <a:gd name="connsiteX109" fmla="*/ 633580 w 959968"/>
                <a:gd name="connsiteY109" fmla="*/ 298961 h 619864"/>
                <a:gd name="connsiteX110" fmla="*/ 633580 w 959968"/>
                <a:gd name="connsiteY110" fmla="*/ 277019 h 619864"/>
                <a:gd name="connsiteX111" fmla="*/ 597925 w 959968"/>
                <a:gd name="connsiteY111" fmla="*/ 241363 h 619864"/>
                <a:gd name="connsiteX112" fmla="*/ 682950 w 959968"/>
                <a:gd name="connsiteY112" fmla="*/ 156338 h 619864"/>
                <a:gd name="connsiteX113" fmla="*/ 661008 w 959968"/>
                <a:gd name="connsiteY113" fmla="*/ 134395 h 619864"/>
                <a:gd name="connsiteX114" fmla="*/ 575981 w 959968"/>
                <a:gd name="connsiteY114" fmla="*/ 219421 h 619864"/>
                <a:gd name="connsiteX115" fmla="*/ 570497 w 959968"/>
                <a:gd name="connsiteY115" fmla="*/ 213936 h 619864"/>
                <a:gd name="connsiteX116" fmla="*/ 548553 w 959968"/>
                <a:gd name="connsiteY116" fmla="*/ 213936 h 619864"/>
                <a:gd name="connsiteX117" fmla="*/ 479984 w 959968"/>
                <a:gd name="connsiteY117" fmla="*/ 282505 h 619864"/>
                <a:gd name="connsiteX118" fmla="*/ 479984 w 959968"/>
                <a:gd name="connsiteY118" fmla="*/ 32913 h 619864"/>
                <a:gd name="connsiteX119" fmla="*/ 927057 w 959968"/>
                <a:gd name="connsiteY119" fmla="*/ 32913 h 619864"/>
                <a:gd name="connsiteX120" fmla="*/ 927057 w 959968"/>
                <a:gd name="connsiteY120" fmla="*/ 526610 h 61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59968" h="619864">
                  <a:moveTo>
                    <a:pt x="940771" y="0"/>
                  </a:moveTo>
                  <a:lnTo>
                    <a:pt x="463528" y="0"/>
                  </a:lnTo>
                  <a:cubicBezTo>
                    <a:pt x="455300" y="0"/>
                    <a:pt x="447072" y="8228"/>
                    <a:pt x="447072" y="16457"/>
                  </a:cubicBezTo>
                  <a:lnTo>
                    <a:pt x="447072" y="277019"/>
                  </a:lnTo>
                  <a:lnTo>
                    <a:pt x="397701" y="219421"/>
                  </a:lnTo>
                  <a:cubicBezTo>
                    <a:pt x="381245" y="202964"/>
                    <a:pt x="359304" y="191993"/>
                    <a:pt x="337362" y="191993"/>
                  </a:cubicBezTo>
                  <a:lnTo>
                    <a:pt x="277021" y="191993"/>
                  </a:lnTo>
                  <a:cubicBezTo>
                    <a:pt x="287991" y="178280"/>
                    <a:pt x="296220" y="161823"/>
                    <a:pt x="301704" y="145366"/>
                  </a:cubicBezTo>
                  <a:lnTo>
                    <a:pt x="318162" y="145366"/>
                  </a:lnTo>
                  <a:cubicBezTo>
                    <a:pt x="323648" y="145366"/>
                    <a:pt x="329132" y="142624"/>
                    <a:pt x="331876" y="137138"/>
                  </a:cubicBezTo>
                  <a:cubicBezTo>
                    <a:pt x="334618" y="131653"/>
                    <a:pt x="334618" y="126167"/>
                    <a:pt x="331876" y="120682"/>
                  </a:cubicBezTo>
                  <a:lnTo>
                    <a:pt x="301704" y="60341"/>
                  </a:lnTo>
                  <a:lnTo>
                    <a:pt x="301704" y="49370"/>
                  </a:lnTo>
                  <a:cubicBezTo>
                    <a:pt x="301704" y="21942"/>
                    <a:pt x="279763" y="2743"/>
                    <a:pt x="255079" y="2743"/>
                  </a:cubicBezTo>
                  <a:lnTo>
                    <a:pt x="159082" y="2743"/>
                  </a:lnTo>
                  <a:cubicBezTo>
                    <a:pt x="131654" y="2743"/>
                    <a:pt x="112454" y="24685"/>
                    <a:pt x="112454" y="49370"/>
                  </a:cubicBezTo>
                  <a:lnTo>
                    <a:pt x="112454" y="126167"/>
                  </a:lnTo>
                  <a:cubicBezTo>
                    <a:pt x="112454" y="150852"/>
                    <a:pt x="123425" y="175537"/>
                    <a:pt x="137138" y="191993"/>
                  </a:cubicBezTo>
                  <a:lnTo>
                    <a:pt x="112454" y="191993"/>
                  </a:lnTo>
                  <a:cubicBezTo>
                    <a:pt x="68569" y="191993"/>
                    <a:pt x="32914" y="227649"/>
                    <a:pt x="32914" y="271534"/>
                  </a:cubicBezTo>
                  <a:lnTo>
                    <a:pt x="32914" y="414157"/>
                  </a:lnTo>
                  <a:cubicBezTo>
                    <a:pt x="32914" y="433357"/>
                    <a:pt x="38399" y="449813"/>
                    <a:pt x="49371" y="460784"/>
                  </a:cubicBezTo>
                  <a:lnTo>
                    <a:pt x="16458" y="460784"/>
                  </a:lnTo>
                  <a:cubicBezTo>
                    <a:pt x="8230" y="460784"/>
                    <a:pt x="0" y="469012"/>
                    <a:pt x="0" y="477241"/>
                  </a:cubicBezTo>
                  <a:lnTo>
                    <a:pt x="0" y="540324"/>
                  </a:lnTo>
                  <a:cubicBezTo>
                    <a:pt x="0" y="548552"/>
                    <a:pt x="8230" y="556781"/>
                    <a:pt x="16458" y="556781"/>
                  </a:cubicBezTo>
                  <a:lnTo>
                    <a:pt x="32914" y="556781"/>
                  </a:lnTo>
                  <a:lnTo>
                    <a:pt x="32914" y="619864"/>
                  </a:lnTo>
                  <a:lnTo>
                    <a:pt x="65827" y="619864"/>
                  </a:lnTo>
                  <a:lnTo>
                    <a:pt x="65827" y="556781"/>
                  </a:lnTo>
                  <a:lnTo>
                    <a:pt x="543069" y="556781"/>
                  </a:lnTo>
                  <a:lnTo>
                    <a:pt x="543069" y="589694"/>
                  </a:lnTo>
                  <a:lnTo>
                    <a:pt x="575981" y="589694"/>
                  </a:lnTo>
                  <a:lnTo>
                    <a:pt x="575981" y="556781"/>
                  </a:lnTo>
                  <a:lnTo>
                    <a:pt x="943513" y="556781"/>
                  </a:lnTo>
                  <a:cubicBezTo>
                    <a:pt x="951741" y="556781"/>
                    <a:pt x="959969" y="548552"/>
                    <a:pt x="959969" y="540324"/>
                  </a:cubicBezTo>
                  <a:lnTo>
                    <a:pt x="959969" y="16457"/>
                  </a:lnTo>
                  <a:cubicBezTo>
                    <a:pt x="957227" y="8228"/>
                    <a:pt x="948999" y="0"/>
                    <a:pt x="940771" y="0"/>
                  </a:cubicBezTo>
                  <a:lnTo>
                    <a:pt x="940771" y="0"/>
                  </a:lnTo>
                  <a:close/>
                  <a:moveTo>
                    <a:pt x="145368" y="46627"/>
                  </a:moveTo>
                  <a:cubicBezTo>
                    <a:pt x="145368" y="38399"/>
                    <a:pt x="153596" y="30170"/>
                    <a:pt x="161824" y="30170"/>
                  </a:cubicBezTo>
                  <a:lnTo>
                    <a:pt x="257821" y="30170"/>
                  </a:lnTo>
                  <a:cubicBezTo>
                    <a:pt x="266049" y="30170"/>
                    <a:pt x="274277" y="38399"/>
                    <a:pt x="274277" y="46627"/>
                  </a:cubicBezTo>
                  <a:lnTo>
                    <a:pt x="274277" y="63084"/>
                  </a:lnTo>
                  <a:cubicBezTo>
                    <a:pt x="274277" y="65826"/>
                    <a:pt x="274277" y="68569"/>
                    <a:pt x="277021" y="71312"/>
                  </a:cubicBezTo>
                  <a:lnTo>
                    <a:pt x="296220" y="112453"/>
                  </a:lnTo>
                  <a:lnTo>
                    <a:pt x="290734" y="112453"/>
                  </a:lnTo>
                  <a:cubicBezTo>
                    <a:pt x="282506" y="112453"/>
                    <a:pt x="274277" y="120682"/>
                    <a:pt x="274277" y="128910"/>
                  </a:cubicBezTo>
                  <a:cubicBezTo>
                    <a:pt x="274277" y="148109"/>
                    <a:pt x="266049" y="164566"/>
                    <a:pt x="252335" y="175537"/>
                  </a:cubicBezTo>
                  <a:cubicBezTo>
                    <a:pt x="238621" y="186508"/>
                    <a:pt x="222165" y="194736"/>
                    <a:pt x="202965" y="191993"/>
                  </a:cubicBezTo>
                  <a:cubicBezTo>
                    <a:pt x="170052" y="189251"/>
                    <a:pt x="145368" y="159080"/>
                    <a:pt x="145368" y="126167"/>
                  </a:cubicBezTo>
                  <a:lnTo>
                    <a:pt x="145368" y="46627"/>
                  </a:lnTo>
                  <a:close/>
                  <a:moveTo>
                    <a:pt x="230393" y="222164"/>
                  </a:moveTo>
                  <a:lnTo>
                    <a:pt x="208451" y="266048"/>
                  </a:lnTo>
                  <a:lnTo>
                    <a:pt x="186510" y="222164"/>
                  </a:lnTo>
                  <a:lnTo>
                    <a:pt x="230393" y="222164"/>
                  </a:lnTo>
                  <a:close/>
                  <a:moveTo>
                    <a:pt x="65827" y="414157"/>
                  </a:moveTo>
                  <a:lnTo>
                    <a:pt x="65827" y="271534"/>
                  </a:lnTo>
                  <a:cubicBezTo>
                    <a:pt x="65827" y="244106"/>
                    <a:pt x="87769" y="224907"/>
                    <a:pt x="112454" y="224907"/>
                  </a:cubicBezTo>
                  <a:lnTo>
                    <a:pt x="150852" y="224907"/>
                  </a:lnTo>
                  <a:lnTo>
                    <a:pt x="194737" y="312675"/>
                  </a:lnTo>
                  <a:cubicBezTo>
                    <a:pt x="197480" y="318160"/>
                    <a:pt x="202965" y="320903"/>
                    <a:pt x="208451" y="320903"/>
                  </a:cubicBezTo>
                  <a:cubicBezTo>
                    <a:pt x="213937" y="320903"/>
                    <a:pt x="219421" y="318160"/>
                    <a:pt x="222165" y="312675"/>
                  </a:cubicBezTo>
                  <a:lnTo>
                    <a:pt x="266049" y="224907"/>
                  </a:lnTo>
                  <a:lnTo>
                    <a:pt x="337362" y="224907"/>
                  </a:lnTo>
                  <a:cubicBezTo>
                    <a:pt x="351076" y="224907"/>
                    <a:pt x="364789" y="230392"/>
                    <a:pt x="373017" y="241363"/>
                  </a:cubicBezTo>
                  <a:lnTo>
                    <a:pt x="449815" y="331874"/>
                  </a:lnTo>
                  <a:cubicBezTo>
                    <a:pt x="452557" y="334617"/>
                    <a:pt x="458042" y="337360"/>
                    <a:pt x="460786" y="337360"/>
                  </a:cubicBezTo>
                  <a:cubicBezTo>
                    <a:pt x="466270" y="337360"/>
                    <a:pt x="469014" y="334617"/>
                    <a:pt x="471756" y="331874"/>
                  </a:cubicBezTo>
                  <a:lnTo>
                    <a:pt x="559525" y="244106"/>
                  </a:lnTo>
                  <a:lnTo>
                    <a:pt x="600667" y="285247"/>
                  </a:lnTo>
                  <a:lnTo>
                    <a:pt x="496442" y="389472"/>
                  </a:lnTo>
                  <a:cubicBezTo>
                    <a:pt x="477242" y="408672"/>
                    <a:pt x="447072" y="408672"/>
                    <a:pt x="427873" y="389472"/>
                  </a:cubicBezTo>
                  <a:lnTo>
                    <a:pt x="378503" y="340103"/>
                  </a:lnTo>
                  <a:cubicBezTo>
                    <a:pt x="373017" y="334617"/>
                    <a:pt x="367532" y="334617"/>
                    <a:pt x="362046" y="337360"/>
                  </a:cubicBezTo>
                  <a:cubicBezTo>
                    <a:pt x="356560" y="340103"/>
                    <a:pt x="351076" y="345588"/>
                    <a:pt x="351076" y="351074"/>
                  </a:cubicBezTo>
                  <a:lnTo>
                    <a:pt x="351076" y="463527"/>
                  </a:lnTo>
                  <a:lnTo>
                    <a:pt x="271535" y="463527"/>
                  </a:lnTo>
                  <a:lnTo>
                    <a:pt x="271535" y="416900"/>
                  </a:lnTo>
                  <a:cubicBezTo>
                    <a:pt x="271535" y="389472"/>
                    <a:pt x="249593" y="370273"/>
                    <a:pt x="224907" y="370273"/>
                  </a:cubicBezTo>
                  <a:lnTo>
                    <a:pt x="161824" y="370273"/>
                  </a:lnTo>
                  <a:lnTo>
                    <a:pt x="161824" y="337360"/>
                  </a:lnTo>
                  <a:lnTo>
                    <a:pt x="128910" y="337360"/>
                  </a:lnTo>
                  <a:lnTo>
                    <a:pt x="128910" y="381244"/>
                  </a:lnTo>
                  <a:cubicBezTo>
                    <a:pt x="128910" y="389472"/>
                    <a:pt x="137138" y="397701"/>
                    <a:pt x="145368" y="397701"/>
                  </a:cubicBezTo>
                  <a:lnTo>
                    <a:pt x="224907" y="397701"/>
                  </a:lnTo>
                  <a:cubicBezTo>
                    <a:pt x="233135" y="397701"/>
                    <a:pt x="241365" y="405929"/>
                    <a:pt x="241365" y="414157"/>
                  </a:cubicBezTo>
                  <a:lnTo>
                    <a:pt x="241365" y="460784"/>
                  </a:lnTo>
                  <a:lnTo>
                    <a:pt x="115197" y="460784"/>
                  </a:lnTo>
                  <a:cubicBezTo>
                    <a:pt x="87769" y="460784"/>
                    <a:pt x="65827" y="438842"/>
                    <a:pt x="65827" y="414157"/>
                  </a:cubicBezTo>
                  <a:lnTo>
                    <a:pt x="65827" y="414157"/>
                  </a:lnTo>
                  <a:close/>
                  <a:moveTo>
                    <a:pt x="383987" y="460784"/>
                  </a:moveTo>
                  <a:lnTo>
                    <a:pt x="383987" y="386729"/>
                  </a:lnTo>
                  <a:lnTo>
                    <a:pt x="408673" y="411414"/>
                  </a:lnTo>
                  <a:cubicBezTo>
                    <a:pt x="419645" y="422385"/>
                    <a:pt x="433359" y="430614"/>
                    <a:pt x="449815" y="433357"/>
                  </a:cubicBezTo>
                  <a:lnTo>
                    <a:pt x="449815" y="460784"/>
                  </a:lnTo>
                  <a:lnTo>
                    <a:pt x="383987" y="460784"/>
                  </a:lnTo>
                  <a:close/>
                  <a:moveTo>
                    <a:pt x="575981" y="526610"/>
                  </a:moveTo>
                  <a:lnTo>
                    <a:pt x="35657" y="526610"/>
                  </a:lnTo>
                  <a:lnTo>
                    <a:pt x="35657" y="493697"/>
                  </a:lnTo>
                  <a:lnTo>
                    <a:pt x="575981" y="493697"/>
                  </a:lnTo>
                  <a:lnTo>
                    <a:pt x="575981" y="526610"/>
                  </a:lnTo>
                  <a:close/>
                  <a:moveTo>
                    <a:pt x="924313" y="526610"/>
                  </a:moveTo>
                  <a:lnTo>
                    <a:pt x="606153" y="526610"/>
                  </a:lnTo>
                  <a:lnTo>
                    <a:pt x="606153" y="479983"/>
                  </a:lnTo>
                  <a:cubicBezTo>
                    <a:pt x="606153" y="471755"/>
                    <a:pt x="597925" y="463527"/>
                    <a:pt x="589695" y="463527"/>
                  </a:cubicBezTo>
                  <a:lnTo>
                    <a:pt x="477242" y="463527"/>
                  </a:lnTo>
                  <a:lnTo>
                    <a:pt x="477242" y="436099"/>
                  </a:lnTo>
                  <a:cubicBezTo>
                    <a:pt x="490956" y="433357"/>
                    <a:pt x="507412" y="425128"/>
                    <a:pt x="518384" y="414157"/>
                  </a:cubicBezTo>
                  <a:lnTo>
                    <a:pt x="633580" y="298961"/>
                  </a:lnTo>
                  <a:cubicBezTo>
                    <a:pt x="639066" y="293476"/>
                    <a:pt x="639066" y="282505"/>
                    <a:pt x="633580" y="277019"/>
                  </a:cubicBezTo>
                  <a:lnTo>
                    <a:pt x="597925" y="241363"/>
                  </a:lnTo>
                  <a:lnTo>
                    <a:pt x="682950" y="156338"/>
                  </a:lnTo>
                  <a:lnTo>
                    <a:pt x="661008" y="134395"/>
                  </a:lnTo>
                  <a:lnTo>
                    <a:pt x="575981" y="219421"/>
                  </a:lnTo>
                  <a:lnTo>
                    <a:pt x="570497" y="213936"/>
                  </a:lnTo>
                  <a:cubicBezTo>
                    <a:pt x="565011" y="208450"/>
                    <a:pt x="554039" y="208450"/>
                    <a:pt x="548553" y="213936"/>
                  </a:cubicBezTo>
                  <a:lnTo>
                    <a:pt x="479984" y="282505"/>
                  </a:lnTo>
                  <a:lnTo>
                    <a:pt x="479984" y="32913"/>
                  </a:lnTo>
                  <a:lnTo>
                    <a:pt x="927057" y="32913"/>
                  </a:lnTo>
                  <a:lnTo>
                    <a:pt x="927057" y="526610"/>
                  </a:lnTo>
                  <a:close/>
                </a:path>
              </a:pathLst>
            </a:custGeom>
            <a:grp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0C97FCF-85DA-2D46-999B-032248CE0E16}"/>
                </a:ext>
              </a:extLst>
            </p:cNvPr>
            <p:cNvSpPr/>
            <p:nvPr/>
          </p:nvSpPr>
          <p:spPr>
            <a:xfrm>
              <a:off x="9281598" y="565176"/>
              <a:ext cx="298960" cy="78854"/>
            </a:xfrm>
            <a:custGeom>
              <a:avLst/>
              <a:gdLst>
                <a:gd name="connsiteX0" fmla="*/ 98739 w 298960"/>
                <a:gd name="connsiteY0" fmla="*/ 32227 h 78854"/>
                <a:gd name="connsiteX1" fmla="*/ 186508 w 298960"/>
                <a:gd name="connsiteY1" fmla="*/ 76112 h 78854"/>
                <a:gd name="connsiteX2" fmla="*/ 194736 w 298960"/>
                <a:gd name="connsiteY2" fmla="*/ 78854 h 78854"/>
                <a:gd name="connsiteX3" fmla="*/ 202964 w 298960"/>
                <a:gd name="connsiteY3" fmla="*/ 76112 h 78854"/>
                <a:gd name="connsiteX4" fmla="*/ 298961 w 298960"/>
                <a:gd name="connsiteY4" fmla="*/ 29485 h 78854"/>
                <a:gd name="connsiteX5" fmla="*/ 285247 w 298960"/>
                <a:gd name="connsiteY5" fmla="*/ 2057 h 78854"/>
                <a:gd name="connsiteX6" fmla="*/ 197478 w 298960"/>
                <a:gd name="connsiteY6" fmla="*/ 45941 h 78854"/>
                <a:gd name="connsiteX7" fmla="*/ 109711 w 298960"/>
                <a:gd name="connsiteY7" fmla="*/ 2057 h 78854"/>
                <a:gd name="connsiteX8" fmla="*/ 95997 w 298960"/>
                <a:gd name="connsiteY8" fmla="*/ 2057 h 78854"/>
                <a:gd name="connsiteX9" fmla="*/ 0 w 298960"/>
                <a:gd name="connsiteY9" fmla="*/ 48684 h 78854"/>
                <a:gd name="connsiteX10" fmla="*/ 13714 w 298960"/>
                <a:gd name="connsiteY10" fmla="*/ 76112 h 78854"/>
                <a:gd name="connsiteX11" fmla="*/ 98739 w 298960"/>
                <a:gd name="connsiteY11" fmla="*/ 32227 h 7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60" h="78854">
                  <a:moveTo>
                    <a:pt x="98739" y="32227"/>
                  </a:moveTo>
                  <a:lnTo>
                    <a:pt x="186508" y="76112"/>
                  </a:lnTo>
                  <a:cubicBezTo>
                    <a:pt x="189250" y="76112"/>
                    <a:pt x="191994" y="78854"/>
                    <a:pt x="194736" y="78854"/>
                  </a:cubicBezTo>
                  <a:cubicBezTo>
                    <a:pt x="197478" y="78854"/>
                    <a:pt x="200222" y="78854"/>
                    <a:pt x="202964" y="76112"/>
                  </a:cubicBezTo>
                  <a:lnTo>
                    <a:pt x="298961" y="29485"/>
                  </a:lnTo>
                  <a:lnTo>
                    <a:pt x="285247" y="2057"/>
                  </a:lnTo>
                  <a:lnTo>
                    <a:pt x="197478" y="45941"/>
                  </a:lnTo>
                  <a:lnTo>
                    <a:pt x="109711" y="2057"/>
                  </a:lnTo>
                  <a:cubicBezTo>
                    <a:pt x="104225" y="-686"/>
                    <a:pt x="98739" y="-686"/>
                    <a:pt x="95997" y="2057"/>
                  </a:cubicBezTo>
                  <a:lnTo>
                    <a:pt x="0" y="48684"/>
                  </a:lnTo>
                  <a:lnTo>
                    <a:pt x="13714" y="76112"/>
                  </a:lnTo>
                  <a:lnTo>
                    <a:pt x="98739" y="32227"/>
                  </a:lnTo>
                  <a:close/>
                </a:path>
              </a:pathLst>
            </a:custGeom>
            <a:grp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F10F6B7-B9AD-0640-9E23-9E4D1CAC11FD}"/>
                </a:ext>
              </a:extLst>
            </p:cNvPr>
            <p:cNvSpPr/>
            <p:nvPr/>
          </p:nvSpPr>
          <p:spPr>
            <a:xfrm>
              <a:off x="9396794" y="740027"/>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ACCB968-3C62-1340-B703-42CC88A89D6C}"/>
                </a:ext>
              </a:extLst>
            </p:cNvPr>
            <p:cNvSpPr/>
            <p:nvPr/>
          </p:nvSpPr>
          <p:spPr>
            <a:xfrm>
              <a:off x="9396794" y="80311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AB9C2BA-16E5-D44C-ACDD-C1761FB08DCF}"/>
                </a:ext>
              </a:extLst>
            </p:cNvPr>
            <p:cNvSpPr/>
            <p:nvPr/>
          </p:nvSpPr>
          <p:spPr>
            <a:xfrm>
              <a:off x="9396794" y="866194"/>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52AB04D-ABE1-7149-BF1C-D527844449AC}"/>
                </a:ext>
              </a:extLst>
            </p:cNvPr>
            <p:cNvSpPr/>
            <p:nvPr/>
          </p:nvSpPr>
          <p:spPr>
            <a:xfrm>
              <a:off x="9396794" y="93202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BA6C2E6-3780-A34C-A731-E970E4702907}"/>
                </a:ext>
              </a:extLst>
            </p:cNvPr>
            <p:cNvSpPr/>
            <p:nvPr/>
          </p:nvSpPr>
          <p:spPr>
            <a:xfrm>
              <a:off x="8760472"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6 w 191993"/>
                <a:gd name="connsiteY10" fmla="*/ 142624 h 337359"/>
                <a:gd name="connsiteX11" fmla="*/ 0 w 191993"/>
                <a:gd name="connsiteY11" fmla="*/ 224907 h 337359"/>
                <a:gd name="connsiteX12" fmla="*/ 0 w 191993"/>
                <a:gd name="connsiteY12" fmla="*/ 224907 h 337359"/>
                <a:gd name="connsiteX13" fmla="*/ 46626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6 w 191993"/>
                <a:gd name="connsiteY17" fmla="*/ 79540 h 337359"/>
                <a:gd name="connsiteX18" fmla="*/ 46626 w 191993"/>
                <a:gd name="connsiteY18" fmla="*/ 79540 h 337359"/>
                <a:gd name="connsiteX19" fmla="*/ 32912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2 w 191993"/>
                <a:gd name="connsiteY23" fmla="*/ 304447 h 337359"/>
                <a:gd name="connsiteX24" fmla="*/ 32912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4"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6" y="142624"/>
                  </a:cubicBezTo>
                  <a:cubicBezTo>
                    <a:pt x="19198" y="159080"/>
                    <a:pt x="0" y="189251"/>
                    <a:pt x="0" y="224907"/>
                  </a:cubicBezTo>
                  <a:lnTo>
                    <a:pt x="0" y="224907"/>
                  </a:lnTo>
                  <a:close/>
                  <a:moveTo>
                    <a:pt x="46626" y="79540"/>
                  </a:moveTo>
                  <a:cubicBezTo>
                    <a:pt x="46626" y="52113"/>
                    <a:pt x="68569" y="32913"/>
                    <a:pt x="93253" y="32913"/>
                  </a:cubicBezTo>
                  <a:cubicBezTo>
                    <a:pt x="120681" y="32913"/>
                    <a:pt x="139880" y="54855"/>
                    <a:pt x="139880" y="79540"/>
                  </a:cubicBezTo>
                  <a:cubicBezTo>
                    <a:pt x="139880" y="104225"/>
                    <a:pt x="117939" y="126167"/>
                    <a:pt x="93253" y="126167"/>
                  </a:cubicBezTo>
                  <a:cubicBezTo>
                    <a:pt x="68569" y="128910"/>
                    <a:pt x="46626" y="106968"/>
                    <a:pt x="46626" y="79540"/>
                  </a:cubicBezTo>
                  <a:lnTo>
                    <a:pt x="46626" y="79540"/>
                  </a:lnTo>
                  <a:close/>
                  <a:moveTo>
                    <a:pt x="32912" y="224907"/>
                  </a:moveTo>
                  <a:cubicBezTo>
                    <a:pt x="32912" y="189251"/>
                    <a:pt x="60340" y="161823"/>
                    <a:pt x="95997" y="161823"/>
                  </a:cubicBezTo>
                  <a:cubicBezTo>
                    <a:pt x="131653" y="161823"/>
                    <a:pt x="159080" y="189251"/>
                    <a:pt x="159080" y="224907"/>
                  </a:cubicBezTo>
                  <a:lnTo>
                    <a:pt x="159080" y="304447"/>
                  </a:lnTo>
                  <a:lnTo>
                    <a:pt x="32912" y="304447"/>
                  </a:lnTo>
                  <a:lnTo>
                    <a:pt x="32912" y="224907"/>
                  </a:lnTo>
                  <a:close/>
                </a:path>
              </a:pathLst>
            </a:custGeom>
            <a:grpFill/>
            <a:ln w="274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569C9AB-30B2-2E43-9855-FB57F00E2671}"/>
                </a:ext>
              </a:extLst>
            </p:cNvPr>
            <p:cNvSpPr/>
            <p:nvPr/>
          </p:nvSpPr>
          <p:spPr>
            <a:xfrm>
              <a:off x="8982636"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9369 w 191993"/>
                <a:gd name="connsiteY13" fmla="*/ 79540 h 337359"/>
                <a:gd name="connsiteX14" fmla="*/ 95997 w 191993"/>
                <a:gd name="connsiteY14" fmla="*/ 32913 h 337359"/>
                <a:gd name="connsiteX15" fmla="*/ 142624 w 191993"/>
                <a:gd name="connsiteY15" fmla="*/ 79540 h 337359"/>
                <a:gd name="connsiteX16" fmla="*/ 95997 w 191993"/>
                <a:gd name="connsiteY16" fmla="*/ 126167 h 337359"/>
                <a:gd name="connsiteX17" fmla="*/ 49369 w 191993"/>
                <a:gd name="connsiteY17" fmla="*/ 79540 h 337359"/>
                <a:gd name="connsiteX18" fmla="*/ 49369 w 191993"/>
                <a:gd name="connsiteY18" fmla="*/ 79540 h 337359"/>
                <a:gd name="connsiteX19" fmla="*/ 32914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4 w 191993"/>
                <a:gd name="connsiteY23" fmla="*/ 304447 h 337359"/>
                <a:gd name="connsiteX24" fmla="*/ 32914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0" y="0"/>
                    <a:pt x="95997" y="0"/>
                  </a:cubicBezTo>
                  <a:cubicBezTo>
                    <a:pt x="52113" y="0"/>
                    <a:pt x="16456" y="35656"/>
                    <a:pt x="16456" y="79540"/>
                  </a:cubicBezTo>
                  <a:cubicBezTo>
                    <a:pt x="16456" y="104225"/>
                    <a:pt x="27428" y="126167"/>
                    <a:pt x="46627" y="142624"/>
                  </a:cubicBezTo>
                  <a:cubicBezTo>
                    <a:pt x="19200" y="159080"/>
                    <a:pt x="0" y="189251"/>
                    <a:pt x="0" y="224907"/>
                  </a:cubicBezTo>
                  <a:lnTo>
                    <a:pt x="0" y="224907"/>
                  </a:lnTo>
                  <a:close/>
                  <a:moveTo>
                    <a:pt x="49369" y="79540"/>
                  </a:moveTo>
                  <a:cubicBezTo>
                    <a:pt x="49369" y="52113"/>
                    <a:pt x="71311" y="32913"/>
                    <a:pt x="95997" y="32913"/>
                  </a:cubicBezTo>
                  <a:cubicBezTo>
                    <a:pt x="120682" y="32913"/>
                    <a:pt x="142624" y="54855"/>
                    <a:pt x="142624" y="79540"/>
                  </a:cubicBezTo>
                  <a:cubicBezTo>
                    <a:pt x="142624" y="104225"/>
                    <a:pt x="120682" y="126167"/>
                    <a:pt x="95997" y="126167"/>
                  </a:cubicBezTo>
                  <a:cubicBezTo>
                    <a:pt x="71311" y="126167"/>
                    <a:pt x="49369" y="106968"/>
                    <a:pt x="49369" y="79540"/>
                  </a:cubicBezTo>
                  <a:lnTo>
                    <a:pt x="49369" y="79540"/>
                  </a:lnTo>
                  <a:close/>
                  <a:moveTo>
                    <a:pt x="32914" y="224907"/>
                  </a:moveTo>
                  <a:cubicBezTo>
                    <a:pt x="32914" y="189251"/>
                    <a:pt x="60341" y="161823"/>
                    <a:pt x="95997" y="161823"/>
                  </a:cubicBezTo>
                  <a:cubicBezTo>
                    <a:pt x="131653" y="161823"/>
                    <a:pt x="159080" y="189251"/>
                    <a:pt x="159080" y="224907"/>
                  </a:cubicBezTo>
                  <a:lnTo>
                    <a:pt x="159080" y="304447"/>
                  </a:lnTo>
                  <a:lnTo>
                    <a:pt x="32914" y="304447"/>
                  </a:lnTo>
                  <a:lnTo>
                    <a:pt x="32914" y="224907"/>
                  </a:lnTo>
                  <a:close/>
                </a:path>
              </a:pathLst>
            </a:custGeom>
            <a:grpFill/>
            <a:ln w="27426"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66167B9-0F79-DD4E-A81F-24F4E0C0604D}"/>
                </a:ext>
              </a:extLst>
            </p:cNvPr>
            <p:cNvSpPr/>
            <p:nvPr/>
          </p:nvSpPr>
          <p:spPr>
            <a:xfrm>
              <a:off x="9207543"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7 w 191993"/>
                <a:gd name="connsiteY17" fmla="*/ 79540 h 337359"/>
                <a:gd name="connsiteX18" fmla="*/ 46627 w 191993"/>
                <a:gd name="connsiteY18" fmla="*/ 79540 h 337359"/>
                <a:gd name="connsiteX19" fmla="*/ 30170 w 191993"/>
                <a:gd name="connsiteY19" fmla="*/ 224907 h 337359"/>
                <a:gd name="connsiteX20" fmla="*/ 93253 w 191993"/>
                <a:gd name="connsiteY20" fmla="*/ 161823 h 337359"/>
                <a:gd name="connsiteX21" fmla="*/ 156338 w 191993"/>
                <a:gd name="connsiteY21" fmla="*/ 224907 h 337359"/>
                <a:gd name="connsiteX22" fmla="*/ 156338 w 191993"/>
                <a:gd name="connsiteY22" fmla="*/ 304447 h 337359"/>
                <a:gd name="connsiteX23" fmla="*/ 30170 w 191993"/>
                <a:gd name="connsiteY23" fmla="*/ 304447 h 337359"/>
                <a:gd name="connsiteX24" fmla="*/ 30170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6"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7" y="142624"/>
                  </a:cubicBezTo>
                  <a:cubicBezTo>
                    <a:pt x="16456" y="159080"/>
                    <a:pt x="0" y="189251"/>
                    <a:pt x="0" y="224907"/>
                  </a:cubicBezTo>
                  <a:lnTo>
                    <a:pt x="0" y="224907"/>
                  </a:lnTo>
                  <a:close/>
                  <a:moveTo>
                    <a:pt x="46627" y="79540"/>
                  </a:moveTo>
                  <a:cubicBezTo>
                    <a:pt x="46627" y="52113"/>
                    <a:pt x="68569" y="32913"/>
                    <a:pt x="93253" y="32913"/>
                  </a:cubicBezTo>
                  <a:cubicBezTo>
                    <a:pt x="117939" y="32913"/>
                    <a:pt x="139880" y="54855"/>
                    <a:pt x="139880" y="79540"/>
                  </a:cubicBezTo>
                  <a:cubicBezTo>
                    <a:pt x="139880" y="104225"/>
                    <a:pt x="117939" y="126167"/>
                    <a:pt x="93253" y="126167"/>
                  </a:cubicBezTo>
                  <a:cubicBezTo>
                    <a:pt x="68569" y="126167"/>
                    <a:pt x="46627" y="106968"/>
                    <a:pt x="46627" y="79540"/>
                  </a:cubicBezTo>
                  <a:lnTo>
                    <a:pt x="46627" y="79540"/>
                  </a:lnTo>
                  <a:close/>
                  <a:moveTo>
                    <a:pt x="30170" y="224907"/>
                  </a:moveTo>
                  <a:cubicBezTo>
                    <a:pt x="30170" y="189251"/>
                    <a:pt x="57597" y="161823"/>
                    <a:pt x="93253" y="161823"/>
                  </a:cubicBezTo>
                  <a:cubicBezTo>
                    <a:pt x="128910" y="161823"/>
                    <a:pt x="156338" y="189251"/>
                    <a:pt x="156338" y="224907"/>
                  </a:cubicBezTo>
                  <a:lnTo>
                    <a:pt x="156338" y="304447"/>
                  </a:lnTo>
                  <a:lnTo>
                    <a:pt x="30170" y="304447"/>
                  </a:lnTo>
                  <a:lnTo>
                    <a:pt x="30170" y="224907"/>
                  </a:lnTo>
                  <a:close/>
                </a:path>
              </a:pathLst>
            </a:custGeom>
            <a:grpFill/>
            <a:ln w="27426"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A7A1A4B0-354F-5E4E-B79B-41B1D9FB593A}"/>
                </a:ext>
              </a:extLst>
            </p:cNvPr>
            <p:cNvSpPr/>
            <p:nvPr/>
          </p:nvSpPr>
          <p:spPr>
            <a:xfrm>
              <a:off x="9429707" y="1121271"/>
              <a:ext cx="191993" cy="337359"/>
            </a:xfrm>
            <a:custGeom>
              <a:avLst/>
              <a:gdLst>
                <a:gd name="connsiteX0" fmla="*/ 0 w 191993"/>
                <a:gd name="connsiteY0" fmla="*/ 224907 h 337359"/>
                <a:gd name="connsiteX1" fmla="*/ 0 w 191993"/>
                <a:gd name="connsiteY1" fmla="*/ 320903 h 337359"/>
                <a:gd name="connsiteX2" fmla="*/ 16458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8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5 w 191993"/>
                <a:gd name="connsiteY14" fmla="*/ 32913 h 337359"/>
                <a:gd name="connsiteX15" fmla="*/ 139882 w 191993"/>
                <a:gd name="connsiteY15" fmla="*/ 79540 h 337359"/>
                <a:gd name="connsiteX16" fmla="*/ 93255 w 191993"/>
                <a:gd name="connsiteY16" fmla="*/ 126167 h 337359"/>
                <a:gd name="connsiteX17" fmla="*/ 46627 w 191993"/>
                <a:gd name="connsiteY17" fmla="*/ 79540 h 337359"/>
                <a:gd name="connsiteX18" fmla="*/ 46627 w 191993"/>
                <a:gd name="connsiteY18" fmla="*/ 79540 h 337359"/>
                <a:gd name="connsiteX19" fmla="*/ 30171 w 191993"/>
                <a:gd name="connsiteY19" fmla="*/ 224907 h 337359"/>
                <a:gd name="connsiteX20" fmla="*/ 93255 w 191993"/>
                <a:gd name="connsiteY20" fmla="*/ 161823 h 337359"/>
                <a:gd name="connsiteX21" fmla="*/ 156338 w 191993"/>
                <a:gd name="connsiteY21" fmla="*/ 224907 h 337359"/>
                <a:gd name="connsiteX22" fmla="*/ 156338 w 191993"/>
                <a:gd name="connsiteY22" fmla="*/ 304447 h 337359"/>
                <a:gd name="connsiteX23" fmla="*/ 30171 w 191993"/>
                <a:gd name="connsiteY23" fmla="*/ 304447 h 337359"/>
                <a:gd name="connsiteX24" fmla="*/ 30171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8"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2" y="0"/>
                    <a:pt x="95997" y="0"/>
                  </a:cubicBezTo>
                  <a:cubicBezTo>
                    <a:pt x="52113" y="0"/>
                    <a:pt x="16458" y="35656"/>
                    <a:pt x="16458" y="79540"/>
                  </a:cubicBezTo>
                  <a:cubicBezTo>
                    <a:pt x="16458" y="104225"/>
                    <a:pt x="27428" y="126167"/>
                    <a:pt x="46627" y="142624"/>
                  </a:cubicBezTo>
                  <a:cubicBezTo>
                    <a:pt x="19200" y="159080"/>
                    <a:pt x="0" y="189251"/>
                    <a:pt x="0" y="224907"/>
                  </a:cubicBezTo>
                  <a:lnTo>
                    <a:pt x="0" y="224907"/>
                  </a:lnTo>
                  <a:close/>
                  <a:moveTo>
                    <a:pt x="46627" y="79540"/>
                  </a:moveTo>
                  <a:cubicBezTo>
                    <a:pt x="46627" y="52113"/>
                    <a:pt x="68569" y="32913"/>
                    <a:pt x="93255" y="32913"/>
                  </a:cubicBezTo>
                  <a:cubicBezTo>
                    <a:pt x="117939" y="32913"/>
                    <a:pt x="139882" y="54855"/>
                    <a:pt x="139882" y="79540"/>
                  </a:cubicBezTo>
                  <a:cubicBezTo>
                    <a:pt x="139882" y="104225"/>
                    <a:pt x="117939" y="126167"/>
                    <a:pt x="93255" y="126167"/>
                  </a:cubicBezTo>
                  <a:cubicBezTo>
                    <a:pt x="68569" y="126167"/>
                    <a:pt x="46627" y="106968"/>
                    <a:pt x="46627" y="79540"/>
                  </a:cubicBezTo>
                  <a:lnTo>
                    <a:pt x="46627" y="79540"/>
                  </a:lnTo>
                  <a:close/>
                  <a:moveTo>
                    <a:pt x="30171" y="224907"/>
                  </a:moveTo>
                  <a:cubicBezTo>
                    <a:pt x="30171" y="189251"/>
                    <a:pt x="57599" y="161823"/>
                    <a:pt x="93255" y="161823"/>
                  </a:cubicBezTo>
                  <a:cubicBezTo>
                    <a:pt x="128910" y="161823"/>
                    <a:pt x="156338" y="189251"/>
                    <a:pt x="156338" y="224907"/>
                  </a:cubicBezTo>
                  <a:lnTo>
                    <a:pt x="156338" y="304447"/>
                  </a:lnTo>
                  <a:lnTo>
                    <a:pt x="30171" y="304447"/>
                  </a:lnTo>
                  <a:lnTo>
                    <a:pt x="30171" y="224907"/>
                  </a:lnTo>
                  <a:close/>
                </a:path>
              </a:pathLst>
            </a:custGeom>
            <a:grpFill/>
            <a:ln w="27426" cap="flat">
              <a:noFill/>
              <a:prstDash val="solid"/>
              <a:miter/>
            </a:ln>
          </p:spPr>
          <p:txBody>
            <a:bodyPr rtlCol="0" anchor="ctr"/>
            <a:lstStyle/>
            <a:p>
              <a:endParaRPr lang="en-US"/>
            </a:p>
          </p:txBody>
        </p:sp>
      </p:grpSp>
      <p:sp>
        <p:nvSpPr>
          <p:cNvPr id="57" name="Rectangle 56">
            <a:extLst>
              <a:ext uri="{FF2B5EF4-FFF2-40B4-BE49-F238E27FC236}">
                <a16:creationId xmlns:a16="http://schemas.microsoft.com/office/drawing/2014/main" id="{31806B5F-8FEF-B044-B105-99A7118ACDD6}"/>
              </a:ext>
            </a:extLst>
          </p:cNvPr>
          <p:cNvSpPr/>
          <p:nvPr/>
        </p:nvSpPr>
        <p:spPr>
          <a:xfrm>
            <a:off x="0" y="326571"/>
            <a:ext cx="7559675" cy="987521"/>
          </a:xfrm>
          <a:prstGeom prst="rect">
            <a:avLst/>
          </a:prstGeom>
          <a:solidFill>
            <a:srgbClr val="33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8" name="Text Placeholder 1">
            <a:extLst>
              <a:ext uri="{FF2B5EF4-FFF2-40B4-BE49-F238E27FC236}">
                <a16:creationId xmlns:a16="http://schemas.microsoft.com/office/drawing/2014/main" id="{25A60414-9966-AF43-821F-307CD3D6F09D}"/>
              </a:ext>
            </a:extLst>
          </p:cNvPr>
          <p:cNvSpPr txBox="1">
            <a:spLocks/>
          </p:cNvSpPr>
          <p:nvPr/>
        </p:nvSpPr>
        <p:spPr>
          <a:xfrm>
            <a:off x="493113" y="648395"/>
            <a:ext cx="6526988" cy="64853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chemeClr val="bg1"/>
                </a:solidFill>
              </a:rPr>
              <a:t>Lastly, in Italy the history of social enterprises spans nearly 40 years, encompassing diverse development trends across the various legal forms that make up the social enterprise spectrum:</a:t>
            </a:r>
          </a:p>
          <a:p>
            <a:endParaRPr lang="en-RU" dirty="0"/>
          </a:p>
        </p:txBody>
      </p:sp>
      <p:sp>
        <p:nvSpPr>
          <p:cNvPr id="70" name="Text Placeholder 2">
            <a:extLst>
              <a:ext uri="{FF2B5EF4-FFF2-40B4-BE49-F238E27FC236}">
                <a16:creationId xmlns:a16="http://schemas.microsoft.com/office/drawing/2014/main" id="{CB84026E-6B02-634C-A93F-FF4B12D15E0E}"/>
              </a:ext>
            </a:extLst>
          </p:cNvPr>
          <p:cNvSpPr>
            <a:spLocks noGrp="1"/>
          </p:cNvSpPr>
          <p:nvPr>
            <p:ph type="body" sz="quarter" idx="32"/>
          </p:nvPr>
        </p:nvSpPr>
        <p:spPr>
          <a:xfrm>
            <a:off x="516343" y="6996005"/>
            <a:ext cx="6526988" cy="3467208"/>
          </a:xfrm>
        </p:spPr>
        <p:txBody>
          <a:bodyPr numCol="2"/>
          <a:lstStyle/>
          <a:p>
            <a:r>
              <a:rPr lang="en-GB" dirty="0"/>
              <a:t>The development of social enterprises is closely linked to the history of Italy and particularly to its civil society and welfare system. The main innovation of the new legal framework on "social enterprise" (Law 118/2005 and Legislative Decree 155/2006) consists in the enlargement of the legal forms that can be used to set up a social enterprise. The new legal framework does not consider the legal form a condition for eligibility as a social enterprise. The law introduces the legal category of "social enterprise", which takes the form of a voluntary "qualification". It allows any organisation to qualify and be legally recognised as a social enterprise regardless of its legal form, provided that it complies with the following criteria:</a:t>
            </a:r>
            <a:endParaRPr lang="en-RU" dirty="0"/>
          </a:p>
        </p:txBody>
      </p:sp>
      <p:pic>
        <p:nvPicPr>
          <p:cNvPr id="6" name="Picture 5">
            <a:extLst>
              <a:ext uri="{FF2B5EF4-FFF2-40B4-BE49-F238E27FC236}">
                <a16:creationId xmlns:a16="http://schemas.microsoft.com/office/drawing/2014/main" id="{F883124C-1EE8-F145-8A02-45CFE225B2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68197" y="6766028"/>
            <a:ext cx="4336789" cy="2921572"/>
          </a:xfrm>
          <a:prstGeom prst="rect">
            <a:avLst/>
          </a:prstGeom>
        </p:spPr>
      </p:pic>
    </p:spTree>
    <p:extLst>
      <p:ext uri="{BB962C8B-B14F-4D97-AF65-F5344CB8AC3E}">
        <p14:creationId xmlns:p14="http://schemas.microsoft.com/office/powerpoint/2010/main" val="784211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58463A-5964-4647-8CD1-940440C97EDC}"/>
              </a:ext>
            </a:extLst>
          </p:cNvPr>
          <p:cNvSpPr>
            <a:spLocks noGrp="1"/>
          </p:cNvSpPr>
          <p:nvPr>
            <p:ph type="body" sz="quarter" idx="32"/>
          </p:nvPr>
        </p:nvSpPr>
        <p:spPr>
          <a:xfrm>
            <a:off x="871315" y="6241457"/>
            <a:ext cx="6143488" cy="2231157"/>
          </a:xfrm>
        </p:spPr>
        <p:txBody>
          <a:bodyPr numCol="1"/>
          <a:lstStyle/>
          <a:p>
            <a:pPr marL="171450" lvl="0" indent="-171450">
              <a:buClr>
                <a:srgbClr val="E54526"/>
              </a:buClr>
              <a:buFont typeface="Arial" panose="020B0604020202020204" pitchFamily="34" charset="0"/>
              <a:buChar char="•"/>
            </a:pPr>
            <a:r>
              <a:rPr lang="en-GB" dirty="0"/>
              <a:t>It is a private legal entity;</a:t>
            </a:r>
            <a:endParaRPr lang="en-RU" dirty="0"/>
          </a:p>
          <a:p>
            <a:pPr marL="171450" lvl="0" indent="-171450">
              <a:buClr>
                <a:srgbClr val="E54526"/>
              </a:buClr>
              <a:buFont typeface="Arial" panose="020B0604020202020204" pitchFamily="34" charset="0"/>
              <a:buChar char="•"/>
            </a:pPr>
            <a:r>
              <a:rPr lang="en-GB" dirty="0"/>
              <a:t>It engages in the regular production and exchange of goods and services having "social utility" (i.e., it engages in one or more of the entitled sectors specified by the same law) and seeking to achieve a public benefit purpose rather than to generate a profit. An organisation is considered a social enterprise if it generates at least 70% of its income from entrepreneurial activities (i.e., production and exchange of goods and services having social utility);</a:t>
            </a:r>
            <a:endParaRPr lang="en-RU" dirty="0"/>
          </a:p>
          <a:p>
            <a:pPr marL="171450" lvl="0" indent="-171450">
              <a:buClr>
                <a:srgbClr val="E54526"/>
              </a:buClr>
              <a:buFont typeface="Arial" panose="020B0604020202020204" pitchFamily="34" charset="0"/>
              <a:buChar char="•"/>
            </a:pPr>
            <a:r>
              <a:rPr lang="en-GB" dirty="0"/>
              <a:t>It is allowed to make a profit, but it cannot distribute it to its members or owners (non-distribution constraint). All profits have to be reinvested to further its main statutory (public benefit) goal or to increase its assets, which are fully locked;</a:t>
            </a:r>
            <a:endParaRPr lang="en-RU" dirty="0"/>
          </a:p>
          <a:p>
            <a:pPr marL="171450" lvl="0" indent="-171450">
              <a:buClr>
                <a:srgbClr val="E54526"/>
              </a:buClr>
              <a:buFont typeface="Arial" panose="020B0604020202020204" pitchFamily="34" charset="0"/>
              <a:buChar char="•"/>
            </a:pPr>
            <a:r>
              <a:rPr lang="en-GB" dirty="0"/>
              <a:t>It is registered in the Social Enterprise Section of the Register of Enterprises managed by the Chamber of Commerce; and</a:t>
            </a:r>
            <a:endParaRPr lang="en-RU" dirty="0"/>
          </a:p>
          <a:p>
            <a:pPr marL="171450" lvl="0" indent="-171450">
              <a:buClr>
                <a:srgbClr val="E54526"/>
              </a:buClr>
              <a:buFont typeface="Arial" panose="020B0604020202020204" pitchFamily="34" charset="0"/>
              <a:buChar char="•"/>
            </a:pPr>
            <a:r>
              <a:rPr lang="en-GB" dirty="0"/>
              <a:t>It publishes both its financial and social balance sheets.</a:t>
            </a:r>
            <a:endParaRPr lang="en-RU" dirty="0"/>
          </a:p>
        </p:txBody>
      </p:sp>
      <p:sp>
        <p:nvSpPr>
          <p:cNvPr id="5" name="Slide Number Placeholder 4">
            <a:extLst>
              <a:ext uri="{FF2B5EF4-FFF2-40B4-BE49-F238E27FC236}">
                <a16:creationId xmlns:a16="http://schemas.microsoft.com/office/drawing/2014/main" id="{83E69291-8482-8946-A69C-EB41207F7CA0}"/>
              </a:ext>
            </a:extLst>
          </p:cNvPr>
          <p:cNvSpPr>
            <a:spLocks noGrp="1"/>
          </p:cNvSpPr>
          <p:nvPr>
            <p:ph type="sldNum" sz="quarter" idx="4"/>
          </p:nvPr>
        </p:nvSpPr>
        <p:spPr/>
        <p:txBody>
          <a:bodyPr/>
          <a:lstStyle/>
          <a:p>
            <a:fld id="{CB2079F2-58AF-ED44-82D7-E04B2F6FD686}" type="slidenum">
              <a:rPr lang="en-US" smtClean="0"/>
              <a:pPr/>
              <a:t>46</a:t>
            </a:fld>
            <a:endParaRPr lang="en-US" dirty="0"/>
          </a:p>
        </p:txBody>
      </p:sp>
      <p:pic>
        <p:nvPicPr>
          <p:cNvPr id="12" name="Picture Placeholder 11">
            <a:extLst>
              <a:ext uri="{FF2B5EF4-FFF2-40B4-BE49-F238E27FC236}">
                <a16:creationId xmlns:a16="http://schemas.microsoft.com/office/drawing/2014/main" id="{B285C52B-EEBB-FC49-A0AB-E0E07482E87D}"/>
              </a:ext>
            </a:extLst>
          </p:cNvPr>
          <p:cNvPicPr>
            <a:picLocks noGrp="1" noChangeAspect="1"/>
          </p:cNvPicPr>
          <p:nvPr>
            <p:ph type="pic" sz="quarter" idx="41"/>
          </p:nvPr>
        </p:nvPicPr>
        <p:blipFill rotWithShape="1">
          <a:blip r:embed="rId2" cstate="email">
            <a:extLst>
              <a:ext uri="{28A0092B-C50C-407E-A947-70E740481C1C}">
                <a14:useLocalDpi xmlns:a14="http://schemas.microsoft.com/office/drawing/2010/main"/>
              </a:ext>
            </a:extLst>
          </a:blip>
          <a:srcRect/>
          <a:stretch/>
        </p:blipFill>
        <p:spPr>
          <a:xfrm>
            <a:off x="1" y="-11582"/>
            <a:ext cx="7559675" cy="3351941"/>
          </a:xfrm>
        </p:spPr>
      </p:pic>
      <p:sp>
        <p:nvSpPr>
          <p:cNvPr id="7" name="Text Placeholder 5">
            <a:extLst>
              <a:ext uri="{FF2B5EF4-FFF2-40B4-BE49-F238E27FC236}">
                <a16:creationId xmlns:a16="http://schemas.microsoft.com/office/drawing/2014/main" id="{2B59F832-9E85-544C-A28D-3D1B59C5D2A4}"/>
              </a:ext>
            </a:extLst>
          </p:cNvPr>
          <p:cNvSpPr txBox="1">
            <a:spLocks/>
          </p:cNvSpPr>
          <p:nvPr/>
        </p:nvSpPr>
        <p:spPr>
          <a:xfrm>
            <a:off x="509838" y="3777422"/>
            <a:ext cx="6526988" cy="131638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rgbClr val="58595B"/>
                </a:solidFill>
              </a:rPr>
              <a:t>The development of social enterprises is closely linked to the history of Italy and particularly to its civil society and welfare system. The main innovation of the new legal framework on "social enterprise" (Law 118/2005 and Legislative Decree 155/2006) consists in the enlargement of the legal forms that can be used to set up a social enterprise. The new legal framework does not consider the legal form a condition for eligibility as a social enterprise. The law introduces the legal category of "social enterprise", which takes the form of a voluntary "qualification". It allows any organisation to qualify and be legally recognised as a social enterprise regardless of its legal form, provided that it complies with the following criteria:</a:t>
            </a:r>
          </a:p>
        </p:txBody>
      </p:sp>
      <p:pic>
        <p:nvPicPr>
          <p:cNvPr id="8" name="Picture 7">
            <a:extLst>
              <a:ext uri="{FF2B5EF4-FFF2-40B4-BE49-F238E27FC236}">
                <a16:creationId xmlns:a16="http://schemas.microsoft.com/office/drawing/2014/main" id="{B5956508-234B-6B4B-990A-1A7796F352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240287" y="9333833"/>
            <a:ext cx="956314" cy="649983"/>
          </a:xfrm>
          <a:prstGeom prst="rect">
            <a:avLst/>
          </a:prstGeom>
        </p:spPr>
      </p:pic>
    </p:spTree>
    <p:extLst>
      <p:ext uri="{BB962C8B-B14F-4D97-AF65-F5344CB8AC3E}">
        <p14:creationId xmlns:p14="http://schemas.microsoft.com/office/powerpoint/2010/main" val="2701473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A38252B0-4660-4546-9FBC-E498CFE38B6B}"/>
              </a:ext>
            </a:extLst>
          </p:cNvPr>
          <p:cNvSpPr/>
          <p:nvPr/>
        </p:nvSpPr>
        <p:spPr bwMode="auto">
          <a:xfrm>
            <a:off x="654729" y="809625"/>
            <a:ext cx="6904946" cy="348340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7" name="Text Placeholder 6">
            <a:extLst>
              <a:ext uri="{FF2B5EF4-FFF2-40B4-BE49-F238E27FC236}">
                <a16:creationId xmlns:a16="http://schemas.microsoft.com/office/drawing/2014/main" id="{CD9DE90D-9062-7741-9204-E4B22CD39976}"/>
              </a:ext>
            </a:extLst>
          </p:cNvPr>
          <p:cNvSpPr>
            <a:spLocks noGrp="1"/>
          </p:cNvSpPr>
          <p:nvPr>
            <p:ph type="body" sz="quarter" idx="32"/>
          </p:nvPr>
        </p:nvSpPr>
        <p:spPr>
          <a:xfrm>
            <a:off x="1222447" y="3789640"/>
            <a:ext cx="5114779" cy="433248"/>
          </a:xfrm>
        </p:spPr>
        <p:txBody>
          <a:bodyPr numCol="1"/>
          <a:lstStyle/>
          <a:p>
            <a:pPr algn="ctr"/>
            <a:r>
              <a:rPr lang="en-US" sz="1000" i="1" dirty="0">
                <a:solidFill>
                  <a:schemeClr val="bg1"/>
                </a:solidFill>
              </a:rPr>
              <a:t>Table 3. Fiscal framework for social enterprises in Italy (current and after approval of third sector and social enterprise reform)</a:t>
            </a:r>
            <a:endParaRPr lang="en-RU" sz="1000" i="1" dirty="0">
              <a:solidFill>
                <a:schemeClr val="bg1"/>
              </a:solidFill>
            </a:endParaRPr>
          </a:p>
          <a:p>
            <a:pPr algn="ctr"/>
            <a:endParaRPr lang="en-RU" sz="1000" i="1" dirty="0">
              <a:solidFill>
                <a:schemeClr val="bg1"/>
              </a:solidFill>
            </a:endParaRPr>
          </a:p>
        </p:txBody>
      </p:sp>
      <p:sp>
        <p:nvSpPr>
          <p:cNvPr id="5" name="Slide Number Placeholder 4">
            <a:extLst>
              <a:ext uri="{FF2B5EF4-FFF2-40B4-BE49-F238E27FC236}">
                <a16:creationId xmlns:a16="http://schemas.microsoft.com/office/drawing/2014/main" id="{1ABDA88B-5609-D844-8F5F-E775137EEE9E}"/>
              </a:ext>
            </a:extLst>
          </p:cNvPr>
          <p:cNvSpPr>
            <a:spLocks noGrp="1"/>
          </p:cNvSpPr>
          <p:nvPr>
            <p:ph type="sldNum" sz="quarter" idx="4"/>
          </p:nvPr>
        </p:nvSpPr>
        <p:spPr/>
        <p:txBody>
          <a:bodyPr/>
          <a:lstStyle/>
          <a:p>
            <a:fld id="{CB2079F2-58AF-ED44-82D7-E04B2F6FD686}" type="slidenum">
              <a:rPr lang="en-US" smtClean="0"/>
              <a:pPr/>
              <a:t>47</a:t>
            </a:fld>
            <a:endParaRPr lang="en-US" dirty="0"/>
          </a:p>
        </p:txBody>
      </p:sp>
      <p:sp>
        <p:nvSpPr>
          <p:cNvPr id="11" name="Text Placeholder 5">
            <a:extLst>
              <a:ext uri="{FF2B5EF4-FFF2-40B4-BE49-F238E27FC236}">
                <a16:creationId xmlns:a16="http://schemas.microsoft.com/office/drawing/2014/main" id="{52377493-DE4C-E144-8CB6-DFCFB3762024}"/>
              </a:ext>
            </a:extLst>
          </p:cNvPr>
          <p:cNvSpPr txBox="1">
            <a:spLocks/>
          </p:cNvSpPr>
          <p:nvPr/>
        </p:nvSpPr>
        <p:spPr>
          <a:xfrm>
            <a:off x="503238" y="1117373"/>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pic>
        <p:nvPicPr>
          <p:cNvPr id="3" name="Picture 2">
            <a:extLst>
              <a:ext uri="{FF2B5EF4-FFF2-40B4-BE49-F238E27FC236}">
                <a16:creationId xmlns:a16="http://schemas.microsoft.com/office/drawing/2014/main" id="{610D52E0-0054-3840-A7D3-A954118552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4175" y="1467853"/>
            <a:ext cx="5736025" cy="2223436"/>
          </a:xfrm>
          <a:prstGeom prst="rect">
            <a:avLst/>
          </a:prstGeom>
        </p:spPr>
      </p:pic>
      <p:sp>
        <p:nvSpPr>
          <p:cNvPr id="33" name="Text Placeholder 6">
            <a:extLst>
              <a:ext uri="{FF2B5EF4-FFF2-40B4-BE49-F238E27FC236}">
                <a16:creationId xmlns:a16="http://schemas.microsoft.com/office/drawing/2014/main" id="{0F265499-9E73-D941-8964-3D792F8EF515}"/>
              </a:ext>
            </a:extLst>
          </p:cNvPr>
          <p:cNvSpPr txBox="1">
            <a:spLocks/>
          </p:cNvSpPr>
          <p:nvPr/>
        </p:nvSpPr>
        <p:spPr>
          <a:xfrm>
            <a:off x="6666635" y="1334998"/>
            <a:ext cx="330112" cy="1888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000" baseline="30000" dirty="0">
                <a:solidFill>
                  <a:schemeClr val="bg1"/>
                </a:solidFill>
              </a:rPr>
              <a:t>45</a:t>
            </a:r>
            <a:endParaRPr lang="en-RU" sz="1000" baseline="30000" dirty="0">
              <a:solidFill>
                <a:schemeClr val="bg1"/>
              </a:solidFill>
            </a:endParaRPr>
          </a:p>
          <a:p>
            <a:pPr algn="ctr"/>
            <a:endParaRPr lang="en-RU" sz="1000" baseline="30000" dirty="0">
              <a:solidFill>
                <a:schemeClr val="bg1"/>
              </a:solidFill>
            </a:endParaRPr>
          </a:p>
        </p:txBody>
      </p:sp>
      <p:sp>
        <p:nvSpPr>
          <p:cNvPr id="34" name="Text Placeholder 5">
            <a:extLst>
              <a:ext uri="{FF2B5EF4-FFF2-40B4-BE49-F238E27FC236}">
                <a16:creationId xmlns:a16="http://schemas.microsoft.com/office/drawing/2014/main" id="{D3CBA32F-5CA9-9647-99E3-7EEAC345EBAE}"/>
              </a:ext>
            </a:extLst>
          </p:cNvPr>
          <p:cNvSpPr txBox="1">
            <a:spLocks/>
          </p:cNvSpPr>
          <p:nvPr/>
        </p:nvSpPr>
        <p:spPr>
          <a:xfrm>
            <a:off x="512909" y="9120022"/>
            <a:ext cx="6507016" cy="100866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000" baseline="30000" dirty="0"/>
              <a:t>45 </a:t>
            </a:r>
            <a:r>
              <a:rPr lang="en-GB" sz="1000" b="1" dirty="0">
                <a:solidFill>
                  <a:srgbClr val="E54526"/>
                </a:solidFill>
                <a:hlinkClick r:id="rId4">
                  <a:extLst>
                    <a:ext uri="{A12FA001-AC4F-418D-AE19-62706E023703}">
                      <ahyp:hlinkClr xmlns:ahyp="http://schemas.microsoft.com/office/drawing/2018/hyperlinkcolor" val="tx"/>
                    </a:ext>
                  </a:extLst>
                </a:hlinkClick>
              </a:rPr>
              <a:t>file:///C:/Users/39338/Downloads/Social%20 enterprises%20and%20their%20ecosystems%20in%20Europe.%20Updated%20country%20report%20Italy.pdf </a:t>
            </a:r>
          </a:p>
          <a:p>
            <a:pPr algn="l"/>
            <a:endParaRPr lang="en-GB" sz="1000" b="1" dirty="0">
              <a:solidFill>
                <a:srgbClr val="E54526"/>
              </a:solidFill>
              <a:hlinkClick r:id="rId4">
                <a:extLst>
                  <a:ext uri="{A12FA001-AC4F-418D-AE19-62706E023703}">
                    <ahyp:hlinkClr xmlns:ahyp="http://schemas.microsoft.com/office/drawing/2018/hyperlinkcolor" val="tx"/>
                  </a:ext>
                </a:extLst>
              </a:hlinkClick>
            </a:endParaRPr>
          </a:p>
          <a:p>
            <a:pPr algn="l"/>
            <a:r>
              <a:rPr lang="en-GB" sz="1000" baseline="30000" dirty="0"/>
              <a:t>46 </a:t>
            </a:r>
            <a:r>
              <a:rPr lang="en-GB" sz="1000" b="1" dirty="0">
                <a:solidFill>
                  <a:srgbClr val="E54526"/>
                </a:solidFill>
                <a:hlinkClick r:id="rId5">
                  <a:extLst>
                    <a:ext uri="{A12FA001-AC4F-418D-AE19-62706E023703}">
                      <ahyp:hlinkClr xmlns:ahyp="http://schemas.microsoft.com/office/drawing/2018/hyperlinkcolor" val="tx"/>
                    </a:ext>
                  </a:extLst>
                </a:hlinkClick>
              </a:rPr>
              <a:t>https://www.sozialmarie.org  </a:t>
            </a:r>
            <a:endParaRPr lang="en-RU" sz="1000" dirty="0">
              <a:solidFill>
                <a:srgbClr val="E54526"/>
              </a:solidFill>
            </a:endParaRPr>
          </a:p>
          <a:p>
            <a:pPr algn="l"/>
            <a:r>
              <a:rPr lang="en-GB" sz="1000" b="1" dirty="0">
                <a:solidFill>
                  <a:srgbClr val="E54526"/>
                </a:solidFill>
                <a:hlinkClick r:id="rId4">
                  <a:extLst>
                    <a:ext uri="{A12FA001-AC4F-418D-AE19-62706E023703}">
                      <ahyp:hlinkClr xmlns:ahyp="http://schemas.microsoft.com/office/drawing/2018/hyperlinkcolor" val="tx"/>
                    </a:ext>
                  </a:extLst>
                </a:hlinkClick>
              </a:rPr>
              <a:t> </a:t>
            </a:r>
            <a:endParaRPr lang="en-RU" dirty="0">
              <a:solidFill>
                <a:srgbClr val="E54526"/>
              </a:solidFill>
            </a:endParaRPr>
          </a:p>
          <a:p>
            <a:pPr algn="l"/>
            <a:endParaRPr lang="en-IE" sz="1000" baseline="30000" dirty="0"/>
          </a:p>
        </p:txBody>
      </p:sp>
      <p:sp>
        <p:nvSpPr>
          <p:cNvPr id="35" name="Text Placeholder 2">
            <a:extLst>
              <a:ext uri="{FF2B5EF4-FFF2-40B4-BE49-F238E27FC236}">
                <a16:creationId xmlns:a16="http://schemas.microsoft.com/office/drawing/2014/main" id="{6858257D-6AAC-8E43-BBFE-B465E8A406AA}"/>
              </a:ext>
            </a:extLst>
          </p:cNvPr>
          <p:cNvSpPr txBox="1">
            <a:spLocks/>
          </p:cNvSpPr>
          <p:nvPr/>
        </p:nvSpPr>
        <p:spPr>
          <a:xfrm>
            <a:off x="513901" y="5391396"/>
            <a:ext cx="6526988" cy="305269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Discussing the existence of ongoing movements that could allow us to understand Innovation as the expression of movements that create a more open and socially acceptable society and culture, it is interesting to mention that only some of the under investigation countries have some input to share; and also these movements are very different in terms of content and context to each national setting. </a:t>
            </a:r>
            <a:endParaRPr lang="en-RU" dirty="0"/>
          </a:p>
          <a:p>
            <a:r>
              <a:rPr lang="en-GB" dirty="0"/>
              <a:t> </a:t>
            </a:r>
            <a:endParaRPr lang="en-RU" dirty="0"/>
          </a:p>
          <a:p>
            <a:r>
              <a:rPr lang="en-GB" dirty="0"/>
              <a:t>More specifically, only Denmark, Hungary and Ireland have something to offer in this discussion at a national level. In particular, </a:t>
            </a:r>
            <a:r>
              <a:rPr lang="en-GB" b="1" dirty="0"/>
              <a:t>Hungary </a:t>
            </a:r>
            <a:r>
              <a:rPr lang="en-GB" dirty="0"/>
              <a:t>has to promote the </a:t>
            </a:r>
            <a:r>
              <a:rPr lang="en-GB" dirty="0" err="1"/>
              <a:t>SozialMarie</a:t>
            </a:r>
            <a:r>
              <a:rPr lang="en-GB" dirty="0"/>
              <a:t> prize,</a:t>
            </a:r>
            <a:r>
              <a:rPr lang="en-GB" baseline="30000" dirty="0"/>
              <a:t>46</a:t>
            </a:r>
            <a:r>
              <a:rPr lang="en-GB" dirty="0"/>
              <a:t> a prize for social innovation awarded to 15 outstanding projects every year since 2005. It has been the first prize for social innovation in Europe. Beyond financial recognition, it primarily offers a public platform for social innovation projects in Central Eastern Europe. </a:t>
            </a:r>
            <a:r>
              <a:rPr lang="en-GB" dirty="0" err="1"/>
              <a:t>SozialMarie</a:t>
            </a:r>
            <a:r>
              <a:rPr lang="en-GB" dirty="0"/>
              <a:t> is a prize for successfully implementing socially innovative projects in Austria, Hungary, the Czech Republic, Slovakia, Croatia and Slovenia. Lastly, for</a:t>
            </a:r>
            <a:r>
              <a:rPr lang="en-GB" b="1" dirty="0"/>
              <a:t> Ireland, </a:t>
            </a:r>
            <a:r>
              <a:rPr lang="en-GB" dirty="0"/>
              <a:t>it is interesting that the Irish partner of this project highlighted two recent movements which brought about innovation in Irish culture and society; the 2015 Marriage Equality Referendum and the 2018 Abortion referendum. Both were national movements that brought about constitutional change by legalising marriage between members of the LGBT+ community and legalising access to abortion for women in Ireland. Irish people believe these changes have brought about a more open and socially acceptable society and culture.  </a:t>
            </a:r>
            <a:r>
              <a:rPr lang="en-GB" i="1" dirty="0"/>
              <a:t> </a:t>
            </a:r>
            <a:endParaRPr lang="en-RU" dirty="0"/>
          </a:p>
        </p:txBody>
      </p:sp>
      <p:sp>
        <p:nvSpPr>
          <p:cNvPr id="36" name="Text Placeholder 16">
            <a:extLst>
              <a:ext uri="{FF2B5EF4-FFF2-40B4-BE49-F238E27FC236}">
                <a16:creationId xmlns:a16="http://schemas.microsoft.com/office/drawing/2014/main" id="{0436C03B-3754-4849-A1DB-F6B670D64819}"/>
              </a:ext>
            </a:extLst>
          </p:cNvPr>
          <p:cNvSpPr txBox="1">
            <a:spLocks/>
          </p:cNvSpPr>
          <p:nvPr/>
        </p:nvSpPr>
        <p:spPr>
          <a:xfrm>
            <a:off x="497573" y="4591409"/>
            <a:ext cx="4679772" cy="409575"/>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50" dirty="0">
                <a:solidFill>
                  <a:srgbClr val="3389CA"/>
                </a:solidFill>
              </a:rPr>
              <a:t>4.1.4. Ongoing movements </a:t>
            </a:r>
          </a:p>
        </p:txBody>
      </p:sp>
    </p:spTree>
    <p:extLst>
      <p:ext uri="{BB962C8B-B14F-4D97-AF65-F5344CB8AC3E}">
        <p14:creationId xmlns:p14="http://schemas.microsoft.com/office/powerpoint/2010/main" val="4161660634"/>
      </p:ext>
    </p:extLst>
  </p:cSld>
  <p:clrMapOvr>
    <a:masterClrMapping/>
  </p:clrMapOvr>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Text Placeholder 5">
            <a:extLst>
              <a:ext uri="{FF2B5EF4-FFF2-40B4-BE49-F238E27FC236}">
                <a16:creationId xmlns:a16="http://schemas.microsoft.com/office/drawing/2014/main" id="{8581DD7C-C85E-084C-A398-F0EEE8CF94E8}"/>
              </a:ext>
            </a:extLst>
          </p:cNvPr>
          <p:cNvSpPr txBox="1">
            <a:spLocks/>
          </p:cNvSpPr>
          <p:nvPr/>
        </p:nvSpPr>
        <p:spPr>
          <a:xfrm>
            <a:off x="200844" y="7681286"/>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1" name="Text Placeholder 5">
            <a:extLst>
              <a:ext uri="{FF2B5EF4-FFF2-40B4-BE49-F238E27FC236}">
                <a16:creationId xmlns:a16="http://schemas.microsoft.com/office/drawing/2014/main" id="{DEB625BD-2162-B140-96BF-F9117A089185}"/>
              </a:ext>
            </a:extLst>
          </p:cNvPr>
          <p:cNvSpPr txBox="1">
            <a:spLocks/>
          </p:cNvSpPr>
          <p:nvPr/>
        </p:nvSpPr>
        <p:spPr>
          <a:xfrm>
            <a:off x="209709" y="7657781"/>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01</a:t>
            </a:r>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5224780"/>
            <a:ext cx="6904946" cy="4053340"/>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3" name="Text Placeholder 2">
            <a:extLst>
              <a:ext uri="{FF2B5EF4-FFF2-40B4-BE49-F238E27FC236}">
                <a16:creationId xmlns:a16="http://schemas.microsoft.com/office/drawing/2014/main" id="{1AF23100-2609-7941-9BB6-AFBC3E44E8ED}"/>
              </a:ext>
            </a:extLst>
          </p:cNvPr>
          <p:cNvSpPr>
            <a:spLocks noGrp="1"/>
          </p:cNvSpPr>
          <p:nvPr>
            <p:ph type="body" sz="quarter" idx="32"/>
          </p:nvPr>
        </p:nvSpPr>
        <p:spPr>
          <a:xfrm>
            <a:off x="522423" y="1861383"/>
            <a:ext cx="6526988" cy="927633"/>
          </a:xfrm>
        </p:spPr>
        <p:txBody>
          <a:bodyPr numCol="1"/>
          <a:lstStyle/>
          <a:p>
            <a:r>
              <a:rPr lang="en-GB" dirty="0"/>
              <a:t>In this chapter, we are going to present the best practices per country, highlighting their field of work as well as the innovative aspects of these initiatives as described by their representatives. At the end of each case study, we will attempt to make a summary and connect the presented information with the under investigation topic of cultural social innovation. </a:t>
            </a:r>
            <a:endParaRPr lang="en-RU" dirty="0"/>
          </a:p>
          <a:p>
            <a:pPr marL="177800" indent="-177800">
              <a:tabLst>
                <a:tab pos="177800" algn="l"/>
              </a:tabLst>
            </a:pPr>
            <a:endParaRPr lang="en-US" dirty="0"/>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7131808"/>
            <a:ext cx="5818041" cy="201219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177800" algn="l"/>
              </a:tabLst>
            </a:pPr>
            <a:r>
              <a:rPr lang="en-US" dirty="0">
                <a:solidFill>
                  <a:schemeClr val="bg1"/>
                </a:solidFill>
              </a:rPr>
              <a:t>Three case studies were selected to be presented ; one is a specific initiative from a Roma informal educational foundation and the other two are social enterprises. </a:t>
            </a:r>
          </a:p>
          <a:p>
            <a:pPr>
              <a:tabLst>
                <a:tab pos="177800" algn="l"/>
              </a:tabLst>
            </a:pPr>
            <a:endParaRPr lang="en-US" dirty="0">
              <a:solidFill>
                <a:schemeClr val="bg1"/>
              </a:solidFill>
            </a:endParaRPr>
          </a:p>
          <a:p>
            <a:pPr>
              <a:tabLst>
                <a:tab pos="177800" algn="l"/>
              </a:tabLst>
            </a:pPr>
            <a:r>
              <a:rPr lang="en-US" dirty="0">
                <a:solidFill>
                  <a:schemeClr val="bg1"/>
                </a:solidFill>
              </a:rPr>
              <a:t>The </a:t>
            </a:r>
            <a:r>
              <a:rPr lang="en-US" b="1" dirty="0" err="1">
                <a:solidFill>
                  <a:schemeClr val="bg1"/>
                </a:solidFill>
              </a:rPr>
              <a:t>Uccu</a:t>
            </a:r>
            <a:r>
              <a:rPr lang="en-US" b="1" dirty="0">
                <a:solidFill>
                  <a:schemeClr val="bg1"/>
                </a:solidFill>
              </a:rPr>
              <a:t> Roma Informal Educational Foundation</a:t>
            </a:r>
            <a:r>
              <a:rPr lang="en-US" b="1" baseline="30000" dirty="0">
                <a:solidFill>
                  <a:schemeClr val="bg1"/>
                </a:solidFill>
              </a:rPr>
              <a:t>47</a:t>
            </a:r>
            <a:r>
              <a:rPr lang="en-US" b="1" dirty="0">
                <a:solidFill>
                  <a:schemeClr val="bg1"/>
                </a:solidFill>
              </a:rPr>
              <a:t> </a:t>
            </a:r>
            <a:r>
              <a:rPr lang="en-US" dirty="0">
                <a:solidFill>
                  <a:schemeClr val="bg1"/>
                </a:solidFill>
              </a:rPr>
              <a:t>has developed an initiative called </a:t>
            </a:r>
            <a:r>
              <a:rPr lang="en-US" dirty="0" err="1">
                <a:solidFill>
                  <a:schemeClr val="bg1"/>
                </a:solidFill>
              </a:rPr>
              <a:t>Uccu</a:t>
            </a:r>
            <a:r>
              <a:rPr lang="en-US" dirty="0">
                <a:solidFill>
                  <a:schemeClr val="bg1"/>
                </a:solidFill>
              </a:rPr>
              <a:t> Roma City Walks. The </a:t>
            </a:r>
            <a:r>
              <a:rPr lang="en-US" dirty="0" err="1">
                <a:solidFill>
                  <a:schemeClr val="bg1"/>
                </a:solidFill>
              </a:rPr>
              <a:t>Uccu</a:t>
            </a:r>
            <a:r>
              <a:rPr lang="en-US" dirty="0">
                <a:solidFill>
                  <a:schemeClr val="bg1"/>
                </a:solidFill>
              </a:rPr>
              <a:t> Roma Informal Educational Foundation (</a:t>
            </a:r>
            <a:r>
              <a:rPr lang="en-US" dirty="0" err="1">
                <a:solidFill>
                  <a:schemeClr val="bg1"/>
                </a:solidFill>
              </a:rPr>
              <a:t>Uccu</a:t>
            </a:r>
            <a:r>
              <a:rPr lang="en-US" dirty="0">
                <a:solidFill>
                  <a:schemeClr val="bg1"/>
                </a:solidFill>
              </a:rPr>
              <a:t>) was established in 2010 with the aim of creating a platform for meeting and dialogue between Roma and non-Roma youngsters, and reducing the stereotypes and prejudices against Roma. The main mission of </a:t>
            </a:r>
            <a:r>
              <a:rPr lang="en-US" dirty="0" err="1">
                <a:solidFill>
                  <a:schemeClr val="bg1"/>
                </a:solidFill>
              </a:rPr>
              <a:t>Uccu</a:t>
            </a:r>
            <a:r>
              <a:rPr lang="en-US" dirty="0">
                <a:solidFill>
                  <a:schemeClr val="bg1"/>
                </a:solidFill>
              </a:rPr>
              <a:t> is to combat prejudices and negative stereotypes related to Roma, to contribute to a more tolerant and open society. The Foundation offers eight different educational modules related to cross-cultural sensitivity and the intangible cultural heritage and history of Roma.  </a:t>
            </a:r>
          </a:p>
          <a:p>
            <a:pPr>
              <a:tabLst>
                <a:tab pos="177800" algn="l"/>
              </a:tabLst>
            </a:pPr>
            <a:endParaRPr lang="en-US" dirty="0">
              <a:solidFill>
                <a:schemeClr val="bg1"/>
              </a:solidFill>
            </a:endParaRPr>
          </a:p>
          <a:p>
            <a:pPr>
              <a:tabLst>
                <a:tab pos="177800" algn="l"/>
              </a:tabLst>
            </a:pPr>
            <a:endParaRPr lang="en-US"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48</a:t>
            </a:fld>
            <a:endParaRPr lang="en-US" dirty="0"/>
          </a:p>
        </p:txBody>
      </p:sp>
      <p:sp>
        <p:nvSpPr>
          <p:cNvPr id="81" name="Text Placeholder 16">
            <a:extLst>
              <a:ext uri="{FF2B5EF4-FFF2-40B4-BE49-F238E27FC236}">
                <a16:creationId xmlns:a16="http://schemas.microsoft.com/office/drawing/2014/main" id="{C0D319DE-1B83-3D4C-9A2D-88D35289AF17}"/>
              </a:ext>
            </a:extLst>
          </p:cNvPr>
          <p:cNvSpPr txBox="1">
            <a:spLocks/>
          </p:cNvSpPr>
          <p:nvPr/>
        </p:nvSpPr>
        <p:spPr>
          <a:xfrm>
            <a:off x="522423" y="813200"/>
            <a:ext cx="4679772" cy="764293"/>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4.2. Presentation and analysis of the outcomes of the field research</a:t>
            </a:r>
            <a:endParaRPr lang="en-RU" dirty="0"/>
          </a:p>
          <a:p>
            <a:r>
              <a:rPr lang="en-GB" dirty="0"/>
              <a:t> </a:t>
            </a:r>
            <a:endParaRPr lang="en-US" dirty="0"/>
          </a:p>
        </p:txBody>
      </p:sp>
      <p:pic>
        <p:nvPicPr>
          <p:cNvPr id="4" name="Picture 3">
            <a:extLst>
              <a:ext uri="{FF2B5EF4-FFF2-40B4-BE49-F238E27FC236}">
                <a16:creationId xmlns:a16="http://schemas.microsoft.com/office/drawing/2014/main" id="{D0CDBBD5-7EDA-4E47-86F9-F6626D3F6F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2482" y="2325199"/>
            <a:ext cx="1620103" cy="1620103"/>
          </a:xfrm>
          <a:prstGeom prst="rect">
            <a:avLst/>
          </a:prstGeom>
        </p:spPr>
      </p:pic>
      <p:sp>
        <p:nvSpPr>
          <p:cNvPr id="15" name="Text Placeholder 16">
            <a:extLst>
              <a:ext uri="{FF2B5EF4-FFF2-40B4-BE49-F238E27FC236}">
                <a16:creationId xmlns:a16="http://schemas.microsoft.com/office/drawing/2014/main" id="{FD7986A5-E125-ED49-B3BF-92EFC819D93A}"/>
              </a:ext>
            </a:extLst>
          </p:cNvPr>
          <p:cNvSpPr txBox="1">
            <a:spLocks/>
          </p:cNvSpPr>
          <p:nvPr/>
        </p:nvSpPr>
        <p:spPr>
          <a:xfrm>
            <a:off x="520163" y="3101210"/>
            <a:ext cx="4679772" cy="419325"/>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50" dirty="0">
                <a:solidFill>
                  <a:srgbClr val="3389CA"/>
                </a:solidFill>
              </a:rPr>
              <a:t>4.2.1. Hungary </a:t>
            </a:r>
          </a:p>
        </p:txBody>
      </p:sp>
      <p:pic>
        <p:nvPicPr>
          <p:cNvPr id="7" name="Picture 6">
            <a:extLst>
              <a:ext uri="{FF2B5EF4-FFF2-40B4-BE49-F238E27FC236}">
                <a16:creationId xmlns:a16="http://schemas.microsoft.com/office/drawing/2014/main" id="{588DBD6C-9519-044B-BDAC-5F1559D60A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858458"/>
            <a:ext cx="7559675" cy="2784648"/>
          </a:xfrm>
          <a:prstGeom prst="rect">
            <a:avLst/>
          </a:prstGeom>
        </p:spPr>
      </p:pic>
      <p:sp>
        <p:nvSpPr>
          <p:cNvPr id="23" name="Text Placeholder 5">
            <a:extLst>
              <a:ext uri="{FF2B5EF4-FFF2-40B4-BE49-F238E27FC236}">
                <a16:creationId xmlns:a16="http://schemas.microsoft.com/office/drawing/2014/main" id="{231CE7B2-5DD8-CD41-B07A-069C986C5C5E}"/>
              </a:ext>
            </a:extLst>
          </p:cNvPr>
          <p:cNvSpPr txBox="1">
            <a:spLocks/>
          </p:cNvSpPr>
          <p:nvPr/>
        </p:nvSpPr>
        <p:spPr>
          <a:xfrm>
            <a:off x="512909" y="9479251"/>
            <a:ext cx="6507016" cy="100866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000" baseline="30000" dirty="0"/>
              <a:t>47 </a:t>
            </a:r>
            <a:r>
              <a:rPr lang="en-GB" sz="1000" b="1" dirty="0">
                <a:solidFill>
                  <a:srgbClr val="E54526"/>
                </a:solidFill>
                <a:hlinkClick r:id="rId4">
                  <a:extLst>
                    <a:ext uri="{A12FA001-AC4F-418D-AE19-62706E023703}">
                      <ahyp:hlinkClr xmlns:ahyp="http://schemas.microsoft.com/office/drawing/2018/hyperlinkcolor" val="tx"/>
                    </a:ext>
                  </a:extLst>
                </a:hlinkClick>
              </a:rPr>
              <a:t>https://</a:t>
            </a:r>
            <a:r>
              <a:rPr lang="en-GB" sz="1000" b="1" dirty="0" err="1">
                <a:solidFill>
                  <a:srgbClr val="E54526"/>
                </a:solidFill>
                <a:hlinkClick r:id="rId4">
                  <a:extLst>
                    <a:ext uri="{A12FA001-AC4F-418D-AE19-62706E023703}">
                      <ahyp:hlinkClr xmlns:ahyp="http://schemas.microsoft.com/office/drawing/2018/hyperlinkcolor" val="tx"/>
                    </a:ext>
                  </a:extLst>
                </a:hlinkClick>
              </a:rPr>
              <a:t>www.uccusetak.hu</a:t>
            </a:r>
            <a:r>
              <a:rPr lang="en-GB" sz="1000" b="1" dirty="0">
                <a:solidFill>
                  <a:srgbClr val="E54526"/>
                </a:solidFill>
                <a:hlinkClick r:id="rId4">
                  <a:extLst>
                    <a:ext uri="{A12FA001-AC4F-418D-AE19-62706E023703}">
                      <ahyp:hlinkClr xmlns:ahyp="http://schemas.microsoft.com/office/drawing/2018/hyperlinkcolor" val="tx"/>
                    </a:ext>
                  </a:extLst>
                </a:hlinkClick>
              </a:rPr>
              <a:t>/</a:t>
            </a:r>
            <a:r>
              <a:rPr lang="en-GB" sz="1000" b="1" dirty="0" err="1">
                <a:solidFill>
                  <a:srgbClr val="E54526"/>
                </a:solidFill>
                <a:hlinkClick r:id="rId4">
                  <a:extLst>
                    <a:ext uri="{A12FA001-AC4F-418D-AE19-62706E023703}">
                      <ahyp:hlinkClr xmlns:ahyp="http://schemas.microsoft.com/office/drawing/2018/hyperlinkcolor" val="tx"/>
                    </a:ext>
                  </a:extLst>
                </a:hlinkClick>
              </a:rPr>
              <a:t>en</a:t>
            </a:r>
            <a:r>
              <a:rPr lang="en-GB" sz="1000" b="1" dirty="0">
                <a:solidFill>
                  <a:srgbClr val="E54526"/>
                </a:solidFill>
                <a:hlinkClick r:id="rId4">
                  <a:extLst>
                    <a:ext uri="{A12FA001-AC4F-418D-AE19-62706E023703}">
                      <ahyp:hlinkClr xmlns:ahyp="http://schemas.microsoft.com/office/drawing/2018/hyperlinkcolor" val="tx"/>
                    </a:ext>
                  </a:extLst>
                </a:hlinkClick>
              </a:rPr>
              <a:t>/</a:t>
            </a:r>
            <a:r>
              <a:rPr lang="en-GB" sz="1000" b="1" dirty="0">
                <a:solidFill>
                  <a:srgbClr val="E54526"/>
                </a:solidFill>
              </a:rPr>
              <a:t>; </a:t>
            </a:r>
            <a:r>
              <a:rPr lang="en-GB" sz="1000" b="1" dirty="0">
                <a:solidFill>
                  <a:srgbClr val="E54526"/>
                </a:solidFill>
                <a:hlinkClick r:id="rId5">
                  <a:extLst>
                    <a:ext uri="{A12FA001-AC4F-418D-AE19-62706E023703}">
                      <ahyp:hlinkClr xmlns:ahyp="http://schemas.microsoft.com/office/drawing/2018/hyperlinkcolor" val="tx"/>
                    </a:ext>
                  </a:extLst>
                </a:hlinkClick>
              </a:rPr>
              <a:t>https://</a:t>
            </a:r>
            <a:r>
              <a:rPr lang="en-GB" sz="1000" b="1" dirty="0" err="1">
                <a:solidFill>
                  <a:srgbClr val="E54526"/>
                </a:solidFill>
                <a:hlinkClick r:id="rId5">
                  <a:extLst>
                    <a:ext uri="{A12FA001-AC4F-418D-AE19-62706E023703}">
                      <ahyp:hlinkClr xmlns:ahyp="http://schemas.microsoft.com/office/drawing/2018/hyperlinkcolor" val="tx"/>
                    </a:ext>
                  </a:extLst>
                </a:hlinkClick>
              </a:rPr>
              <a:t>www.uccualapitvany.hu</a:t>
            </a:r>
            <a:r>
              <a:rPr lang="en-GB" sz="1000" b="1" dirty="0">
                <a:solidFill>
                  <a:srgbClr val="E54526"/>
                </a:solidFill>
                <a:hlinkClick r:id="rId5">
                  <a:extLst>
                    <a:ext uri="{A12FA001-AC4F-418D-AE19-62706E023703}">
                      <ahyp:hlinkClr xmlns:ahyp="http://schemas.microsoft.com/office/drawing/2018/hyperlinkcolor" val="tx"/>
                    </a:ext>
                  </a:extLst>
                </a:hlinkClick>
              </a:rPr>
              <a:t>/</a:t>
            </a:r>
            <a:r>
              <a:rPr lang="en-GB" sz="1000" b="1" dirty="0" err="1">
                <a:solidFill>
                  <a:srgbClr val="E54526"/>
                </a:solidFill>
                <a:hlinkClick r:id="rId5">
                  <a:extLst>
                    <a:ext uri="{A12FA001-AC4F-418D-AE19-62706E023703}">
                      <ahyp:hlinkClr xmlns:ahyp="http://schemas.microsoft.com/office/drawing/2018/hyperlinkcolor" val="tx"/>
                    </a:ext>
                  </a:extLst>
                </a:hlinkClick>
              </a:rPr>
              <a:t>en</a:t>
            </a:r>
            <a:r>
              <a:rPr lang="en-GB" sz="1000" b="1" dirty="0">
                <a:solidFill>
                  <a:srgbClr val="E54526"/>
                </a:solidFill>
                <a:hlinkClick r:id="rId5">
                  <a:extLst>
                    <a:ext uri="{A12FA001-AC4F-418D-AE19-62706E023703}">
                      <ahyp:hlinkClr xmlns:ahyp="http://schemas.microsoft.com/office/drawing/2018/hyperlinkcolor" val="tx"/>
                    </a:ext>
                  </a:extLst>
                </a:hlinkClick>
              </a:rPr>
              <a:t>/</a:t>
            </a:r>
            <a:r>
              <a:rPr lang="en-GB" sz="1000" b="1" dirty="0">
                <a:solidFill>
                  <a:srgbClr val="E54526"/>
                </a:solidFill>
              </a:rPr>
              <a:t> </a:t>
            </a:r>
            <a:endParaRPr lang="en-IE" sz="1000" baseline="30000" dirty="0"/>
          </a:p>
        </p:txBody>
      </p:sp>
    </p:spTree>
    <p:extLst>
      <p:ext uri="{BB962C8B-B14F-4D97-AF65-F5344CB8AC3E}">
        <p14:creationId xmlns:p14="http://schemas.microsoft.com/office/powerpoint/2010/main" val="2720179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88A0285-110D-DD49-8E1E-2BBD3159CDDD}"/>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814150"/>
            <a:ext cx="6904946" cy="7318173"/>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1250970"/>
            <a:ext cx="5818041" cy="688135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chemeClr val="bg1"/>
                </a:solidFill>
              </a:rPr>
              <a:t>The most popular of these activities is the walking tour which takes place in the 8th District of Budapest and in the city of </a:t>
            </a:r>
            <a:r>
              <a:rPr lang="en-GB" dirty="0" err="1">
                <a:solidFill>
                  <a:schemeClr val="bg1"/>
                </a:solidFill>
              </a:rPr>
              <a:t>Pécs</a:t>
            </a:r>
            <a:r>
              <a:rPr lang="en-GB" dirty="0">
                <a:solidFill>
                  <a:schemeClr val="bg1"/>
                </a:solidFill>
              </a:rPr>
              <a:t>. The 8th District in Budapest has historically been populated by Roma people and was often considered unsafe by non-Roma people. These interactive tours invite the participants to discover the district and their link to the cultural heritage of Roma. The success of the tours has led to this becoming the </a:t>
            </a:r>
            <a:r>
              <a:rPr lang="en-GB" dirty="0" err="1">
                <a:solidFill>
                  <a:schemeClr val="bg1"/>
                </a:solidFill>
              </a:rPr>
              <a:t>Uccu</a:t>
            </a:r>
            <a:r>
              <a:rPr lang="en-GB" dirty="0">
                <a:solidFill>
                  <a:schemeClr val="bg1"/>
                </a:solidFill>
              </a:rPr>
              <a:t> Foundation’s first social innovation. </a:t>
            </a:r>
            <a:r>
              <a:rPr lang="en-GB" dirty="0" err="1">
                <a:solidFill>
                  <a:schemeClr val="bg1"/>
                </a:solidFill>
              </a:rPr>
              <a:t>Uccu</a:t>
            </a:r>
            <a:r>
              <a:rPr lang="en-GB" dirty="0">
                <a:solidFill>
                  <a:schemeClr val="bg1"/>
                </a:solidFill>
              </a:rPr>
              <a:t> Roma Walking Tours offer interactive, innovative Roma-led walks in Budapest and </a:t>
            </a:r>
            <a:r>
              <a:rPr lang="en-GB" dirty="0" err="1">
                <a:solidFill>
                  <a:schemeClr val="bg1"/>
                </a:solidFill>
              </a:rPr>
              <a:t>Pécs</a:t>
            </a:r>
            <a:r>
              <a:rPr lang="en-GB" dirty="0">
                <a:solidFill>
                  <a:schemeClr val="bg1"/>
                </a:solidFill>
              </a:rPr>
              <a:t> in Hungarian and English. Participants acquire a cultural experience, get a more authentic picture of the Roma by obtaining general knowledge about them. Also, they are enriched by the </a:t>
            </a:r>
            <a:r>
              <a:rPr lang="en-GB" b="1" dirty="0">
                <a:solidFill>
                  <a:schemeClr val="bg1"/>
                </a:solidFill>
              </a:rPr>
              <a:t>personal stories of the Roma guides </a:t>
            </a:r>
            <a:r>
              <a:rPr lang="en-GB" dirty="0">
                <a:solidFill>
                  <a:schemeClr val="bg1"/>
                </a:solidFill>
              </a:rPr>
              <a:t>and can address their questions. The walks are led by the foundation’s volunteers, young Roma aged 18-35. With this volunteering they not only gain moderating and work experience, but it encourages them to be proud of their rich heritage, which strengthens their identity. They </a:t>
            </a:r>
            <a:r>
              <a:rPr lang="en-GB" b="1" dirty="0">
                <a:solidFill>
                  <a:schemeClr val="bg1"/>
                </a:solidFill>
              </a:rPr>
              <a:t>offer tours for companies (as team building activity) to generate revenue and thus finance the social involvement. </a:t>
            </a:r>
            <a:endParaRPr lang="en-RU" dirty="0">
              <a:solidFill>
                <a:schemeClr val="bg1"/>
              </a:solidFill>
            </a:endParaRPr>
          </a:p>
          <a:p>
            <a:r>
              <a:rPr lang="en-GB" b="1" dirty="0">
                <a:solidFill>
                  <a:schemeClr val="bg1"/>
                </a:solidFill>
              </a:rPr>
              <a:t> </a:t>
            </a:r>
            <a:endParaRPr lang="en-RU" dirty="0">
              <a:solidFill>
                <a:schemeClr val="bg1"/>
              </a:solidFill>
            </a:endParaRPr>
          </a:p>
          <a:p>
            <a:r>
              <a:rPr lang="en-GB" dirty="0">
                <a:solidFill>
                  <a:schemeClr val="bg1"/>
                </a:solidFill>
              </a:rPr>
              <a:t>The walk is unique in that it is led by the foundation’s Roma </a:t>
            </a:r>
            <a:r>
              <a:rPr lang="en-GB" b="1" dirty="0">
                <a:solidFill>
                  <a:schemeClr val="bg1"/>
                </a:solidFill>
              </a:rPr>
              <a:t>volunteer youth</a:t>
            </a:r>
            <a:r>
              <a:rPr lang="en-GB" dirty="0">
                <a:solidFill>
                  <a:schemeClr val="bg1"/>
                </a:solidFill>
              </a:rPr>
              <a:t>. They share personal experiences of the area and talk about a neighbourhood that is mostly inhabited by Roma. During the walk, participants can ask any questions. The Roma origin of the respondents and their personal experiences related to the district make the common experience authentic. In this way, they can contribute to the discovery of the values of the area and the reduction of fears and prejudices. </a:t>
            </a:r>
          </a:p>
          <a:p>
            <a:endParaRPr lang="en-GB" dirty="0">
              <a:solidFill>
                <a:schemeClr val="bg1"/>
              </a:solidFill>
            </a:endParaRPr>
          </a:p>
          <a:p>
            <a:r>
              <a:rPr lang="en-GB" dirty="0">
                <a:solidFill>
                  <a:schemeClr val="bg1"/>
                </a:solidFill>
              </a:rPr>
              <a:t>In Budapest, there are many initiatives that offer thematic urban walks with interesting, unknown stories from the history of Budapest, provide socio-cultural experiences, and help the participants to see the city from a different, special angle. These urban walks are targeting mainly locals and provide alternative sightseeing to ordinary city neighbourhoods and introduce them with social historical curiosities. However, compared with them, </a:t>
            </a:r>
            <a:r>
              <a:rPr lang="en-GB" dirty="0" err="1">
                <a:solidFill>
                  <a:schemeClr val="bg1"/>
                </a:solidFill>
              </a:rPr>
              <a:t>Uccu</a:t>
            </a:r>
            <a:r>
              <a:rPr lang="en-GB" dirty="0">
                <a:solidFill>
                  <a:schemeClr val="bg1"/>
                </a:solidFill>
              </a:rPr>
              <a:t> Roma Walks has an extended mission. It is a great example of</a:t>
            </a:r>
            <a:r>
              <a:rPr lang="en-GB" b="1" dirty="0">
                <a:solidFill>
                  <a:schemeClr val="bg1"/>
                </a:solidFill>
              </a:rPr>
              <a:t> cultural social innovation</a:t>
            </a:r>
            <a:r>
              <a:rPr lang="en-GB" dirty="0">
                <a:solidFill>
                  <a:schemeClr val="bg1"/>
                </a:solidFill>
              </a:rPr>
              <a:t> which provides a platform for building a more </a:t>
            </a:r>
            <a:r>
              <a:rPr lang="en-GB" b="1" dirty="0">
                <a:solidFill>
                  <a:schemeClr val="bg1"/>
                </a:solidFill>
              </a:rPr>
              <a:t>cohesive society</a:t>
            </a:r>
            <a:r>
              <a:rPr lang="en-GB" dirty="0">
                <a:solidFill>
                  <a:schemeClr val="bg1"/>
                </a:solidFill>
              </a:rPr>
              <a:t>, exchanging experiences and dialogue in everyday life, </a:t>
            </a:r>
            <a:r>
              <a:rPr lang="en-GB" b="1" dirty="0">
                <a:solidFill>
                  <a:schemeClr val="bg1"/>
                </a:solidFill>
              </a:rPr>
              <a:t>using cultural heritage.</a:t>
            </a:r>
            <a:r>
              <a:rPr lang="en-GB" dirty="0">
                <a:solidFill>
                  <a:schemeClr val="bg1"/>
                </a:solidFill>
              </a:rPr>
              <a:t> Furthermore, it contributes to the </a:t>
            </a:r>
            <a:r>
              <a:rPr lang="en-GB" b="1" dirty="0">
                <a:solidFill>
                  <a:schemeClr val="bg1"/>
                </a:solidFill>
              </a:rPr>
              <a:t>young volunteers' skills </a:t>
            </a:r>
            <a:r>
              <a:rPr lang="en-GB" dirty="0">
                <a:solidFill>
                  <a:schemeClr val="bg1"/>
                </a:solidFill>
              </a:rPr>
              <a:t>and competence development, and  encourages them to be proud of their cultural heritage, which strengthens their identity. For the young Roma, these public tours are certainly good for their self-esteem, in both individual and social contexts. </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In 2020, the Foundation was awarded with the Europa Nostra Award. The European Heritage Awards / Europa Nostra Awards were launched by the European Commission in 2002 and have been run by Europa Nostra – the European Voice of Civil Society Committed to Cultural Heritage – ever since. The Awards have the support of the Creative Europe programme of the European Union.</a:t>
            </a:r>
            <a:r>
              <a:rPr lang="en-GB" baseline="30000" dirty="0">
                <a:solidFill>
                  <a:schemeClr val="bg1"/>
                </a:solidFill>
              </a:rPr>
              <a:t>48</a:t>
            </a:r>
            <a:endParaRPr lang="en-RU" baseline="30000" dirty="0">
              <a:solidFill>
                <a:schemeClr val="bg1"/>
              </a:solidFill>
            </a:endParaRPr>
          </a:p>
          <a:p>
            <a:r>
              <a:rPr lang="en-GB" dirty="0">
                <a:solidFill>
                  <a:schemeClr val="bg1"/>
                </a:solidFill>
              </a:rPr>
              <a:t> </a:t>
            </a:r>
            <a:endParaRPr lang="en-RU" dirty="0">
              <a:solidFill>
                <a:schemeClr val="bg1"/>
              </a:solidFill>
            </a:endParaRPr>
          </a:p>
          <a:p>
            <a:pPr>
              <a:tabLst>
                <a:tab pos="177800" algn="l"/>
              </a:tabLst>
            </a:pPr>
            <a:endParaRPr lang="en-US" dirty="0">
              <a:solidFill>
                <a:schemeClr val="bg1"/>
              </a:solidFill>
            </a:endParaRPr>
          </a:p>
          <a:p>
            <a:pPr>
              <a:tabLst>
                <a:tab pos="177800" algn="l"/>
              </a:tabLst>
            </a:pPr>
            <a:endParaRPr lang="en-US"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49</a:t>
            </a:fld>
            <a:endParaRPr lang="en-US" dirty="0"/>
          </a:p>
        </p:txBody>
      </p:sp>
      <p:sp>
        <p:nvSpPr>
          <p:cNvPr id="17" name="Text Placeholder 5">
            <a:extLst>
              <a:ext uri="{FF2B5EF4-FFF2-40B4-BE49-F238E27FC236}">
                <a16:creationId xmlns:a16="http://schemas.microsoft.com/office/drawing/2014/main" id="{77CAF877-DE43-9A40-A2B0-941377D8C0FB}"/>
              </a:ext>
            </a:extLst>
          </p:cNvPr>
          <p:cNvSpPr txBox="1">
            <a:spLocks/>
          </p:cNvSpPr>
          <p:nvPr/>
        </p:nvSpPr>
        <p:spPr>
          <a:xfrm>
            <a:off x="512908" y="9479251"/>
            <a:ext cx="6904945" cy="60701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000" baseline="30000" dirty="0"/>
              <a:t>48 </a:t>
            </a:r>
            <a:r>
              <a:rPr lang="en-GB" sz="1000" b="1" dirty="0">
                <a:solidFill>
                  <a:srgbClr val="E54526"/>
                </a:solidFill>
                <a:hlinkClick r:id="rId2">
                  <a:extLst>
                    <a:ext uri="{A12FA001-AC4F-418D-AE19-62706E023703}">
                      <ahyp:hlinkClr xmlns:ahyp="http://schemas.microsoft.com/office/drawing/2018/hyperlinkcolor" val="tx"/>
                    </a:ext>
                  </a:extLst>
                </a:hlinkClick>
              </a:rPr>
              <a:t>https://</a:t>
            </a:r>
            <a:r>
              <a:rPr lang="en-GB" sz="1000" b="1" dirty="0" err="1">
                <a:solidFill>
                  <a:srgbClr val="E54526"/>
                </a:solidFill>
                <a:hlinkClick r:id="rId2">
                  <a:extLst>
                    <a:ext uri="{A12FA001-AC4F-418D-AE19-62706E023703}">
                      <ahyp:hlinkClr xmlns:ahyp="http://schemas.microsoft.com/office/drawing/2018/hyperlinkcolor" val="tx"/>
                    </a:ext>
                  </a:extLst>
                </a:hlinkClick>
              </a:rPr>
              <a:t>www.europanostra.org</a:t>
            </a:r>
            <a:r>
              <a:rPr lang="en-GB" sz="1000" b="1" dirty="0">
                <a:solidFill>
                  <a:srgbClr val="E54526"/>
                </a:solidFill>
                <a:hlinkClick r:id="rId2">
                  <a:extLst>
                    <a:ext uri="{A12FA001-AC4F-418D-AE19-62706E023703}">
                      <ahyp:hlinkClr xmlns:ahyp="http://schemas.microsoft.com/office/drawing/2018/hyperlinkcolor" val="tx"/>
                    </a:ext>
                  </a:extLst>
                </a:hlinkClick>
              </a:rPr>
              <a:t>/europes-top-heritage-awards-honour-21-exemplary-achievements-from-15-countries/</a:t>
            </a:r>
            <a:r>
              <a:rPr lang="en-GB" sz="1000" b="1" dirty="0">
                <a:solidFill>
                  <a:srgbClr val="E54526"/>
                </a:solidFill>
              </a:rPr>
              <a:t>; </a:t>
            </a:r>
          </a:p>
          <a:p>
            <a:pPr algn="l"/>
            <a:r>
              <a:rPr lang="en-GB" sz="1000" b="1" dirty="0">
                <a:solidFill>
                  <a:srgbClr val="E54526"/>
                </a:solidFill>
                <a:hlinkClick r:id="rId3">
                  <a:extLst>
                    <a:ext uri="{A12FA001-AC4F-418D-AE19-62706E023703}">
                      <ahyp:hlinkClr xmlns:ahyp="http://schemas.microsoft.com/office/drawing/2018/hyperlinkcolor" val="tx"/>
                    </a:ext>
                  </a:extLst>
                </a:hlinkClick>
              </a:rPr>
              <a:t>https://</a:t>
            </a:r>
            <a:r>
              <a:rPr lang="en-GB" sz="1000" b="1" dirty="0" err="1">
                <a:solidFill>
                  <a:srgbClr val="E54526"/>
                </a:solidFill>
                <a:hlinkClick r:id="rId3">
                  <a:extLst>
                    <a:ext uri="{A12FA001-AC4F-418D-AE19-62706E023703}">
                      <ahyp:hlinkClr xmlns:ahyp="http://schemas.microsoft.com/office/drawing/2018/hyperlinkcolor" val="tx"/>
                    </a:ext>
                  </a:extLst>
                </a:hlinkClick>
              </a:rPr>
              <a:t>www.europeanheritageawards.eu</a:t>
            </a:r>
            <a:r>
              <a:rPr lang="en-GB" sz="1000" b="1" dirty="0">
                <a:solidFill>
                  <a:srgbClr val="E54526"/>
                </a:solidFill>
                <a:hlinkClick r:id="rId3">
                  <a:extLst>
                    <a:ext uri="{A12FA001-AC4F-418D-AE19-62706E023703}">
                      <ahyp:hlinkClr xmlns:ahyp="http://schemas.microsoft.com/office/drawing/2018/hyperlinkcolor" val="tx"/>
                    </a:ext>
                  </a:extLst>
                </a:hlinkClick>
              </a:rPr>
              <a:t>/winners/</a:t>
            </a:r>
            <a:r>
              <a:rPr lang="en-GB" sz="1000" b="1" dirty="0" err="1">
                <a:solidFill>
                  <a:srgbClr val="E54526"/>
                </a:solidFill>
                <a:hlinkClick r:id="rId3">
                  <a:extLst>
                    <a:ext uri="{A12FA001-AC4F-418D-AE19-62706E023703}">
                      <ahyp:hlinkClr xmlns:ahyp="http://schemas.microsoft.com/office/drawing/2018/hyperlinkcolor" val="tx"/>
                    </a:ext>
                  </a:extLst>
                </a:hlinkClick>
              </a:rPr>
              <a:t>uccu</a:t>
            </a:r>
            <a:r>
              <a:rPr lang="en-GB" sz="1000" b="1" dirty="0">
                <a:solidFill>
                  <a:srgbClr val="E54526"/>
                </a:solidFill>
                <a:hlinkClick r:id="rId3">
                  <a:extLst>
                    <a:ext uri="{A12FA001-AC4F-418D-AE19-62706E023703}">
                      <ahyp:hlinkClr xmlns:ahyp="http://schemas.microsoft.com/office/drawing/2018/hyperlinkcolor" val="tx"/>
                    </a:ext>
                  </a:extLst>
                </a:hlinkClick>
              </a:rPr>
              <a:t>-</a:t>
            </a:r>
            <a:r>
              <a:rPr lang="en-GB" sz="1000" b="1" dirty="0" err="1">
                <a:solidFill>
                  <a:srgbClr val="E54526"/>
                </a:solidFill>
                <a:hlinkClick r:id="rId3">
                  <a:extLst>
                    <a:ext uri="{A12FA001-AC4F-418D-AE19-62706E023703}">
                      <ahyp:hlinkClr xmlns:ahyp="http://schemas.microsoft.com/office/drawing/2018/hyperlinkcolor" val="tx"/>
                    </a:ext>
                  </a:extLst>
                </a:hlinkClick>
              </a:rPr>
              <a:t>roma</a:t>
            </a:r>
            <a:r>
              <a:rPr lang="en-GB" sz="1000" b="1" dirty="0">
                <a:solidFill>
                  <a:srgbClr val="E54526"/>
                </a:solidFill>
                <a:hlinkClick r:id="rId3">
                  <a:extLst>
                    <a:ext uri="{A12FA001-AC4F-418D-AE19-62706E023703}">
                      <ahyp:hlinkClr xmlns:ahyp="http://schemas.microsoft.com/office/drawing/2018/hyperlinkcolor" val="tx"/>
                    </a:ext>
                  </a:extLst>
                </a:hlinkClick>
              </a:rPr>
              <a:t>-informal-educational-foundation/</a:t>
            </a:r>
            <a:r>
              <a:rPr lang="en-GB" sz="1000" b="1" dirty="0">
                <a:solidFill>
                  <a:srgbClr val="E54526"/>
                </a:solidFill>
              </a:rPr>
              <a:t> </a:t>
            </a:r>
            <a:endParaRPr lang="en-IE" sz="1000" baseline="30000" dirty="0"/>
          </a:p>
        </p:txBody>
      </p:sp>
    </p:spTree>
    <p:extLst>
      <p:ext uri="{BB962C8B-B14F-4D97-AF65-F5344CB8AC3E}">
        <p14:creationId xmlns:p14="http://schemas.microsoft.com/office/powerpoint/2010/main" val="593632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08A1FA4-61E9-B44C-83C4-A6CE732733C1}"/>
              </a:ext>
            </a:extLst>
          </p:cNvPr>
          <p:cNvSpPr>
            <a:spLocks noGrp="1"/>
          </p:cNvSpPr>
          <p:nvPr>
            <p:ph type="body" sz="quarter" idx="13"/>
          </p:nvPr>
        </p:nvSpPr>
        <p:spPr/>
        <p:txBody>
          <a:bodyPr/>
          <a:lstStyle/>
          <a:p>
            <a:r>
              <a:rPr lang="en-US" dirty="0"/>
              <a:t>01</a:t>
            </a:r>
          </a:p>
        </p:txBody>
      </p:sp>
      <p:sp>
        <p:nvSpPr>
          <p:cNvPr id="18" name="Text Placeholder 17">
            <a:extLst>
              <a:ext uri="{FF2B5EF4-FFF2-40B4-BE49-F238E27FC236}">
                <a16:creationId xmlns:a16="http://schemas.microsoft.com/office/drawing/2014/main" id="{3D13EB9D-DE55-5D4D-BEA7-6A984DDA5380}"/>
              </a:ext>
            </a:extLst>
          </p:cNvPr>
          <p:cNvSpPr>
            <a:spLocks noGrp="1"/>
          </p:cNvSpPr>
          <p:nvPr>
            <p:ph type="body" sz="quarter" idx="14"/>
          </p:nvPr>
        </p:nvSpPr>
        <p:spPr/>
        <p:txBody>
          <a:bodyPr/>
          <a:lstStyle/>
          <a:p>
            <a:r>
              <a:rPr lang="en-GB" dirty="0"/>
              <a:t>Preface</a:t>
            </a:r>
            <a:r>
              <a:rPr lang="en-IE" dirty="0"/>
              <a:t> </a:t>
            </a:r>
            <a:endParaRPr lang="en-US" dirty="0"/>
          </a:p>
        </p:txBody>
      </p:sp>
      <p:sp>
        <p:nvSpPr>
          <p:cNvPr id="4" name="Slide Number Placeholder 3">
            <a:extLst>
              <a:ext uri="{FF2B5EF4-FFF2-40B4-BE49-F238E27FC236}">
                <a16:creationId xmlns:a16="http://schemas.microsoft.com/office/drawing/2014/main" id="{85E5E83A-A3B2-BA4C-9F3C-2BA6D37474B6}"/>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a:t>
            </a:fld>
            <a:endParaRPr lang="en-US" dirty="0"/>
          </a:p>
        </p:txBody>
      </p:sp>
    </p:spTree>
    <p:extLst>
      <p:ext uri="{BB962C8B-B14F-4D97-AF65-F5344CB8AC3E}">
        <p14:creationId xmlns:p14="http://schemas.microsoft.com/office/powerpoint/2010/main" val="1229646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Text Placeholder 5">
            <a:extLst>
              <a:ext uri="{FF2B5EF4-FFF2-40B4-BE49-F238E27FC236}">
                <a16:creationId xmlns:a16="http://schemas.microsoft.com/office/drawing/2014/main" id="{8581DD7C-C85E-084C-A398-F0EEE8CF94E8}"/>
              </a:ext>
            </a:extLst>
          </p:cNvPr>
          <p:cNvSpPr txBox="1">
            <a:spLocks/>
          </p:cNvSpPr>
          <p:nvPr/>
        </p:nvSpPr>
        <p:spPr>
          <a:xfrm>
            <a:off x="200844" y="1797984"/>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1" name="Text Placeholder 5">
            <a:extLst>
              <a:ext uri="{FF2B5EF4-FFF2-40B4-BE49-F238E27FC236}">
                <a16:creationId xmlns:a16="http://schemas.microsoft.com/office/drawing/2014/main" id="{DEB625BD-2162-B140-96BF-F9117A089185}"/>
              </a:ext>
            </a:extLst>
          </p:cNvPr>
          <p:cNvSpPr txBox="1">
            <a:spLocks/>
          </p:cNvSpPr>
          <p:nvPr/>
        </p:nvSpPr>
        <p:spPr>
          <a:xfrm>
            <a:off x="209709" y="1774479"/>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02</a:t>
            </a:r>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814143"/>
            <a:ext cx="6904946" cy="8311787"/>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1248505"/>
            <a:ext cx="5818041" cy="720568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b="1" dirty="0">
                <a:solidFill>
                  <a:schemeClr val="bg1"/>
                </a:solidFill>
              </a:rPr>
              <a:t>Matyodesign</a:t>
            </a:r>
            <a:r>
              <a:rPr lang="en-GB" b="1" baseline="30000" dirty="0">
                <a:solidFill>
                  <a:schemeClr val="bg1"/>
                </a:solidFill>
              </a:rPr>
              <a:t>49</a:t>
            </a:r>
            <a:r>
              <a:rPr lang="en-GB" b="1" dirty="0">
                <a:solidFill>
                  <a:schemeClr val="bg1"/>
                </a:solidFill>
              </a:rPr>
              <a:t> </a:t>
            </a:r>
            <a:r>
              <a:rPr lang="en-GB" dirty="0">
                <a:solidFill>
                  <a:schemeClr val="bg1"/>
                </a:solidFill>
              </a:rPr>
              <a:t>is a social enterprise from Tard, a little village in </a:t>
            </a:r>
            <a:r>
              <a:rPr lang="en-GB" dirty="0" err="1">
                <a:solidFill>
                  <a:schemeClr val="bg1"/>
                </a:solidFill>
              </a:rPr>
              <a:t>Borsod</a:t>
            </a:r>
            <a:r>
              <a:rPr lang="en-GB" dirty="0">
                <a:solidFill>
                  <a:schemeClr val="bg1"/>
                </a:solidFill>
              </a:rPr>
              <a:t> County in Hungary, established in 2010 by a young woman entrepreneur. The traditional folk art of the </a:t>
            </a:r>
            <a:r>
              <a:rPr lang="en-GB" dirty="0" err="1">
                <a:solidFill>
                  <a:schemeClr val="bg1"/>
                </a:solidFill>
              </a:rPr>
              <a:t>Matyó</a:t>
            </a:r>
            <a:r>
              <a:rPr lang="en-GB" dirty="0">
                <a:solidFill>
                  <a:schemeClr val="bg1"/>
                </a:solidFill>
              </a:rPr>
              <a:t> community in and around the town of </a:t>
            </a:r>
            <a:r>
              <a:rPr lang="en-GB" dirty="0" err="1">
                <a:solidFill>
                  <a:schemeClr val="bg1"/>
                </a:solidFill>
              </a:rPr>
              <a:t>Mezőkövesd</a:t>
            </a:r>
            <a:r>
              <a:rPr lang="en-GB" dirty="0">
                <a:solidFill>
                  <a:schemeClr val="bg1"/>
                </a:solidFill>
              </a:rPr>
              <a:t> in north-eastern Hungary is characterized by floral motifs that are found in flat-stitch embroidery and ornamented objects. </a:t>
            </a:r>
            <a:r>
              <a:rPr lang="en-GB" dirty="0" err="1">
                <a:solidFill>
                  <a:schemeClr val="bg1"/>
                </a:solidFill>
              </a:rPr>
              <a:t>Matyó</a:t>
            </a:r>
            <a:r>
              <a:rPr lang="en-GB" dirty="0">
                <a:solidFill>
                  <a:schemeClr val="bg1"/>
                </a:solidFill>
              </a:rPr>
              <a:t> </a:t>
            </a:r>
            <a:r>
              <a:rPr lang="en-GB" b="1" dirty="0">
                <a:solidFill>
                  <a:schemeClr val="bg1"/>
                </a:solidFill>
              </a:rPr>
              <a:t>embroidery </a:t>
            </a:r>
            <a:r>
              <a:rPr lang="en-GB" dirty="0">
                <a:solidFill>
                  <a:schemeClr val="bg1"/>
                </a:solidFill>
              </a:rPr>
              <a:t>decorates the traditional dress of the region. The floral motifs have played a crucial part in strengthening the self-image and identity of the </a:t>
            </a:r>
            <a:r>
              <a:rPr lang="en-GB" dirty="0" err="1">
                <a:solidFill>
                  <a:schemeClr val="bg1"/>
                </a:solidFill>
              </a:rPr>
              <a:t>Matyó</a:t>
            </a:r>
            <a:r>
              <a:rPr lang="en-GB" dirty="0">
                <a:solidFill>
                  <a:schemeClr val="bg1"/>
                </a:solidFill>
              </a:rPr>
              <a:t> community and are employed in interior decoration, contemporary fashion and architecture, in addition to embroidery. Most often practiced as a communal activity, embroidery strengthens interpersonal relationships and community cohesion, while allowing for individual artistic expression. </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It is </a:t>
            </a:r>
            <a:r>
              <a:rPr lang="en-GB" b="1" dirty="0">
                <a:solidFill>
                  <a:schemeClr val="bg1"/>
                </a:solidFill>
              </a:rPr>
              <a:t>on the list of UNESCO’s intellectual heritage</a:t>
            </a:r>
            <a:r>
              <a:rPr lang="en-GB" dirty="0">
                <a:solidFill>
                  <a:schemeClr val="bg1"/>
                </a:solidFill>
              </a:rPr>
              <a:t>. The aim of the </a:t>
            </a:r>
            <a:r>
              <a:rPr lang="en-GB" dirty="0" err="1">
                <a:solidFill>
                  <a:schemeClr val="bg1"/>
                </a:solidFill>
              </a:rPr>
              <a:t>Matyodesign</a:t>
            </a:r>
            <a:r>
              <a:rPr lang="en-GB" dirty="0">
                <a:solidFill>
                  <a:schemeClr val="bg1"/>
                </a:solidFill>
              </a:rPr>
              <a:t> social enterprise is to keep the motifs and tradition alive, to connect the traditions and the young metropolitan culture, the current fashion. </a:t>
            </a:r>
            <a:r>
              <a:rPr lang="en-GB" dirty="0" err="1">
                <a:solidFill>
                  <a:schemeClr val="bg1"/>
                </a:solidFill>
              </a:rPr>
              <a:t>Matyodesign</a:t>
            </a:r>
            <a:r>
              <a:rPr lang="en-GB" dirty="0">
                <a:solidFill>
                  <a:schemeClr val="bg1"/>
                </a:solidFill>
              </a:rPr>
              <a:t> </a:t>
            </a:r>
            <a:r>
              <a:rPr lang="en-GB" b="1" dirty="0">
                <a:solidFill>
                  <a:schemeClr val="bg1"/>
                </a:solidFill>
              </a:rPr>
              <a:t>gives employment to 27 women from Tard in a county with a high unemployment rate</a:t>
            </a:r>
            <a:r>
              <a:rPr lang="en-GB" dirty="0">
                <a:solidFill>
                  <a:schemeClr val="bg1"/>
                </a:solidFill>
              </a:rPr>
              <a:t>. The mission of </a:t>
            </a:r>
            <a:r>
              <a:rPr lang="en-GB" dirty="0" err="1">
                <a:solidFill>
                  <a:schemeClr val="bg1"/>
                </a:solidFill>
              </a:rPr>
              <a:t>Matyodesign</a:t>
            </a:r>
            <a:r>
              <a:rPr lang="en-GB" dirty="0">
                <a:solidFill>
                  <a:schemeClr val="bg1"/>
                </a:solidFill>
              </a:rPr>
              <a:t> is not only to keep the tradition alive, but also to recreate it on a high-quality level, to keep its uniqueness, while making it resilient to the challenges of the current trends. </a:t>
            </a:r>
            <a:r>
              <a:rPr lang="en-GB" dirty="0" err="1">
                <a:solidFill>
                  <a:schemeClr val="bg1"/>
                </a:solidFill>
              </a:rPr>
              <a:t>Matyodesign</a:t>
            </a:r>
            <a:r>
              <a:rPr lang="en-GB" dirty="0">
                <a:solidFill>
                  <a:schemeClr val="bg1"/>
                </a:solidFill>
              </a:rPr>
              <a:t> also puts emphasis on principles, such as </a:t>
            </a:r>
            <a:r>
              <a:rPr lang="en-GB" b="1" dirty="0">
                <a:solidFill>
                  <a:schemeClr val="bg1"/>
                </a:solidFill>
              </a:rPr>
              <a:t>ethical corporate model,</a:t>
            </a:r>
            <a:r>
              <a:rPr lang="en-GB" dirty="0">
                <a:solidFill>
                  <a:schemeClr val="bg1"/>
                </a:solidFill>
              </a:rPr>
              <a:t> creating timeless values instead of disposable products, responsible shopping and sustainability.</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More specifically, </a:t>
            </a:r>
            <a:r>
              <a:rPr lang="en-GB" dirty="0" err="1">
                <a:solidFill>
                  <a:schemeClr val="bg1"/>
                </a:solidFill>
              </a:rPr>
              <a:t>Matyodesign</a:t>
            </a:r>
            <a:r>
              <a:rPr lang="en-GB" dirty="0">
                <a:solidFill>
                  <a:schemeClr val="bg1"/>
                </a:solidFill>
              </a:rPr>
              <a:t> is a social enterprise and fashion brand, established in 2010. Their products are handmade, created by women of Tard village who are the traditional knowledge preservers. </a:t>
            </a:r>
            <a:r>
              <a:rPr lang="en-GB" dirty="0" err="1">
                <a:solidFill>
                  <a:schemeClr val="bg1"/>
                </a:solidFill>
              </a:rPr>
              <a:t>Matyo</a:t>
            </a:r>
            <a:r>
              <a:rPr lang="en-GB" dirty="0">
                <a:solidFill>
                  <a:schemeClr val="bg1"/>
                </a:solidFill>
              </a:rPr>
              <a:t> embroidered clothes and textiles are available in the </a:t>
            </a:r>
            <a:r>
              <a:rPr lang="en-GB" b="1" dirty="0" err="1">
                <a:solidFill>
                  <a:schemeClr val="bg1"/>
                </a:solidFill>
              </a:rPr>
              <a:t>webshop</a:t>
            </a:r>
            <a:r>
              <a:rPr lang="en-GB" dirty="0">
                <a:solidFill>
                  <a:schemeClr val="bg1"/>
                </a:solidFill>
              </a:rPr>
              <a:t>, which has more than </a:t>
            </a:r>
            <a:r>
              <a:rPr lang="en-GB" b="1" dirty="0">
                <a:solidFill>
                  <a:schemeClr val="bg1"/>
                </a:solidFill>
              </a:rPr>
              <a:t>30 resellers</a:t>
            </a:r>
            <a:r>
              <a:rPr lang="en-GB" dirty="0">
                <a:solidFill>
                  <a:schemeClr val="bg1"/>
                </a:solidFill>
              </a:rPr>
              <a:t> by now. The main target group of the brand are young and middle aged city women. They would like to </a:t>
            </a:r>
            <a:r>
              <a:rPr lang="en-GB" b="1" dirty="0">
                <a:solidFill>
                  <a:schemeClr val="bg1"/>
                </a:solidFill>
              </a:rPr>
              <a:t>connect tradition and modernity</a:t>
            </a:r>
            <a:r>
              <a:rPr lang="en-GB" dirty="0">
                <a:solidFill>
                  <a:schemeClr val="bg1"/>
                </a:solidFill>
              </a:rPr>
              <a:t>. Nowadays, </a:t>
            </a:r>
            <a:r>
              <a:rPr lang="en-GB" dirty="0" err="1">
                <a:solidFill>
                  <a:schemeClr val="bg1"/>
                </a:solidFill>
              </a:rPr>
              <a:t>ethno</a:t>
            </a:r>
            <a:r>
              <a:rPr lang="en-GB" dirty="0">
                <a:solidFill>
                  <a:schemeClr val="bg1"/>
                </a:solidFill>
              </a:rPr>
              <a:t> fashion is quite popular worldwide, many traditional patterns and pieces of clothing became commercial, copied. As a side activity they also organize </a:t>
            </a:r>
            <a:r>
              <a:rPr lang="en-GB" b="1" dirty="0">
                <a:solidFill>
                  <a:schemeClr val="bg1"/>
                </a:solidFill>
              </a:rPr>
              <a:t>tours </a:t>
            </a:r>
            <a:r>
              <a:rPr lang="en-GB" dirty="0">
                <a:solidFill>
                  <a:schemeClr val="bg1"/>
                </a:solidFill>
              </a:rPr>
              <a:t>to the village mainly for companies as team building activity to introduce the visitors the local culture, and provide them unique experience and program (competition, cooking, baking, trying embroidering and local physical activities). It gives a nice </a:t>
            </a:r>
            <a:r>
              <a:rPr lang="en-GB" b="1" dirty="0">
                <a:solidFill>
                  <a:schemeClr val="bg1"/>
                </a:solidFill>
              </a:rPr>
              <a:t>combination of rural and cultural tourism, as well as experiential tourism.</a:t>
            </a:r>
            <a:endParaRPr lang="en-RU" dirty="0">
              <a:solidFill>
                <a:schemeClr val="bg1"/>
              </a:solidFill>
            </a:endParaRPr>
          </a:p>
          <a:p>
            <a:r>
              <a:rPr lang="en-GB" b="1" dirty="0">
                <a:solidFill>
                  <a:schemeClr val="bg1"/>
                </a:solidFill>
              </a:rPr>
              <a:t> </a:t>
            </a:r>
            <a:endParaRPr lang="en-RU" dirty="0">
              <a:solidFill>
                <a:schemeClr val="bg1"/>
              </a:solidFill>
            </a:endParaRPr>
          </a:p>
          <a:p>
            <a:r>
              <a:rPr lang="en-GB" dirty="0">
                <a:solidFill>
                  <a:schemeClr val="bg1"/>
                </a:solidFill>
              </a:rPr>
              <a:t>To understand the importance of the presented case study we should be aware of the fact that</a:t>
            </a:r>
            <a:r>
              <a:rPr lang="en-GB" b="1" dirty="0">
                <a:solidFill>
                  <a:schemeClr val="bg1"/>
                </a:solidFill>
              </a:rPr>
              <a:t> </a:t>
            </a:r>
            <a:r>
              <a:rPr lang="en-GB" dirty="0">
                <a:solidFill>
                  <a:schemeClr val="bg1"/>
                </a:solidFill>
              </a:rPr>
              <a:t>one-third of the population of Hungary lives in small, isolated villages where there is little opportunity for dignified jobs and livelihoods. Tard is one such village located in the </a:t>
            </a:r>
            <a:r>
              <a:rPr lang="en-GB" dirty="0" err="1">
                <a:solidFill>
                  <a:schemeClr val="bg1"/>
                </a:solidFill>
              </a:rPr>
              <a:t>Matyó</a:t>
            </a:r>
            <a:r>
              <a:rPr lang="en-GB" dirty="0">
                <a:solidFill>
                  <a:schemeClr val="bg1"/>
                </a:solidFill>
              </a:rPr>
              <a:t> region of Hungary. Approximately 80% of the people in the village do not have jobs. The </a:t>
            </a:r>
            <a:r>
              <a:rPr lang="en-GB" dirty="0" err="1">
                <a:solidFill>
                  <a:schemeClr val="bg1"/>
                </a:solidFill>
              </a:rPr>
              <a:t>Matyó</a:t>
            </a:r>
            <a:r>
              <a:rPr lang="en-GB" dirty="0">
                <a:solidFill>
                  <a:schemeClr val="bg1"/>
                </a:solidFill>
              </a:rPr>
              <a:t> culture is renowned for the beauty of its traditional embroidery and craftsmanship, but it is endangered as the number of people skilled in these techniques dwindles. </a:t>
            </a:r>
            <a:r>
              <a:rPr lang="en-GB" dirty="0" err="1">
                <a:solidFill>
                  <a:schemeClr val="bg1"/>
                </a:solidFill>
              </a:rPr>
              <a:t>Matyodesign</a:t>
            </a:r>
            <a:r>
              <a:rPr lang="en-GB" dirty="0">
                <a:solidFill>
                  <a:schemeClr val="bg1"/>
                </a:solidFill>
              </a:rPr>
              <a:t> creates clothing embellished with traditional motifs from the region. The clothing is embroidered by older local women who are experts in this traditional art form, and who have difficulties finding employment elsewhere in the region. It is worthwhile to mention that </a:t>
            </a:r>
            <a:r>
              <a:rPr lang="en-GB" dirty="0" err="1">
                <a:solidFill>
                  <a:schemeClr val="bg1"/>
                </a:solidFill>
              </a:rPr>
              <a:t>Matyo</a:t>
            </a:r>
            <a:r>
              <a:rPr lang="en-GB" dirty="0">
                <a:solidFill>
                  <a:schemeClr val="bg1"/>
                </a:solidFill>
              </a:rPr>
              <a:t>, as it is a social enterprise, has a </a:t>
            </a:r>
            <a:r>
              <a:rPr lang="en-GB" b="1" dirty="0">
                <a:solidFill>
                  <a:schemeClr val="bg1"/>
                </a:solidFill>
              </a:rPr>
              <a:t>profit-oriented feature</a:t>
            </a:r>
            <a:r>
              <a:rPr lang="en-GB" dirty="0">
                <a:solidFill>
                  <a:schemeClr val="bg1"/>
                </a:solidFill>
              </a:rPr>
              <a:t>, but it also presents a successful way of revitalization of </a:t>
            </a:r>
            <a:r>
              <a:rPr lang="en-GB" b="1" dirty="0">
                <a:solidFill>
                  <a:schemeClr val="bg1"/>
                </a:solidFill>
              </a:rPr>
              <a:t>intangible cultural heritage</a:t>
            </a:r>
            <a:r>
              <a:rPr lang="en-GB" dirty="0">
                <a:solidFill>
                  <a:schemeClr val="bg1"/>
                </a:solidFill>
              </a:rPr>
              <a:t>, the </a:t>
            </a:r>
            <a:r>
              <a:rPr lang="en-GB" b="1" dirty="0">
                <a:solidFill>
                  <a:schemeClr val="bg1"/>
                </a:solidFill>
              </a:rPr>
              <a:t>local economy development</a:t>
            </a:r>
            <a:r>
              <a:rPr lang="en-GB" dirty="0">
                <a:solidFill>
                  <a:schemeClr val="bg1"/>
                </a:solidFill>
              </a:rPr>
              <a:t> in a deprived area, as well as </a:t>
            </a:r>
            <a:r>
              <a:rPr lang="en-GB" b="1" dirty="0">
                <a:solidFill>
                  <a:schemeClr val="bg1"/>
                </a:solidFill>
              </a:rPr>
              <a:t>intergenerational cooperation and women empowerment. </a:t>
            </a:r>
            <a:r>
              <a:rPr lang="en-GB" dirty="0">
                <a:solidFill>
                  <a:schemeClr val="bg1"/>
                </a:solidFill>
              </a:rPr>
              <a:t>They are all key elements of cultural social innovation. </a:t>
            </a:r>
            <a:endParaRPr lang="en-US"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50</a:t>
            </a:fld>
            <a:endParaRPr lang="en-US" dirty="0"/>
          </a:p>
        </p:txBody>
      </p:sp>
      <p:sp>
        <p:nvSpPr>
          <p:cNvPr id="23" name="Text Placeholder 5">
            <a:extLst>
              <a:ext uri="{FF2B5EF4-FFF2-40B4-BE49-F238E27FC236}">
                <a16:creationId xmlns:a16="http://schemas.microsoft.com/office/drawing/2014/main" id="{231CE7B2-5DD8-CD41-B07A-069C986C5C5E}"/>
              </a:ext>
            </a:extLst>
          </p:cNvPr>
          <p:cNvSpPr txBox="1">
            <a:spLocks/>
          </p:cNvSpPr>
          <p:nvPr/>
        </p:nvSpPr>
        <p:spPr>
          <a:xfrm>
            <a:off x="512908" y="9479251"/>
            <a:ext cx="6904945" cy="60701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000" baseline="30000" dirty="0"/>
              <a:t>49 </a:t>
            </a:r>
            <a:r>
              <a:rPr lang="en-GB" sz="1000" b="1" dirty="0">
                <a:solidFill>
                  <a:srgbClr val="E54526"/>
                </a:solidFill>
                <a:hlinkClick r:id="rId2">
                  <a:extLst>
                    <a:ext uri="{A12FA001-AC4F-418D-AE19-62706E023703}">
                      <ahyp:hlinkClr xmlns:ahyp="http://schemas.microsoft.com/office/drawing/2018/hyperlinkcolor" val="tx"/>
                    </a:ext>
                  </a:extLst>
                </a:hlinkClick>
              </a:rPr>
              <a:t>https://</a:t>
            </a:r>
            <a:r>
              <a:rPr lang="en-GB" sz="1000" b="1" dirty="0" err="1">
                <a:solidFill>
                  <a:srgbClr val="E54526"/>
                </a:solidFill>
                <a:hlinkClick r:id="rId2">
                  <a:extLst>
                    <a:ext uri="{A12FA001-AC4F-418D-AE19-62706E023703}">
                      <ahyp:hlinkClr xmlns:ahyp="http://schemas.microsoft.com/office/drawing/2018/hyperlinkcolor" val="tx"/>
                    </a:ext>
                  </a:extLst>
                </a:hlinkClick>
              </a:rPr>
              <a:t>matyodesign.hu</a:t>
            </a:r>
            <a:r>
              <a:rPr lang="en-GB" sz="1000" b="1" dirty="0">
                <a:solidFill>
                  <a:srgbClr val="E54526"/>
                </a:solidFill>
                <a:hlinkClick r:id="rId2">
                  <a:extLst>
                    <a:ext uri="{A12FA001-AC4F-418D-AE19-62706E023703}">
                      <ahyp:hlinkClr xmlns:ahyp="http://schemas.microsoft.com/office/drawing/2018/hyperlinkcolor" val="tx"/>
                    </a:ext>
                  </a:extLst>
                </a:hlinkClick>
              </a:rPr>
              <a:t>/</a:t>
            </a:r>
            <a:r>
              <a:rPr lang="en-GB" sz="1000" b="1" dirty="0">
                <a:solidFill>
                  <a:srgbClr val="E54526"/>
                </a:solidFill>
              </a:rPr>
              <a:t>; </a:t>
            </a:r>
            <a:r>
              <a:rPr lang="en-GB" sz="1000" b="1" dirty="0">
                <a:solidFill>
                  <a:srgbClr val="E54526"/>
                </a:solidFill>
                <a:hlinkClick r:id="rId3">
                  <a:extLst>
                    <a:ext uri="{A12FA001-AC4F-418D-AE19-62706E023703}">
                      <ahyp:hlinkClr xmlns:ahyp="http://schemas.microsoft.com/office/drawing/2018/hyperlinkcolor" val="tx"/>
                    </a:ext>
                  </a:extLst>
                </a:hlinkClick>
              </a:rPr>
              <a:t>https://</a:t>
            </a:r>
            <a:r>
              <a:rPr lang="en-GB" sz="1000" b="1" dirty="0" err="1">
                <a:solidFill>
                  <a:srgbClr val="E54526"/>
                </a:solidFill>
                <a:hlinkClick r:id="rId3">
                  <a:extLst>
                    <a:ext uri="{A12FA001-AC4F-418D-AE19-62706E023703}">
                      <ahyp:hlinkClr xmlns:ahyp="http://schemas.microsoft.com/office/drawing/2018/hyperlinkcolor" val="tx"/>
                    </a:ext>
                  </a:extLst>
                </a:hlinkClick>
              </a:rPr>
              <a:t>www.facebook.com</a:t>
            </a:r>
            <a:r>
              <a:rPr lang="en-GB" sz="1000" b="1" dirty="0">
                <a:solidFill>
                  <a:srgbClr val="E54526"/>
                </a:solidFill>
                <a:hlinkClick r:id="rId3">
                  <a:extLst>
                    <a:ext uri="{A12FA001-AC4F-418D-AE19-62706E023703}">
                      <ahyp:hlinkClr xmlns:ahyp="http://schemas.microsoft.com/office/drawing/2018/hyperlinkcolor" val="tx"/>
                    </a:ext>
                  </a:extLst>
                </a:hlinkClick>
              </a:rPr>
              <a:t>/</a:t>
            </a:r>
            <a:r>
              <a:rPr lang="en-GB" sz="1000" b="1" dirty="0" err="1">
                <a:solidFill>
                  <a:srgbClr val="E54526"/>
                </a:solidFill>
                <a:hlinkClick r:id="rId3">
                  <a:extLst>
                    <a:ext uri="{A12FA001-AC4F-418D-AE19-62706E023703}">
                      <ahyp:hlinkClr xmlns:ahyp="http://schemas.microsoft.com/office/drawing/2018/hyperlinkcolor" val="tx"/>
                    </a:ext>
                  </a:extLst>
                </a:hlinkClick>
              </a:rPr>
              <a:t>matyodesign</a:t>
            </a:r>
            <a:r>
              <a:rPr lang="en-GB" sz="1000" b="1" dirty="0">
                <a:solidFill>
                  <a:srgbClr val="E54526"/>
                </a:solidFill>
                <a:hlinkClick r:id="rId3">
                  <a:extLst>
                    <a:ext uri="{A12FA001-AC4F-418D-AE19-62706E023703}">
                      <ahyp:hlinkClr xmlns:ahyp="http://schemas.microsoft.com/office/drawing/2018/hyperlinkcolor" val="tx"/>
                    </a:ext>
                  </a:extLst>
                </a:hlinkClick>
              </a:rPr>
              <a:t>/</a:t>
            </a:r>
            <a:r>
              <a:rPr lang="en-GB" sz="1000" b="1" dirty="0">
                <a:solidFill>
                  <a:srgbClr val="E54526"/>
                </a:solidFill>
              </a:rPr>
              <a:t> </a:t>
            </a:r>
            <a:endParaRPr lang="en-IE" sz="1000" baseline="30000" dirty="0"/>
          </a:p>
        </p:txBody>
      </p:sp>
    </p:spTree>
    <p:extLst>
      <p:ext uri="{BB962C8B-B14F-4D97-AF65-F5344CB8AC3E}">
        <p14:creationId xmlns:p14="http://schemas.microsoft.com/office/powerpoint/2010/main" val="992814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Text Placeholder 5">
            <a:extLst>
              <a:ext uri="{FF2B5EF4-FFF2-40B4-BE49-F238E27FC236}">
                <a16:creationId xmlns:a16="http://schemas.microsoft.com/office/drawing/2014/main" id="{8581DD7C-C85E-084C-A398-F0EEE8CF94E8}"/>
              </a:ext>
            </a:extLst>
          </p:cNvPr>
          <p:cNvSpPr txBox="1">
            <a:spLocks/>
          </p:cNvSpPr>
          <p:nvPr/>
        </p:nvSpPr>
        <p:spPr>
          <a:xfrm>
            <a:off x="200844" y="1797984"/>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1" name="Text Placeholder 5">
            <a:extLst>
              <a:ext uri="{FF2B5EF4-FFF2-40B4-BE49-F238E27FC236}">
                <a16:creationId xmlns:a16="http://schemas.microsoft.com/office/drawing/2014/main" id="{DEB625BD-2162-B140-96BF-F9117A089185}"/>
              </a:ext>
            </a:extLst>
          </p:cNvPr>
          <p:cNvSpPr txBox="1">
            <a:spLocks/>
          </p:cNvSpPr>
          <p:nvPr/>
        </p:nvSpPr>
        <p:spPr>
          <a:xfrm>
            <a:off x="209709" y="1774479"/>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03</a:t>
            </a:r>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814143"/>
            <a:ext cx="6904946" cy="861677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1248505"/>
            <a:ext cx="5818041" cy="804596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b="1" dirty="0">
                <a:solidFill>
                  <a:schemeClr val="bg1"/>
                </a:solidFill>
              </a:rPr>
              <a:t>The </a:t>
            </a:r>
            <a:r>
              <a:rPr lang="en-GB" b="1" dirty="0" err="1">
                <a:solidFill>
                  <a:schemeClr val="bg1"/>
                </a:solidFill>
              </a:rPr>
              <a:t>Auróra</a:t>
            </a:r>
            <a:r>
              <a:rPr lang="en-GB" b="1" dirty="0">
                <a:solidFill>
                  <a:schemeClr val="bg1"/>
                </a:solidFill>
              </a:rPr>
              <a:t> Civil and Community House</a:t>
            </a:r>
            <a:r>
              <a:rPr lang="en-GB" b="1" baseline="30000" dirty="0">
                <a:solidFill>
                  <a:schemeClr val="bg1"/>
                </a:solidFill>
              </a:rPr>
              <a:t>50</a:t>
            </a:r>
            <a:r>
              <a:rPr lang="en-GB" b="1" dirty="0">
                <a:solidFill>
                  <a:schemeClr val="bg1"/>
                </a:solidFill>
              </a:rPr>
              <a:t> </a:t>
            </a:r>
            <a:r>
              <a:rPr lang="en-GB" dirty="0">
                <a:solidFill>
                  <a:schemeClr val="bg1"/>
                </a:solidFill>
              </a:rPr>
              <a:t>is a social enterprise and community place which was created to connect cultural programs, civil and activist organisations work, and community building in an open community. They are committed to form a stable base, where individuals, groups, non-profit organisations could meet, share their ideas and collaborate with each other on new initiatives. One of the most important goals of the </a:t>
            </a:r>
            <a:r>
              <a:rPr lang="en-GB" dirty="0" err="1">
                <a:solidFill>
                  <a:schemeClr val="bg1"/>
                </a:solidFill>
              </a:rPr>
              <a:t>Auróra</a:t>
            </a:r>
            <a:r>
              <a:rPr lang="en-GB" dirty="0">
                <a:solidFill>
                  <a:schemeClr val="bg1"/>
                </a:solidFill>
              </a:rPr>
              <a:t> project is the strengthening of the civil sector, inspire cooperation among the organisations and to provide them publicity. At the moment, they host eight NGOs who focus on marginalized and stigmatized groups. </a:t>
            </a:r>
            <a:r>
              <a:rPr lang="en-GB" dirty="0" err="1">
                <a:solidFill>
                  <a:schemeClr val="bg1"/>
                </a:solidFill>
              </a:rPr>
              <a:t>Auróra’s</a:t>
            </a:r>
            <a:r>
              <a:rPr lang="en-GB" dirty="0">
                <a:solidFill>
                  <a:schemeClr val="bg1"/>
                </a:solidFill>
              </a:rPr>
              <a:t> long-term goal is to create an innovative and self-sustaining practice which increases the number of socially active citizens to advance the broadening of democratic practices in Hungary. The three storey building’s refurbishment was started by about fifty volunteers parallel with the community-based planning of the building’s organisational structure. Democratic and participatory working groups were created around the different aspects of operating such a house. Major decisions in </a:t>
            </a:r>
            <a:r>
              <a:rPr lang="en-GB" dirty="0" err="1">
                <a:solidFill>
                  <a:schemeClr val="bg1"/>
                </a:solidFill>
              </a:rPr>
              <a:t>Auróra</a:t>
            </a:r>
            <a:r>
              <a:rPr lang="en-GB" dirty="0">
                <a:solidFill>
                  <a:schemeClr val="bg1"/>
                </a:solidFill>
              </a:rPr>
              <a:t> are made by the “plenary” -a democratic, participation based decision making body- the members of which are the working-group members and the representatives of the NGOs who rent offices in the house. Event organizing, communication, design and community organizing works are still voluntary based. </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The AURÓRA Civil and Community House started in the fall of 2014 as a </a:t>
            </a:r>
            <a:r>
              <a:rPr lang="en-GB" b="1" dirty="0">
                <a:solidFill>
                  <a:schemeClr val="bg1"/>
                </a:solidFill>
              </a:rPr>
              <a:t>self-sustaining social enterprise </a:t>
            </a:r>
            <a:r>
              <a:rPr lang="en-GB" dirty="0">
                <a:solidFill>
                  <a:schemeClr val="bg1"/>
                </a:solidFill>
              </a:rPr>
              <a:t>that provides space for individuals, groups and non-profit organisations working in different social, political and cultural fields to share their ideas, build new relationships and create new cooperative projects. Working together with hundreds of </a:t>
            </a:r>
            <a:r>
              <a:rPr lang="en-GB" b="1" dirty="0">
                <a:solidFill>
                  <a:schemeClr val="bg1"/>
                </a:solidFill>
              </a:rPr>
              <a:t>volunteers, </a:t>
            </a:r>
            <a:r>
              <a:rPr lang="en-GB" dirty="0">
                <a:solidFill>
                  <a:schemeClr val="bg1"/>
                </a:solidFill>
              </a:rPr>
              <a:t>they mobilized thousands of people, engaged more than 70 civil organisations, and hosted hundreds of programs. There is a need for it, and there is a critical mass of well-skilled and committed people who are willing to make it happen. Their model works through the </a:t>
            </a:r>
            <a:r>
              <a:rPr lang="en-GB" b="1" dirty="0">
                <a:solidFill>
                  <a:schemeClr val="bg1"/>
                </a:solidFill>
              </a:rPr>
              <a:t>utilization of revenue generating resources</a:t>
            </a:r>
            <a:r>
              <a:rPr lang="en-GB" dirty="0">
                <a:solidFill>
                  <a:schemeClr val="bg1"/>
                </a:solidFill>
              </a:rPr>
              <a:t> such as café, catering service, the lease of office space and other spaces, by operating and leasing parking spaces and ticket sales. A second level of sustainability is the aspect of human resources. A </a:t>
            </a:r>
            <a:r>
              <a:rPr lang="en-GB" b="1" dirty="0">
                <a:solidFill>
                  <a:schemeClr val="bg1"/>
                </a:solidFill>
              </a:rPr>
              <a:t>model for organizing volunteers</a:t>
            </a:r>
            <a:r>
              <a:rPr lang="en-GB" dirty="0">
                <a:solidFill>
                  <a:schemeClr val="bg1"/>
                </a:solidFill>
              </a:rPr>
              <a:t> and gaining expertise, which enables the place to work on a daily basis. </a:t>
            </a:r>
            <a:r>
              <a:rPr lang="en-GB" b="1" dirty="0">
                <a:solidFill>
                  <a:schemeClr val="bg1"/>
                </a:solidFill>
              </a:rPr>
              <a:t>organisational sustainability</a:t>
            </a:r>
            <a:r>
              <a:rPr lang="en-GB" dirty="0">
                <a:solidFill>
                  <a:schemeClr val="bg1"/>
                </a:solidFill>
              </a:rPr>
              <a:t> is crucial, it is needed to collect and process the organisational experiences, and pass down the lessons and knowledge to new members. Furthermore, community organizing is part of </a:t>
            </a:r>
            <a:r>
              <a:rPr lang="en-GB" b="1" dirty="0">
                <a:solidFill>
                  <a:schemeClr val="bg1"/>
                </a:solidFill>
              </a:rPr>
              <a:t>environmental sustainability</a:t>
            </a:r>
            <a:r>
              <a:rPr lang="en-GB" dirty="0">
                <a:solidFill>
                  <a:schemeClr val="bg1"/>
                </a:solidFill>
              </a:rPr>
              <a:t>. By fitting in to the neighbourhood and doing a positive impact, the work can be efficient not just locally but beyond. </a:t>
            </a:r>
            <a:r>
              <a:rPr lang="en-GB" dirty="0" err="1">
                <a:solidFill>
                  <a:schemeClr val="bg1"/>
                </a:solidFill>
              </a:rPr>
              <a:t>Auróra</a:t>
            </a:r>
            <a:r>
              <a:rPr lang="en-GB" dirty="0">
                <a:solidFill>
                  <a:schemeClr val="bg1"/>
                </a:solidFill>
              </a:rPr>
              <a:t> is a </a:t>
            </a:r>
            <a:r>
              <a:rPr lang="en-GB" b="1" dirty="0">
                <a:solidFill>
                  <a:schemeClr val="bg1"/>
                </a:solidFill>
              </a:rPr>
              <a:t>community place</a:t>
            </a:r>
            <a:r>
              <a:rPr lang="en-GB" dirty="0">
                <a:solidFill>
                  <a:schemeClr val="bg1"/>
                </a:solidFill>
              </a:rPr>
              <a:t>, bar, they rent out space for other social initiatives, groups and NGOs, running a community garden and community compost, organizing and hosting different kinds of events (workshops, debates, trainings), social campaigns, concerts. </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The existence of a socially responsible, democratic, self sustaining social enterprise is strategically important in Hungary. By using the tools of community decision making and focusing on social justice, </a:t>
            </a:r>
            <a:r>
              <a:rPr lang="en-GB" dirty="0" err="1">
                <a:solidFill>
                  <a:schemeClr val="bg1"/>
                </a:solidFill>
              </a:rPr>
              <a:t>Auróra’s</a:t>
            </a:r>
            <a:r>
              <a:rPr lang="en-GB" dirty="0">
                <a:solidFill>
                  <a:schemeClr val="bg1"/>
                </a:solidFill>
              </a:rPr>
              <a:t> aim is to strengthen the civil sector’s skills and knowledge, and by providing space to enhance their networking opportunities, as well.</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This enterprise model is easily transferable into other European contexts without any difficulties. The necessary resources are: </a:t>
            </a:r>
            <a:r>
              <a:rPr lang="en-GB" b="1" dirty="0">
                <a:solidFill>
                  <a:schemeClr val="bg1"/>
                </a:solidFill>
              </a:rPr>
              <a:t>volunteers </a:t>
            </a:r>
            <a:r>
              <a:rPr lang="en-GB" dirty="0">
                <a:solidFill>
                  <a:schemeClr val="bg1"/>
                </a:solidFill>
              </a:rPr>
              <a:t>in the society, committed management team with </a:t>
            </a:r>
            <a:r>
              <a:rPr lang="en-GB" b="1" dirty="0">
                <a:solidFill>
                  <a:schemeClr val="bg1"/>
                </a:solidFill>
              </a:rPr>
              <a:t>entrepreneurial </a:t>
            </a:r>
            <a:r>
              <a:rPr lang="en-GB" dirty="0">
                <a:solidFill>
                  <a:schemeClr val="bg1"/>
                </a:solidFill>
              </a:rPr>
              <a:t>skills, </a:t>
            </a:r>
            <a:r>
              <a:rPr lang="en-GB" b="1" dirty="0">
                <a:solidFill>
                  <a:schemeClr val="bg1"/>
                </a:solidFill>
              </a:rPr>
              <a:t>fundraising </a:t>
            </a:r>
            <a:r>
              <a:rPr lang="en-GB" dirty="0">
                <a:solidFill>
                  <a:schemeClr val="bg1"/>
                </a:solidFill>
              </a:rPr>
              <a:t>motivations and </a:t>
            </a:r>
            <a:r>
              <a:rPr lang="en-GB" b="1" dirty="0">
                <a:solidFill>
                  <a:schemeClr val="bg1"/>
                </a:solidFill>
              </a:rPr>
              <a:t>co-operations with other NGOs</a:t>
            </a:r>
            <a:r>
              <a:rPr lang="en-GB" dirty="0">
                <a:solidFill>
                  <a:schemeClr val="bg1"/>
                </a:solidFill>
              </a:rPr>
              <a:t>, openness towards atypical financial resources (e.g. linked services, supplementary activities). The </a:t>
            </a:r>
            <a:r>
              <a:rPr lang="en-GB" dirty="0" err="1">
                <a:solidFill>
                  <a:schemeClr val="bg1"/>
                </a:solidFill>
              </a:rPr>
              <a:t>Auróra</a:t>
            </a:r>
            <a:r>
              <a:rPr lang="en-GB" dirty="0">
                <a:solidFill>
                  <a:schemeClr val="bg1"/>
                </a:solidFill>
              </a:rPr>
              <a:t> Civil and Community House can be a model for a social enterprise, which helps the cooperation between the actors of the civil sector and provides opportunity to learn the democratic process through participation.  </a:t>
            </a:r>
            <a:endParaRPr lang="en-RU"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51</a:t>
            </a:fld>
            <a:endParaRPr lang="en-US" dirty="0"/>
          </a:p>
        </p:txBody>
      </p:sp>
      <p:sp>
        <p:nvSpPr>
          <p:cNvPr id="23" name="Text Placeholder 5">
            <a:extLst>
              <a:ext uri="{FF2B5EF4-FFF2-40B4-BE49-F238E27FC236}">
                <a16:creationId xmlns:a16="http://schemas.microsoft.com/office/drawing/2014/main" id="{231CE7B2-5DD8-CD41-B07A-069C986C5C5E}"/>
              </a:ext>
            </a:extLst>
          </p:cNvPr>
          <p:cNvSpPr txBox="1">
            <a:spLocks/>
          </p:cNvSpPr>
          <p:nvPr/>
        </p:nvSpPr>
        <p:spPr>
          <a:xfrm>
            <a:off x="512908" y="9479251"/>
            <a:ext cx="6904945" cy="60701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000" baseline="30000" dirty="0"/>
              <a:t>50 </a:t>
            </a:r>
            <a:r>
              <a:rPr lang="en-GB" sz="1000" b="1" dirty="0">
                <a:solidFill>
                  <a:srgbClr val="E54526"/>
                </a:solidFill>
                <a:hlinkClick r:id="rId2">
                  <a:extLst>
                    <a:ext uri="{A12FA001-AC4F-418D-AE19-62706E023703}">
                      <ahyp:hlinkClr xmlns:ahyp="http://schemas.microsoft.com/office/drawing/2018/hyperlinkcolor" val="tx"/>
                    </a:ext>
                  </a:extLst>
                </a:hlinkClick>
              </a:rPr>
              <a:t>https://</a:t>
            </a:r>
            <a:r>
              <a:rPr lang="en-GB" sz="1000" b="1" dirty="0" err="1">
                <a:solidFill>
                  <a:srgbClr val="E54526"/>
                </a:solidFill>
                <a:hlinkClick r:id="rId2">
                  <a:extLst>
                    <a:ext uri="{A12FA001-AC4F-418D-AE19-62706E023703}">
                      <ahyp:hlinkClr xmlns:ahyp="http://schemas.microsoft.com/office/drawing/2018/hyperlinkcolor" val="tx"/>
                    </a:ext>
                  </a:extLst>
                </a:hlinkClick>
              </a:rPr>
              <a:t>auroraonline.hu</a:t>
            </a:r>
            <a:r>
              <a:rPr lang="en-GB" sz="1000" b="1" dirty="0">
                <a:solidFill>
                  <a:srgbClr val="E54526"/>
                </a:solidFill>
                <a:hlinkClick r:id="rId2">
                  <a:extLst>
                    <a:ext uri="{A12FA001-AC4F-418D-AE19-62706E023703}">
                      <ahyp:hlinkClr xmlns:ahyp="http://schemas.microsoft.com/office/drawing/2018/hyperlinkcolor" val="tx"/>
                    </a:ext>
                  </a:extLst>
                </a:hlinkClick>
              </a:rPr>
              <a:t>/</a:t>
            </a:r>
            <a:r>
              <a:rPr lang="en-GB" sz="1000" b="1" dirty="0">
                <a:solidFill>
                  <a:srgbClr val="E54526"/>
                </a:solidFill>
              </a:rPr>
              <a:t>; </a:t>
            </a:r>
            <a:r>
              <a:rPr lang="en-GB" sz="1000" b="1" dirty="0">
                <a:solidFill>
                  <a:srgbClr val="E54526"/>
                </a:solidFill>
                <a:hlinkClick r:id="rId3">
                  <a:extLst>
                    <a:ext uri="{A12FA001-AC4F-418D-AE19-62706E023703}">
                      <ahyp:hlinkClr xmlns:ahyp="http://schemas.microsoft.com/office/drawing/2018/hyperlinkcolor" val="tx"/>
                    </a:ext>
                  </a:extLst>
                </a:hlinkClick>
              </a:rPr>
              <a:t>https://</a:t>
            </a:r>
            <a:r>
              <a:rPr lang="en-GB" sz="1000" b="1" dirty="0" err="1">
                <a:solidFill>
                  <a:srgbClr val="E54526"/>
                </a:solidFill>
                <a:hlinkClick r:id="rId3">
                  <a:extLst>
                    <a:ext uri="{A12FA001-AC4F-418D-AE19-62706E023703}">
                      <ahyp:hlinkClr xmlns:ahyp="http://schemas.microsoft.com/office/drawing/2018/hyperlinkcolor" val="tx"/>
                    </a:ext>
                  </a:extLst>
                </a:hlinkClick>
              </a:rPr>
              <a:t>www.facebook.com</a:t>
            </a:r>
            <a:r>
              <a:rPr lang="en-GB" sz="1000" b="1" dirty="0">
                <a:solidFill>
                  <a:srgbClr val="E54526"/>
                </a:solidFill>
                <a:hlinkClick r:id="rId3">
                  <a:extLst>
                    <a:ext uri="{A12FA001-AC4F-418D-AE19-62706E023703}">
                      <ahyp:hlinkClr xmlns:ahyp="http://schemas.microsoft.com/office/drawing/2018/hyperlinkcolor" val="tx"/>
                    </a:ext>
                  </a:extLst>
                </a:hlinkClick>
              </a:rPr>
              <a:t>/</a:t>
            </a:r>
            <a:r>
              <a:rPr lang="en-GB" sz="1000" b="1" dirty="0" err="1">
                <a:solidFill>
                  <a:srgbClr val="E54526"/>
                </a:solidFill>
                <a:hlinkClick r:id="rId3">
                  <a:extLst>
                    <a:ext uri="{A12FA001-AC4F-418D-AE19-62706E023703}">
                      <ahyp:hlinkClr xmlns:ahyp="http://schemas.microsoft.com/office/drawing/2018/hyperlinkcolor" val="tx"/>
                    </a:ext>
                  </a:extLst>
                </a:hlinkClick>
              </a:rPr>
              <a:t>auroraunofficial</a:t>
            </a:r>
            <a:r>
              <a:rPr lang="en-GB" sz="1000" b="1" dirty="0">
                <a:solidFill>
                  <a:srgbClr val="E54526"/>
                </a:solidFill>
              </a:rPr>
              <a:t> </a:t>
            </a:r>
            <a:endParaRPr lang="en-IE" sz="1000" baseline="30000" dirty="0"/>
          </a:p>
        </p:txBody>
      </p:sp>
    </p:spTree>
    <p:extLst>
      <p:ext uri="{BB962C8B-B14F-4D97-AF65-F5344CB8AC3E}">
        <p14:creationId xmlns:p14="http://schemas.microsoft.com/office/powerpoint/2010/main" val="2177338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0DEE80-9F4F-674F-ACB1-9E95A5D60F34}"/>
              </a:ext>
            </a:extLst>
          </p:cNvPr>
          <p:cNvSpPr/>
          <p:nvPr/>
        </p:nvSpPr>
        <p:spPr>
          <a:xfrm flipV="1">
            <a:off x="511317" y="-1"/>
            <a:ext cx="3194309" cy="9720776"/>
          </a:xfrm>
          <a:prstGeom prst="rect">
            <a:avLst/>
          </a:prstGeom>
          <a:solidFill>
            <a:srgbClr val="3389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 name="Text Placeholder 2">
            <a:extLst>
              <a:ext uri="{FF2B5EF4-FFF2-40B4-BE49-F238E27FC236}">
                <a16:creationId xmlns:a16="http://schemas.microsoft.com/office/drawing/2014/main" id="{62D5F101-FCFE-4E47-8943-B5771988DEAD}"/>
              </a:ext>
            </a:extLst>
          </p:cNvPr>
          <p:cNvSpPr>
            <a:spLocks noGrp="1"/>
          </p:cNvSpPr>
          <p:nvPr>
            <p:ph type="body" sz="quarter" idx="32"/>
          </p:nvPr>
        </p:nvSpPr>
        <p:spPr>
          <a:xfrm>
            <a:off x="715878" y="809625"/>
            <a:ext cx="2693750" cy="8368203"/>
          </a:xfrm>
        </p:spPr>
        <p:txBody>
          <a:bodyPr/>
          <a:lstStyle/>
          <a:p>
            <a:pPr algn="just"/>
            <a:r>
              <a:rPr lang="en-GB" dirty="0"/>
              <a:t>To sum up, the first case study relates the power of </a:t>
            </a:r>
            <a:r>
              <a:rPr lang="en-GB" b="1" dirty="0"/>
              <a:t>cultural heritage</a:t>
            </a:r>
            <a:r>
              <a:rPr lang="en-GB" dirty="0"/>
              <a:t> with the aspect of </a:t>
            </a:r>
            <a:r>
              <a:rPr lang="en-GB" b="1" dirty="0"/>
              <a:t>social innovation</a:t>
            </a:r>
            <a:r>
              <a:rPr lang="en-GB" dirty="0"/>
              <a:t>, even though this is not foreseen or discussed at an institutional or systemic level. </a:t>
            </a:r>
            <a:r>
              <a:rPr lang="en-GB" b="1" dirty="0"/>
              <a:t>It also highlights the importance (for social innovators) to empower disadvantaged groups. </a:t>
            </a:r>
            <a:r>
              <a:rPr lang="en-GB" dirty="0"/>
              <a:t>The second case study shows how </a:t>
            </a:r>
            <a:r>
              <a:rPr lang="en-GB" b="1" dirty="0"/>
              <a:t>social innovation in Hungary is intertwined with social enterprise. </a:t>
            </a:r>
            <a:r>
              <a:rPr lang="en-GB" dirty="0"/>
              <a:t>Yet, its impact is </a:t>
            </a:r>
            <a:r>
              <a:rPr lang="en-GB" b="1" dirty="0"/>
              <a:t>multidimensional</a:t>
            </a:r>
            <a:r>
              <a:rPr lang="en-GB" dirty="0"/>
              <a:t>, as it combines the revitalisation of intangible cultural heritage, the empowerment of women, the local economy development, and the fight of unemployment. Thus, it proves the point that, in Hungary, </a:t>
            </a:r>
            <a:r>
              <a:rPr lang="en-GB" b="1" dirty="0"/>
              <a:t>social innovation provides new or novel answers to a community’s problems with the goal of increasing the well-being of the community (in this case, the </a:t>
            </a:r>
            <a:r>
              <a:rPr lang="en-GB" b="1" dirty="0" err="1"/>
              <a:t>Matyo</a:t>
            </a:r>
            <a:r>
              <a:rPr lang="en-GB" b="1" dirty="0"/>
              <a:t> community)</a:t>
            </a:r>
            <a:r>
              <a:rPr lang="en-GB" dirty="0"/>
              <a:t>. It also proves that cultural social innovation applies foremost in </a:t>
            </a:r>
            <a:r>
              <a:rPr lang="en-GB" b="1" dirty="0"/>
              <a:t>tourism </a:t>
            </a:r>
            <a:r>
              <a:rPr lang="en-GB" dirty="0"/>
              <a:t>and involves local communities, disadvantaged groups, supports fair trade and sustainability, and puts emphasis on the </a:t>
            </a:r>
            <a:r>
              <a:rPr lang="en-GB" b="1" dirty="0"/>
              <a:t>protection of common cultural heritages, as well as on preservation of local values. </a:t>
            </a:r>
            <a:r>
              <a:rPr lang="en-GB" dirty="0"/>
              <a:t>The last case study is important as it presents an </a:t>
            </a:r>
            <a:r>
              <a:rPr lang="en-GB" b="1" dirty="0"/>
              <a:t>enterprise model easily transferable into other European contexts</a:t>
            </a:r>
            <a:r>
              <a:rPr lang="en-GB" dirty="0"/>
              <a:t> without any difficulties. The necessary resources are: </a:t>
            </a:r>
            <a:r>
              <a:rPr lang="en-GB" b="1" dirty="0"/>
              <a:t>volunteers </a:t>
            </a:r>
            <a:r>
              <a:rPr lang="en-GB" dirty="0"/>
              <a:t>in the society, </a:t>
            </a:r>
            <a:r>
              <a:rPr lang="en-GB" b="1" dirty="0"/>
              <a:t>committed management team with entrepreneurial skills,</a:t>
            </a:r>
            <a:r>
              <a:rPr lang="en-GB" dirty="0"/>
              <a:t> </a:t>
            </a:r>
            <a:r>
              <a:rPr lang="en-GB" b="1" dirty="0"/>
              <a:t>fundraising </a:t>
            </a:r>
            <a:r>
              <a:rPr lang="en-GB" dirty="0"/>
              <a:t>motivations and </a:t>
            </a:r>
            <a:r>
              <a:rPr lang="en-GB" b="1" dirty="0"/>
              <a:t>co-operations</a:t>
            </a:r>
            <a:r>
              <a:rPr lang="en-GB" dirty="0"/>
              <a:t> with other NGOs, </a:t>
            </a:r>
            <a:r>
              <a:rPr lang="en-GB" b="1" dirty="0"/>
              <a:t>openness towards atypical financial resources</a:t>
            </a:r>
            <a:r>
              <a:rPr lang="en-GB" dirty="0"/>
              <a:t> (e.g. linked services, supplementary activities). </a:t>
            </a:r>
            <a:r>
              <a:rPr lang="en-GB" b="1" dirty="0"/>
              <a:t>The existence of a socially responsible, democratic, self sustaining social enterprise is strategically important in Hungary. </a:t>
            </a:r>
            <a:r>
              <a:rPr lang="en-GB" dirty="0"/>
              <a:t>By using the </a:t>
            </a:r>
            <a:r>
              <a:rPr lang="en-GB" b="1" dirty="0"/>
              <a:t>tools </a:t>
            </a:r>
            <a:r>
              <a:rPr lang="en-GB" dirty="0"/>
              <a:t>of </a:t>
            </a:r>
            <a:r>
              <a:rPr lang="en-GB" b="1" dirty="0"/>
              <a:t>community decision making</a:t>
            </a:r>
            <a:r>
              <a:rPr lang="en-GB" dirty="0"/>
              <a:t> and focusing on </a:t>
            </a:r>
            <a:r>
              <a:rPr lang="en-GB" b="1" dirty="0"/>
              <a:t>social justice,</a:t>
            </a:r>
            <a:r>
              <a:rPr lang="en-GB" dirty="0"/>
              <a:t> </a:t>
            </a:r>
            <a:r>
              <a:rPr lang="en-GB" dirty="0" err="1"/>
              <a:t>Auróra’s</a:t>
            </a:r>
            <a:r>
              <a:rPr lang="en-GB" dirty="0"/>
              <a:t> aim is to strengthen the civil sector’s skills and knowledge, and by providing space to enhance their networking opportunities, as well.</a:t>
            </a:r>
            <a:endParaRPr lang="en-RU" dirty="0"/>
          </a:p>
          <a:p>
            <a:pPr algn="just"/>
            <a:r>
              <a:rPr lang="en-GB" dirty="0"/>
              <a:t> </a:t>
            </a:r>
          </a:p>
          <a:p>
            <a:endParaRPr lang="en-RU" dirty="0"/>
          </a:p>
        </p:txBody>
      </p:sp>
      <p:sp>
        <p:nvSpPr>
          <p:cNvPr id="4" name="Slide Number Placeholder 3">
            <a:extLst>
              <a:ext uri="{FF2B5EF4-FFF2-40B4-BE49-F238E27FC236}">
                <a16:creationId xmlns:a16="http://schemas.microsoft.com/office/drawing/2014/main" id="{6C533A62-2EBA-544C-B52B-CAD0F6F01D67}"/>
              </a:ext>
            </a:extLst>
          </p:cNvPr>
          <p:cNvSpPr>
            <a:spLocks noGrp="1"/>
          </p:cNvSpPr>
          <p:nvPr>
            <p:ph type="sldNum" sz="quarter" idx="4"/>
          </p:nvPr>
        </p:nvSpPr>
        <p:spPr/>
        <p:txBody>
          <a:bodyPr/>
          <a:lstStyle/>
          <a:p>
            <a:fld id="{CB2079F2-58AF-ED44-82D7-E04B2F6FD686}" type="slidenum">
              <a:rPr lang="en-US" smtClean="0"/>
              <a:pPr/>
              <a:t>52</a:t>
            </a:fld>
            <a:endParaRPr lang="en-US" dirty="0"/>
          </a:p>
        </p:txBody>
      </p:sp>
      <p:pic>
        <p:nvPicPr>
          <p:cNvPr id="10" name="Picture Placeholder 9">
            <a:extLst>
              <a:ext uri="{FF2B5EF4-FFF2-40B4-BE49-F238E27FC236}">
                <a16:creationId xmlns:a16="http://schemas.microsoft.com/office/drawing/2014/main" id="{EB562CCF-2DF9-CB41-9FD2-938EC8B74042}"/>
              </a:ext>
            </a:extLst>
          </p:cNvPr>
          <p:cNvPicPr>
            <a:picLocks noGrp="1" noChangeAspect="1"/>
          </p:cNvPicPr>
          <p:nvPr>
            <p:ph type="pic" sz="quarter" idx="41"/>
          </p:nvPr>
        </p:nvPicPr>
        <p:blipFill rotWithShape="1">
          <a:blip r:embed="rId3" cstate="email">
            <a:extLst>
              <a:ext uri="{28A0092B-C50C-407E-A947-70E740481C1C}">
                <a14:useLocalDpi xmlns:a14="http://schemas.microsoft.com/office/drawing/2010/main"/>
              </a:ext>
            </a:extLst>
          </a:blip>
          <a:srcRect/>
          <a:stretch/>
        </p:blipFill>
        <p:spPr>
          <a:xfrm>
            <a:off x="3704196" y="705162"/>
            <a:ext cx="3854049" cy="6311864"/>
          </a:xfrm>
        </p:spPr>
      </p:pic>
    </p:spTree>
    <p:extLst>
      <p:ext uri="{BB962C8B-B14F-4D97-AF65-F5344CB8AC3E}">
        <p14:creationId xmlns:p14="http://schemas.microsoft.com/office/powerpoint/2010/main" val="1926307658"/>
      </p:ext>
    </p:extLst>
  </p:cSld>
  <p:clrMapOvr>
    <a:masterClrMapping/>
  </p:clrMapOvr>
  <p:extLst>
    <p:ext uri="{6950BFC3-D8DA-4A85-94F7-54DA5524770B}">
      <p188:commentRel xmlns:p188="http://schemas.microsoft.com/office/powerpoint/2018/8/main" r:id="rId2"/>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Text Placeholder 5">
            <a:extLst>
              <a:ext uri="{FF2B5EF4-FFF2-40B4-BE49-F238E27FC236}">
                <a16:creationId xmlns:a16="http://schemas.microsoft.com/office/drawing/2014/main" id="{8581DD7C-C85E-084C-A398-F0EEE8CF94E8}"/>
              </a:ext>
            </a:extLst>
          </p:cNvPr>
          <p:cNvSpPr txBox="1">
            <a:spLocks/>
          </p:cNvSpPr>
          <p:nvPr/>
        </p:nvSpPr>
        <p:spPr>
          <a:xfrm>
            <a:off x="200844" y="6894450"/>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1" name="Text Placeholder 5">
            <a:extLst>
              <a:ext uri="{FF2B5EF4-FFF2-40B4-BE49-F238E27FC236}">
                <a16:creationId xmlns:a16="http://schemas.microsoft.com/office/drawing/2014/main" id="{DEB625BD-2162-B140-96BF-F9117A089185}"/>
              </a:ext>
            </a:extLst>
          </p:cNvPr>
          <p:cNvSpPr txBox="1">
            <a:spLocks/>
          </p:cNvSpPr>
          <p:nvPr/>
        </p:nvSpPr>
        <p:spPr>
          <a:xfrm>
            <a:off x="209709" y="6870945"/>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01</a:t>
            </a:r>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5224785"/>
            <a:ext cx="6904946" cy="4053340"/>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6661493"/>
            <a:ext cx="5818041" cy="201219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b="1" dirty="0">
                <a:solidFill>
                  <a:schemeClr val="bg1"/>
                </a:solidFill>
              </a:rPr>
              <a:t>Victoria Square Project (VSP)</a:t>
            </a:r>
            <a:r>
              <a:rPr lang="en-GB" b="1" baseline="30000" dirty="0">
                <a:solidFill>
                  <a:schemeClr val="bg1"/>
                </a:solidFill>
              </a:rPr>
              <a:t>51</a:t>
            </a:r>
            <a:r>
              <a:rPr lang="en-GB" dirty="0">
                <a:solidFill>
                  <a:schemeClr val="bg1"/>
                </a:solidFill>
              </a:rPr>
              <a:t> is a contemporary artwork and -at the same time- a physical space of reference for the neighbourhood, acquiring its meaning and value in the context of urban development and neighbourhood planning around its particular urban area. Currently it operates as a contemporary art space focused on the empowerment and inspiration of the residents of Victoria (Athens, Greece). </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VSP aims to be a </a:t>
            </a:r>
            <a:r>
              <a:rPr lang="en-GB" b="1" dirty="0">
                <a:solidFill>
                  <a:schemeClr val="bg1"/>
                </a:solidFill>
              </a:rPr>
              <a:t>catalyst for highlighting the importance of culture, art and creativity to build a more humane society.</a:t>
            </a:r>
            <a:r>
              <a:rPr lang="en-GB" dirty="0">
                <a:solidFill>
                  <a:schemeClr val="bg1"/>
                </a:solidFill>
              </a:rPr>
              <a:t> In this way, it offers an alternative to that sovereignty model of devaluation and/or ignorance for the value of existing populations and diversity VSP also seeks to be a social meeting point in which intercultural relations are developed, a creative platform that will enhance cultural exchanges and strengthen the region's community. Its target groups are artists, architects, researchers, local entrepreneurs, educators, academic institutions, neighbours and various other organisations. </a:t>
            </a:r>
            <a:endParaRPr lang="en-US" dirty="0">
              <a:solidFill>
                <a:schemeClr val="bg1"/>
              </a:solidFill>
            </a:endParaRPr>
          </a:p>
          <a:p>
            <a:pPr>
              <a:tabLst>
                <a:tab pos="177800" algn="l"/>
              </a:tabLst>
            </a:pPr>
            <a:endParaRPr lang="en-US"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53</a:t>
            </a:fld>
            <a:endParaRPr lang="en-US" dirty="0"/>
          </a:p>
        </p:txBody>
      </p:sp>
      <p:pic>
        <p:nvPicPr>
          <p:cNvPr id="4" name="Picture 3">
            <a:extLst>
              <a:ext uri="{FF2B5EF4-FFF2-40B4-BE49-F238E27FC236}">
                <a16:creationId xmlns:a16="http://schemas.microsoft.com/office/drawing/2014/main" id="{D0CDBBD5-7EDA-4E47-86F9-F6626D3F6FD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722482" y="372407"/>
            <a:ext cx="1620103" cy="1620103"/>
          </a:xfrm>
          <a:prstGeom prst="rect">
            <a:avLst/>
          </a:prstGeom>
        </p:spPr>
      </p:pic>
      <p:sp>
        <p:nvSpPr>
          <p:cNvPr id="15" name="Text Placeholder 16">
            <a:extLst>
              <a:ext uri="{FF2B5EF4-FFF2-40B4-BE49-F238E27FC236}">
                <a16:creationId xmlns:a16="http://schemas.microsoft.com/office/drawing/2014/main" id="{FD7986A5-E125-ED49-B3BF-92EFC819D93A}"/>
              </a:ext>
            </a:extLst>
          </p:cNvPr>
          <p:cNvSpPr txBox="1">
            <a:spLocks/>
          </p:cNvSpPr>
          <p:nvPr/>
        </p:nvSpPr>
        <p:spPr>
          <a:xfrm>
            <a:off x="520163" y="1148418"/>
            <a:ext cx="4679772" cy="419325"/>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50" dirty="0">
                <a:solidFill>
                  <a:srgbClr val="3389CA"/>
                </a:solidFill>
              </a:rPr>
              <a:t>4.2.2. Greece </a:t>
            </a:r>
          </a:p>
        </p:txBody>
      </p:sp>
      <p:pic>
        <p:nvPicPr>
          <p:cNvPr id="7" name="Picture 6">
            <a:extLst>
              <a:ext uri="{FF2B5EF4-FFF2-40B4-BE49-F238E27FC236}">
                <a16:creationId xmlns:a16="http://schemas.microsoft.com/office/drawing/2014/main" id="{588DBD6C-9519-044B-BDAC-5F1559D60A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2874791"/>
            <a:ext cx="7559675" cy="3433381"/>
          </a:xfrm>
          <a:prstGeom prst="rect">
            <a:avLst/>
          </a:prstGeom>
        </p:spPr>
      </p:pic>
      <p:sp>
        <p:nvSpPr>
          <p:cNvPr id="23" name="Text Placeholder 5">
            <a:extLst>
              <a:ext uri="{FF2B5EF4-FFF2-40B4-BE49-F238E27FC236}">
                <a16:creationId xmlns:a16="http://schemas.microsoft.com/office/drawing/2014/main" id="{231CE7B2-5DD8-CD41-B07A-069C986C5C5E}"/>
              </a:ext>
            </a:extLst>
          </p:cNvPr>
          <p:cNvSpPr txBox="1">
            <a:spLocks/>
          </p:cNvSpPr>
          <p:nvPr/>
        </p:nvSpPr>
        <p:spPr>
          <a:xfrm>
            <a:off x="512909" y="9479251"/>
            <a:ext cx="6507016" cy="100866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000" baseline="30000" dirty="0"/>
              <a:t>51  </a:t>
            </a:r>
            <a:r>
              <a:rPr lang="en-GB" sz="1000" b="1" dirty="0">
                <a:solidFill>
                  <a:srgbClr val="E54526"/>
                </a:solidFill>
                <a:hlinkClick r:id="rId4">
                  <a:extLst>
                    <a:ext uri="{A12FA001-AC4F-418D-AE19-62706E023703}">
                      <ahyp:hlinkClr xmlns:ahyp="http://schemas.microsoft.com/office/drawing/2018/hyperlinkcolor" val="tx"/>
                    </a:ext>
                  </a:extLst>
                </a:hlinkClick>
              </a:rPr>
              <a:t>https://</a:t>
            </a:r>
            <a:r>
              <a:rPr lang="en-GB" sz="1000" b="1" dirty="0" err="1">
                <a:solidFill>
                  <a:srgbClr val="E54526"/>
                </a:solidFill>
                <a:hlinkClick r:id="rId4">
                  <a:extLst>
                    <a:ext uri="{A12FA001-AC4F-418D-AE19-62706E023703}">
                      <ahyp:hlinkClr xmlns:ahyp="http://schemas.microsoft.com/office/drawing/2018/hyperlinkcolor" val="tx"/>
                    </a:ext>
                  </a:extLst>
                </a:hlinkClick>
              </a:rPr>
              <a:t>www.victoriasquareproject.gr</a:t>
            </a:r>
            <a:r>
              <a:rPr lang="en-GB" sz="1000" b="1" dirty="0">
                <a:solidFill>
                  <a:srgbClr val="E54526"/>
                </a:solidFill>
                <a:hlinkClick r:id="rId4">
                  <a:extLst>
                    <a:ext uri="{A12FA001-AC4F-418D-AE19-62706E023703}">
                      <ahyp:hlinkClr xmlns:ahyp="http://schemas.microsoft.com/office/drawing/2018/hyperlinkcolor" val="tx"/>
                    </a:ext>
                  </a:extLst>
                </a:hlinkClick>
              </a:rPr>
              <a:t>/ </a:t>
            </a:r>
            <a:endParaRPr lang="en-IE" sz="1000" baseline="30000" dirty="0">
              <a:solidFill>
                <a:srgbClr val="E54526"/>
              </a:solidFill>
            </a:endParaRPr>
          </a:p>
        </p:txBody>
      </p:sp>
      <p:sp>
        <p:nvSpPr>
          <p:cNvPr id="16" name="Text Placeholder 2">
            <a:extLst>
              <a:ext uri="{FF2B5EF4-FFF2-40B4-BE49-F238E27FC236}">
                <a16:creationId xmlns:a16="http://schemas.microsoft.com/office/drawing/2014/main" id="{335E9903-8D53-6649-8D56-8B69054CDE06}"/>
              </a:ext>
            </a:extLst>
          </p:cNvPr>
          <p:cNvSpPr>
            <a:spLocks noGrp="1"/>
          </p:cNvSpPr>
          <p:nvPr>
            <p:ph type="body" sz="quarter" idx="32"/>
          </p:nvPr>
        </p:nvSpPr>
        <p:spPr>
          <a:xfrm>
            <a:off x="522423" y="1861383"/>
            <a:ext cx="6526988" cy="927633"/>
          </a:xfrm>
        </p:spPr>
        <p:txBody>
          <a:bodyPr numCol="1"/>
          <a:lstStyle/>
          <a:p>
            <a:r>
              <a:rPr lang="en-GB" dirty="0"/>
              <a:t>In the case of </a:t>
            </a:r>
            <a:r>
              <a:rPr lang="en-GB" b="1" dirty="0"/>
              <a:t>Greece</a:t>
            </a:r>
            <a:r>
              <a:rPr lang="en-GB" dirty="0"/>
              <a:t>, we have selected two non-profit organisations and one social enterprise. Each of them focuses on a different social and/or cultural innovative element, but the two key characteristics to be highlighted are the aspect of digital transformation and the model of sustainability they follow. </a:t>
            </a:r>
            <a:endParaRPr lang="en-RU" dirty="0"/>
          </a:p>
          <a:p>
            <a:pPr marL="177800" indent="-177800">
              <a:tabLst>
                <a:tab pos="177800" algn="l"/>
              </a:tabLst>
            </a:pPr>
            <a:endParaRPr lang="en-US" dirty="0"/>
          </a:p>
        </p:txBody>
      </p:sp>
    </p:spTree>
    <p:extLst>
      <p:ext uri="{BB962C8B-B14F-4D97-AF65-F5344CB8AC3E}">
        <p14:creationId xmlns:p14="http://schemas.microsoft.com/office/powerpoint/2010/main" val="2215530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814143"/>
            <a:ext cx="6904946" cy="861677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1248505"/>
            <a:ext cx="5818041" cy="804596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chemeClr val="bg1"/>
                </a:solidFill>
              </a:rPr>
              <a:t>It has its own </a:t>
            </a:r>
            <a:r>
              <a:rPr lang="en-GB" b="1" dirty="0">
                <a:solidFill>
                  <a:schemeClr val="bg1"/>
                </a:solidFill>
              </a:rPr>
              <a:t>unique identity as it is a space of contemporary art that is strongly connected with the community</a:t>
            </a:r>
            <a:r>
              <a:rPr lang="en-GB" dirty="0">
                <a:solidFill>
                  <a:schemeClr val="bg1"/>
                </a:solidFill>
              </a:rPr>
              <a:t> and aims at its strengthening. VSP is a social sculpture! And what does this mean? That it is what people make of it and it implies caring for society as if it were a collective work of art. How can art bring social changes? In this question, the answer is through the existence of a “living room” for the whole neighbourhood. And this is exactly what VSP is. </a:t>
            </a:r>
            <a:r>
              <a:rPr lang="en-GB" b="1" dirty="0">
                <a:solidFill>
                  <a:schemeClr val="bg1"/>
                </a:solidFill>
              </a:rPr>
              <a:t>Working with various community initiatives, local businesses, institutions, the municipality, artists, and other individuals and groups, Victoria Square Project seeks to elevate the cultural and historical assets of this vital crossroads in Athens. </a:t>
            </a:r>
          </a:p>
          <a:p>
            <a:endParaRPr lang="en-GB" b="1" dirty="0">
              <a:solidFill>
                <a:schemeClr val="bg1"/>
              </a:solidFill>
            </a:endParaRPr>
          </a:p>
          <a:p>
            <a:r>
              <a:rPr lang="en-GB" dirty="0">
                <a:solidFill>
                  <a:schemeClr val="bg1"/>
                </a:solidFill>
              </a:rPr>
              <a:t>The initial planning expanded beyond the time frame of </a:t>
            </a:r>
            <a:r>
              <a:rPr lang="en-GB" dirty="0" err="1">
                <a:solidFill>
                  <a:schemeClr val="bg1"/>
                </a:solidFill>
              </a:rPr>
              <a:t>documenta</a:t>
            </a:r>
            <a:r>
              <a:rPr lang="en-GB" dirty="0">
                <a:solidFill>
                  <a:schemeClr val="bg1"/>
                </a:solidFill>
              </a:rPr>
              <a:t> 14 with the aim to become a long term commitment towards the community. Although it was initially thought that the space would last for only a year,  VSP has become a part of the everyday life of the Victoria neighbourhood. It is the result of the large engagement of the neighbourhood as well as the large participation of artistic groups and initiatives who have been present and active at VSP, urging its continuation. And its continuation was succeeded thanks to European funding programmes, cultural centres grants and state funds. Currently they are working on a private plan of securing funds, such as fees, memberships and crowdfunding policies.</a:t>
            </a:r>
          </a:p>
          <a:p>
            <a:r>
              <a:rPr lang="en-GB" dirty="0">
                <a:solidFill>
                  <a:schemeClr val="bg1"/>
                </a:solidFill>
              </a:rPr>
              <a:t> </a:t>
            </a:r>
          </a:p>
          <a:p>
            <a:r>
              <a:rPr lang="en-GB" dirty="0">
                <a:solidFill>
                  <a:schemeClr val="bg1"/>
                </a:solidFill>
              </a:rPr>
              <a:t>From 2019 onwards the main activities of the initiative focus around the question “who is the contemporary Athenian?” This is a research question that is being developed with the aim to have a concrete contribution in identifying this collective identity and putting in the public sphere more actively the questions of belonging, democracy, the crisis, fascism, while empowering the local community with a special focus on the youth, and become a reference for community engaged art projects in Greece. </a:t>
            </a:r>
          </a:p>
          <a:p>
            <a:endParaRPr lang="en-GB" dirty="0">
              <a:solidFill>
                <a:schemeClr val="bg1"/>
              </a:solidFill>
            </a:endParaRPr>
          </a:p>
          <a:p>
            <a:r>
              <a:rPr lang="en-GB" dirty="0">
                <a:solidFill>
                  <a:schemeClr val="bg1"/>
                </a:solidFill>
              </a:rPr>
              <a:t>Under this theme, the specific developed and developing activities are:</a:t>
            </a:r>
          </a:p>
          <a:p>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the creation of the Living Room, an organic meeting point for the neighbourhood;</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the programs for artistic inspiration and empowerment (Victoria NOW): Young people, children, neighbours of all ages and with different cultural and social backgrounds come together and discuss burning issues such as immigration, identity, gender, the economy through art workshops and through co-creating collective works that reflect the contemporary identity of this multicultural neighbourhood;</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the AIR, an artists’ residency; and </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the Hood activities that deal with interventions in the public space, mapping games, live archive of playful responses and interactions.</a:t>
            </a:r>
          </a:p>
          <a:p>
            <a:pPr marL="171450" lvl="0" indent="-171450">
              <a:buClr>
                <a:srgbClr val="E54526"/>
              </a:buClr>
              <a:buFont typeface="Arial" panose="020B0604020202020204" pitchFamily="34" charset="0"/>
              <a:buChar char="•"/>
            </a:pPr>
            <a:endParaRPr lang="en-GB" dirty="0">
              <a:solidFill>
                <a:schemeClr val="bg1"/>
              </a:solidFill>
            </a:endParaRPr>
          </a:p>
          <a:p>
            <a:pPr>
              <a:buClr>
                <a:srgbClr val="E54526"/>
              </a:buClr>
            </a:pPr>
            <a:r>
              <a:rPr lang="en-GB" dirty="0">
                <a:solidFill>
                  <a:schemeClr val="bg1"/>
                </a:solidFill>
              </a:rPr>
              <a:t>What is outstanding in this initiative is its sustainable existence. It is impressive how VSP started as an artwork of a German artist, Rick Lowe, within the framework of </a:t>
            </a:r>
            <a:r>
              <a:rPr lang="en-GB" dirty="0" err="1">
                <a:solidFill>
                  <a:schemeClr val="bg1"/>
                </a:solidFill>
              </a:rPr>
              <a:t>Documenta</a:t>
            </a:r>
            <a:r>
              <a:rPr lang="en-GB" dirty="0">
                <a:solidFill>
                  <a:schemeClr val="bg1"/>
                </a:solidFill>
              </a:rPr>
              <a:t> 14, titled “Social Sculpture”. It took place in an Athenian zone that, in 2016, was transformed into an improvised refugee camp. Rick Lowe, along with local actors, found ways to build bonds and start dialogues linking art and culture with small businesses as well as with immigrant and refugee support networks. Right now, 4 years later, this social sculpture is dynamically being evolved to a contemporary art space with strong linkages to the society and the community. </a:t>
            </a:r>
            <a:r>
              <a:rPr lang="en-GB" b="1" dirty="0">
                <a:solidFill>
                  <a:schemeClr val="bg1"/>
                </a:solidFill>
              </a:rPr>
              <a:t>Innovation is nurtured through society and arts </a:t>
            </a:r>
            <a:r>
              <a:rPr lang="en-GB" dirty="0">
                <a:solidFill>
                  <a:schemeClr val="bg1"/>
                </a:solidFill>
              </a:rPr>
              <a:t>that go along together and create space for discussion, expression, creation, education and research. </a:t>
            </a:r>
            <a:endParaRPr lang="en-RU" dirty="0">
              <a:solidFill>
                <a:schemeClr val="bg1"/>
              </a:solidFill>
            </a:endParaRPr>
          </a:p>
          <a:p>
            <a:pPr marL="171450" lvl="0" indent="-171450">
              <a:buClr>
                <a:srgbClr val="E54526"/>
              </a:buClr>
              <a:buFont typeface="Arial" panose="020B0604020202020204" pitchFamily="34" charset="0"/>
              <a:buChar char="•"/>
            </a:pPr>
            <a:endParaRPr lang="en-RU" dirty="0">
              <a:solidFill>
                <a:schemeClr val="bg1"/>
              </a:solidFill>
            </a:endParaRPr>
          </a:p>
          <a:p>
            <a:endParaRPr lang="en-GB" dirty="0">
              <a:solidFill>
                <a:schemeClr val="bg1"/>
              </a:solidFill>
            </a:endParaRPr>
          </a:p>
          <a:p>
            <a:endParaRPr lang="en-RU"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54</a:t>
            </a:fld>
            <a:endParaRPr lang="en-US" dirty="0"/>
          </a:p>
        </p:txBody>
      </p:sp>
    </p:spTree>
    <p:extLst>
      <p:ext uri="{BB962C8B-B14F-4D97-AF65-F5344CB8AC3E}">
        <p14:creationId xmlns:p14="http://schemas.microsoft.com/office/powerpoint/2010/main" val="1418844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Text Placeholder 5">
            <a:extLst>
              <a:ext uri="{FF2B5EF4-FFF2-40B4-BE49-F238E27FC236}">
                <a16:creationId xmlns:a16="http://schemas.microsoft.com/office/drawing/2014/main" id="{8581DD7C-C85E-084C-A398-F0EEE8CF94E8}"/>
              </a:ext>
            </a:extLst>
          </p:cNvPr>
          <p:cNvSpPr txBox="1">
            <a:spLocks/>
          </p:cNvSpPr>
          <p:nvPr/>
        </p:nvSpPr>
        <p:spPr>
          <a:xfrm>
            <a:off x="200844" y="1797984"/>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1" name="Text Placeholder 5">
            <a:extLst>
              <a:ext uri="{FF2B5EF4-FFF2-40B4-BE49-F238E27FC236}">
                <a16:creationId xmlns:a16="http://schemas.microsoft.com/office/drawing/2014/main" id="{DEB625BD-2162-B140-96BF-F9117A089185}"/>
              </a:ext>
            </a:extLst>
          </p:cNvPr>
          <p:cNvSpPr txBox="1">
            <a:spLocks/>
          </p:cNvSpPr>
          <p:nvPr/>
        </p:nvSpPr>
        <p:spPr>
          <a:xfrm>
            <a:off x="209709" y="1774479"/>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02</a:t>
            </a:r>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814143"/>
            <a:ext cx="6904946" cy="8311787"/>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1248505"/>
            <a:ext cx="5818041" cy="720568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dirty="0">
                <a:solidFill>
                  <a:schemeClr val="bg1"/>
                </a:solidFill>
              </a:rPr>
              <a:t>The </a:t>
            </a:r>
            <a:r>
              <a:rPr lang="en-GB" b="1" dirty="0" err="1">
                <a:solidFill>
                  <a:schemeClr val="bg1"/>
                </a:solidFill>
              </a:rPr>
              <a:t>Shedia</a:t>
            </a:r>
            <a:r>
              <a:rPr lang="en-GB" b="1" dirty="0">
                <a:solidFill>
                  <a:schemeClr val="bg1"/>
                </a:solidFill>
              </a:rPr>
              <a:t> Home</a:t>
            </a:r>
            <a:r>
              <a:rPr lang="en-GB" b="1" baseline="30000" dirty="0">
                <a:solidFill>
                  <a:schemeClr val="bg1"/>
                </a:solidFill>
              </a:rPr>
              <a:t>52</a:t>
            </a:r>
            <a:r>
              <a:rPr lang="en-GB" dirty="0">
                <a:solidFill>
                  <a:schemeClr val="bg1"/>
                </a:solidFill>
              </a:rPr>
              <a:t> was established as a hub to discuss and provide solutions to social problems, to bring us all one step closer to a just society, to a world without poverty and social exclusion. It aims to energize, empower, train and create job opportunities for those who have experienced extreme poverty. </a:t>
            </a:r>
            <a:r>
              <a:rPr lang="en-GB" dirty="0" err="1">
                <a:solidFill>
                  <a:schemeClr val="bg1"/>
                </a:solidFill>
              </a:rPr>
              <a:t>Shedia</a:t>
            </a:r>
            <a:r>
              <a:rPr lang="en-GB" dirty="0">
                <a:solidFill>
                  <a:schemeClr val="bg1"/>
                </a:solidFill>
              </a:rPr>
              <a:t> is a means of activation and social (re)integration. It is a special opportunity for people experiencing social exclusion to ensure a decent income and rebuild their lives. The target group is homeless people and people in extreme poverty with some special focus on people over 50 years old. </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The main activities of </a:t>
            </a:r>
            <a:r>
              <a:rPr lang="en-GB" dirty="0" err="1">
                <a:solidFill>
                  <a:schemeClr val="bg1"/>
                </a:solidFill>
              </a:rPr>
              <a:t>Shedia</a:t>
            </a:r>
            <a:r>
              <a:rPr lang="en-GB" dirty="0">
                <a:solidFill>
                  <a:schemeClr val="bg1"/>
                </a:solidFill>
              </a:rPr>
              <a:t> Home are:</a:t>
            </a:r>
          </a:p>
          <a:p>
            <a:endParaRPr lang="en-GB" dirty="0">
              <a:solidFill>
                <a:schemeClr val="bg1"/>
              </a:solidFill>
            </a:endParaRPr>
          </a:p>
          <a:p>
            <a:pPr marL="171450" lvl="0" indent="-171450">
              <a:buClr>
                <a:srgbClr val="E54526"/>
              </a:buClr>
              <a:buFont typeface="Arial" panose="020B0604020202020204" pitchFamily="34" charset="0"/>
              <a:buChar char="•"/>
            </a:pPr>
            <a:r>
              <a:rPr lang="en-GB" b="1" dirty="0" err="1">
                <a:solidFill>
                  <a:schemeClr val="bg1"/>
                </a:solidFill>
              </a:rPr>
              <a:t>Shedia</a:t>
            </a:r>
            <a:r>
              <a:rPr lang="en-GB" b="1" dirty="0">
                <a:solidFill>
                  <a:schemeClr val="bg1"/>
                </a:solidFill>
              </a:rPr>
              <a:t> street journal: </a:t>
            </a:r>
            <a:r>
              <a:rPr lang="en-GB" dirty="0">
                <a:solidFill>
                  <a:schemeClr val="bg1"/>
                </a:solidFill>
              </a:rPr>
              <a:t>an independent magazine, characterized by independent reporting, optimism and subversive humour. It is a general interest street journal focusing on various subjects of interest to citizens and the society, including news reports, articles, analyses and commentary on the political, social and sporting life of Greece, as well as articles on cultural topics, gastronomy and so on.</a:t>
            </a:r>
            <a:endParaRPr lang="en-RU" dirty="0">
              <a:solidFill>
                <a:schemeClr val="bg1"/>
              </a:solidFill>
            </a:endParaRPr>
          </a:p>
          <a:p>
            <a:pPr marL="171450" lvl="0" indent="-171450">
              <a:buClr>
                <a:srgbClr val="E54526"/>
              </a:buClr>
              <a:buFont typeface="Arial" panose="020B0604020202020204" pitchFamily="34" charset="0"/>
              <a:buChar char="•"/>
            </a:pPr>
            <a:r>
              <a:rPr lang="en-GB" b="1" dirty="0" err="1">
                <a:solidFill>
                  <a:schemeClr val="bg1"/>
                </a:solidFill>
              </a:rPr>
              <a:t>Shedia</a:t>
            </a:r>
            <a:r>
              <a:rPr lang="en-GB" b="1" dirty="0">
                <a:solidFill>
                  <a:schemeClr val="bg1"/>
                </a:solidFill>
              </a:rPr>
              <a:t> art: </a:t>
            </a:r>
            <a:r>
              <a:rPr lang="en-GB" dirty="0">
                <a:solidFill>
                  <a:schemeClr val="bg1"/>
                </a:solidFill>
              </a:rPr>
              <a:t>art products, retail stores. It is and upcycling project, where the ideals and values of love, solidarity, education, participation, social inclusion, creativity, social enterprise, innovation as well as social and environmental awareness and environmental solutions are all converging. Since March 2013, when the first issue of the </a:t>
            </a:r>
            <a:r>
              <a:rPr lang="en-GB" dirty="0" err="1">
                <a:solidFill>
                  <a:schemeClr val="bg1"/>
                </a:solidFill>
              </a:rPr>
              <a:t>Shedia</a:t>
            </a:r>
            <a:r>
              <a:rPr lang="en-GB" dirty="0">
                <a:solidFill>
                  <a:schemeClr val="bg1"/>
                </a:solidFill>
              </a:rPr>
              <a:t> journal hit the streets of Athens, the undistributed/unsold copies weren’t recycled, but, instead, they were stored to be upcycled – i.e. to be reused, redesigned and transformed into new, usable products of high quality and aesthetic value. In spring 2016, </a:t>
            </a:r>
            <a:r>
              <a:rPr lang="en-GB" dirty="0" err="1">
                <a:solidFill>
                  <a:schemeClr val="bg1"/>
                </a:solidFill>
              </a:rPr>
              <a:t>Shedia</a:t>
            </a:r>
            <a:r>
              <a:rPr lang="en-GB" dirty="0">
                <a:solidFill>
                  <a:schemeClr val="bg1"/>
                </a:solidFill>
              </a:rPr>
              <a:t> invited its vendors to participate in free upcycling workshops organized in its premises. The first group of beneficiaries were all over 50 years old. The beneficiaries were trained and are still being trained so they can create and produce on their own tens of high quality paper products, from pencils to paper bags, to earrings, ceiling lights, drink coasters etc. Their creations are available for sale through the “</a:t>
            </a:r>
            <a:r>
              <a:rPr lang="en-GB" dirty="0" err="1">
                <a:solidFill>
                  <a:schemeClr val="bg1"/>
                </a:solidFill>
              </a:rPr>
              <a:t>shediart</a:t>
            </a:r>
            <a:r>
              <a:rPr lang="en-GB" dirty="0">
                <a:solidFill>
                  <a:schemeClr val="bg1"/>
                </a:solidFill>
              </a:rPr>
              <a:t>” dedicated shop in downtown Athens (56 </a:t>
            </a:r>
            <a:r>
              <a:rPr lang="en-GB" dirty="0" err="1">
                <a:solidFill>
                  <a:schemeClr val="bg1"/>
                </a:solidFill>
              </a:rPr>
              <a:t>Kolokotroni</a:t>
            </a:r>
            <a:r>
              <a:rPr lang="en-GB" dirty="0">
                <a:solidFill>
                  <a:schemeClr val="bg1"/>
                </a:solidFill>
              </a:rPr>
              <a:t> &amp; </a:t>
            </a:r>
            <a:r>
              <a:rPr lang="en-GB" dirty="0" err="1">
                <a:solidFill>
                  <a:schemeClr val="bg1"/>
                </a:solidFill>
              </a:rPr>
              <a:t>Nikiou</a:t>
            </a:r>
            <a:r>
              <a:rPr lang="en-GB" dirty="0">
                <a:solidFill>
                  <a:schemeClr val="bg1"/>
                </a:solidFill>
              </a:rPr>
              <a:t> Street, Athens) as well as through selected shops, museums, galleries etc. in Greece and abroad. Through the “</a:t>
            </a:r>
            <a:r>
              <a:rPr lang="en-GB" dirty="0" err="1">
                <a:solidFill>
                  <a:schemeClr val="bg1"/>
                </a:solidFill>
              </a:rPr>
              <a:t>shediart</a:t>
            </a:r>
            <a:r>
              <a:rPr lang="en-GB" dirty="0">
                <a:solidFill>
                  <a:schemeClr val="bg1"/>
                </a:solidFill>
              </a:rPr>
              <a:t>” program, people that have been harshly hit by the economic crisis, not only get access to education and employment, but are also undertaking an important social role, becoming, in effect, community leaders, as they are invited to give out seminars to schools and other fora, in order to pass on the knowledge of upcycling. They are contributing to the important cause of educating the public and building individual and collective social and environmental consciousness.</a:t>
            </a:r>
            <a:endParaRPr lang="en-RU" dirty="0">
              <a:solidFill>
                <a:schemeClr val="bg1"/>
              </a:solidFill>
            </a:endParaRPr>
          </a:p>
          <a:p>
            <a:pPr marL="171450" lvl="0" indent="-171450">
              <a:buClr>
                <a:srgbClr val="E54526"/>
              </a:buClr>
              <a:buFont typeface="Arial" panose="020B0604020202020204" pitchFamily="34" charset="0"/>
              <a:buChar char="•"/>
            </a:pPr>
            <a:r>
              <a:rPr lang="en-GB" b="1" dirty="0" err="1">
                <a:solidFill>
                  <a:schemeClr val="bg1"/>
                </a:solidFill>
              </a:rPr>
              <a:t>Shedia</a:t>
            </a:r>
            <a:r>
              <a:rPr lang="en-GB" b="1" dirty="0">
                <a:solidFill>
                  <a:schemeClr val="bg1"/>
                </a:solidFill>
              </a:rPr>
              <a:t> home: </a:t>
            </a:r>
            <a:r>
              <a:rPr lang="en-GB" dirty="0">
                <a:solidFill>
                  <a:schemeClr val="bg1"/>
                </a:solidFill>
              </a:rPr>
              <a:t>cafe, bar, restaurant, workshops, gift shop. In one of the most beautiful corners of Athens, a carousel of kindness and generosity has transformed a building into a unique hub of solidarity and applied social innovation. A place that has become the meeting point for all these forces that united and working together can make the world a better, fair place for all. Forces that are trying to support people, who have found themselves in a dire situation, to be able to ultimately support themselves.</a:t>
            </a:r>
            <a:endParaRPr lang="en-RU" dirty="0">
              <a:solidFill>
                <a:schemeClr val="bg1"/>
              </a:solidFill>
            </a:endParaRPr>
          </a:p>
          <a:p>
            <a:r>
              <a:rPr lang="en-GB" dirty="0"/>
              <a:t> </a:t>
            </a:r>
            <a:endParaRPr lang="en-RU" dirty="0"/>
          </a:p>
          <a:p>
            <a:endParaRPr lang="en-RU"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55</a:t>
            </a:fld>
            <a:endParaRPr lang="en-US" dirty="0"/>
          </a:p>
        </p:txBody>
      </p:sp>
      <p:sp>
        <p:nvSpPr>
          <p:cNvPr id="23" name="Text Placeholder 5">
            <a:extLst>
              <a:ext uri="{FF2B5EF4-FFF2-40B4-BE49-F238E27FC236}">
                <a16:creationId xmlns:a16="http://schemas.microsoft.com/office/drawing/2014/main" id="{231CE7B2-5DD8-CD41-B07A-069C986C5C5E}"/>
              </a:ext>
            </a:extLst>
          </p:cNvPr>
          <p:cNvSpPr txBox="1">
            <a:spLocks/>
          </p:cNvSpPr>
          <p:nvPr/>
        </p:nvSpPr>
        <p:spPr>
          <a:xfrm>
            <a:off x="512908" y="9479251"/>
            <a:ext cx="6904945" cy="60701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000" baseline="30000" dirty="0"/>
              <a:t>52 </a:t>
            </a:r>
            <a:r>
              <a:rPr lang="en-GB" sz="1000" b="1" dirty="0">
                <a:solidFill>
                  <a:srgbClr val="E54526"/>
                </a:solidFill>
                <a:hlinkClick r:id="rId2">
                  <a:extLst>
                    <a:ext uri="{A12FA001-AC4F-418D-AE19-62706E023703}">
                      <ahyp:hlinkClr xmlns:ahyp="http://schemas.microsoft.com/office/drawing/2018/hyperlinkcolor" val="tx"/>
                    </a:ext>
                  </a:extLst>
                </a:hlinkClick>
              </a:rPr>
              <a:t>https://</a:t>
            </a:r>
            <a:r>
              <a:rPr lang="en-GB" sz="1000" b="1" dirty="0" err="1">
                <a:solidFill>
                  <a:srgbClr val="E54526"/>
                </a:solidFill>
                <a:hlinkClick r:id="rId2">
                  <a:extLst>
                    <a:ext uri="{A12FA001-AC4F-418D-AE19-62706E023703}">
                      <ahyp:hlinkClr xmlns:ahyp="http://schemas.microsoft.com/office/drawing/2018/hyperlinkcolor" val="tx"/>
                    </a:ext>
                  </a:extLst>
                </a:hlinkClick>
              </a:rPr>
              <a:t>shediahome.gr</a:t>
            </a:r>
            <a:r>
              <a:rPr lang="en-GB" sz="1000" b="1" dirty="0">
                <a:solidFill>
                  <a:srgbClr val="E54526"/>
                </a:solidFill>
                <a:hlinkClick r:id="rId2">
                  <a:extLst>
                    <a:ext uri="{A12FA001-AC4F-418D-AE19-62706E023703}">
                      <ahyp:hlinkClr xmlns:ahyp="http://schemas.microsoft.com/office/drawing/2018/hyperlinkcolor" val="tx"/>
                    </a:ext>
                  </a:extLst>
                </a:hlinkClick>
              </a:rPr>
              <a:t>/?lang=</a:t>
            </a:r>
            <a:r>
              <a:rPr lang="en-GB" sz="1000" b="1" dirty="0" err="1">
                <a:solidFill>
                  <a:srgbClr val="E54526"/>
                </a:solidFill>
                <a:hlinkClick r:id="rId2">
                  <a:extLst>
                    <a:ext uri="{A12FA001-AC4F-418D-AE19-62706E023703}">
                      <ahyp:hlinkClr xmlns:ahyp="http://schemas.microsoft.com/office/drawing/2018/hyperlinkcolor" val="tx"/>
                    </a:ext>
                  </a:extLst>
                </a:hlinkClick>
              </a:rPr>
              <a:t>en</a:t>
            </a:r>
            <a:r>
              <a:rPr lang="en-GB" sz="1000" b="1" dirty="0">
                <a:solidFill>
                  <a:srgbClr val="E54526"/>
                </a:solidFill>
              </a:rPr>
              <a:t> </a:t>
            </a:r>
            <a:endParaRPr lang="en-IE" sz="1000" baseline="30000" dirty="0"/>
          </a:p>
        </p:txBody>
      </p:sp>
    </p:spTree>
    <p:extLst>
      <p:ext uri="{BB962C8B-B14F-4D97-AF65-F5344CB8AC3E}">
        <p14:creationId xmlns:p14="http://schemas.microsoft.com/office/powerpoint/2010/main" val="2977140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814143"/>
            <a:ext cx="6904946" cy="660707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1248505"/>
            <a:ext cx="5818041" cy="606669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chemeClr val="bg1"/>
                </a:solidFill>
              </a:rPr>
              <a:t>This case study has a very special model of innovative elements to offer. </a:t>
            </a:r>
            <a:r>
              <a:rPr lang="en-GB" dirty="0" err="1">
                <a:solidFill>
                  <a:schemeClr val="bg1"/>
                </a:solidFill>
              </a:rPr>
              <a:t>Shedia</a:t>
            </a:r>
            <a:r>
              <a:rPr lang="en-GB" dirty="0">
                <a:solidFill>
                  <a:schemeClr val="bg1"/>
                </a:solidFill>
              </a:rPr>
              <a:t> home follows a combination of mixed practices based in their activities that enhance inclusivity, sustainability, creativity, business model existence and capacity building. Some indicative examples are:</a:t>
            </a:r>
          </a:p>
          <a:p>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the fact that the unsold copies of </a:t>
            </a:r>
            <a:r>
              <a:rPr lang="en-GB" dirty="0" err="1">
                <a:solidFill>
                  <a:schemeClr val="bg1"/>
                </a:solidFill>
              </a:rPr>
              <a:t>shedia</a:t>
            </a:r>
            <a:r>
              <a:rPr lang="en-GB" dirty="0">
                <a:solidFill>
                  <a:schemeClr val="bg1"/>
                </a:solidFill>
              </a:rPr>
              <a:t> press are used to create art products for sale. </a:t>
            </a:r>
            <a:r>
              <a:rPr lang="en-GB" dirty="0" err="1">
                <a:solidFill>
                  <a:schemeClr val="bg1"/>
                </a:solidFill>
              </a:rPr>
              <a:t>Shedia</a:t>
            </a:r>
            <a:r>
              <a:rPr lang="en-GB" dirty="0">
                <a:solidFill>
                  <a:schemeClr val="bg1"/>
                </a:solidFill>
              </a:rPr>
              <a:t> is the only print media outlet in the world that takes advantage of its own unsold copies in such a way. In fact, it is part of its planning to spread the word about the upcycling model. </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the fact that the vendors of </a:t>
            </a:r>
            <a:r>
              <a:rPr lang="en-GB" dirty="0" err="1">
                <a:solidFill>
                  <a:schemeClr val="bg1"/>
                </a:solidFill>
              </a:rPr>
              <a:t>Shedia</a:t>
            </a:r>
            <a:r>
              <a:rPr lang="en-GB" dirty="0">
                <a:solidFill>
                  <a:schemeClr val="bg1"/>
                </a:solidFill>
              </a:rPr>
              <a:t> journal come from vulnerable population groups: homeless, long-term unemployed and other people experiencing extreme poverty and social exclusion. The cover price is € 4.00, out of which € 2.70 (out of which € 1.50 is net) goes directly to the vendor, allowing them the dignity to earn a small income to cover some of their basic needs. </a:t>
            </a:r>
            <a:r>
              <a:rPr lang="en-GB" dirty="0" err="1">
                <a:solidFill>
                  <a:schemeClr val="bg1"/>
                </a:solidFill>
              </a:rPr>
              <a:t>Shedia</a:t>
            </a:r>
            <a:r>
              <a:rPr lang="en-GB" dirty="0">
                <a:solidFill>
                  <a:schemeClr val="bg1"/>
                </a:solidFill>
              </a:rPr>
              <a:t> is not a form of begging. Readers pay € 4 to buy a notable magazine that deals with a wide range of issues, but also has a clear social orientation. The vendors of the street journal are homeless people but no one ever feels like begging, they are vendors.</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the fact that as soon as you walk through the door of </a:t>
            </a:r>
            <a:r>
              <a:rPr lang="en-GB" dirty="0" err="1">
                <a:solidFill>
                  <a:schemeClr val="bg1"/>
                </a:solidFill>
              </a:rPr>
              <a:t>Shedia</a:t>
            </a:r>
            <a:r>
              <a:rPr lang="en-GB" dirty="0">
                <a:solidFill>
                  <a:schemeClr val="bg1"/>
                </a:solidFill>
              </a:rPr>
              <a:t> Home, and you lift your head up, you can see (so far) 43 hanging lampshades in the shape of little houses. These are made out of the paper of past unsold issues of “</a:t>
            </a:r>
            <a:r>
              <a:rPr lang="en-GB" dirty="0" err="1">
                <a:solidFill>
                  <a:schemeClr val="bg1"/>
                </a:solidFill>
              </a:rPr>
              <a:t>Shedia</a:t>
            </a:r>
            <a:r>
              <a:rPr lang="en-GB" dirty="0">
                <a:solidFill>
                  <a:schemeClr val="bg1"/>
                </a:solidFill>
              </a:rPr>
              <a:t>”, and each one of them represents the story of a person who, through his/her participation in “</a:t>
            </a:r>
            <a:r>
              <a:rPr lang="en-GB" dirty="0" err="1">
                <a:solidFill>
                  <a:schemeClr val="bg1"/>
                </a:solidFill>
              </a:rPr>
              <a:t>Shedia</a:t>
            </a:r>
            <a:r>
              <a:rPr lang="en-GB" dirty="0">
                <a:solidFill>
                  <a:schemeClr val="bg1"/>
                </a:solidFill>
              </a:rPr>
              <a:t>” projects, managed to move out of the state of homelessness into his/her own home.</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the initiative “A coffee cup is waiting for you”, that is one can pre-pay for a cup of coffee that will be offered later to anyone who is in dire economic need and cannot afford it. </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the fact that it is a social project that embodies a clear business model plan that can guarantee its economic sustainability. This business model is developed  based on the power of selling (coffee, food, artistic products, etc), all the while their premises function as a wholesale and retail point of sale. </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the fact that the restaurant has a braille menu as well as an acoustic description of it. </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Overall, </a:t>
            </a:r>
            <a:r>
              <a:rPr lang="en-GB" dirty="0" err="1">
                <a:solidFill>
                  <a:schemeClr val="bg1"/>
                </a:solidFill>
              </a:rPr>
              <a:t>Shedia</a:t>
            </a:r>
            <a:r>
              <a:rPr lang="en-GB" dirty="0">
                <a:solidFill>
                  <a:schemeClr val="bg1"/>
                </a:solidFill>
              </a:rPr>
              <a:t> Home is a very warm and enjoyable place that embraces difference and where everyone is welcome. Also, it is an excellent example of an enterprise with a highly social orientation, yet with a sustainable development business model which combines social innovation, cultural innovation, creativity, inclusivity and income generation not only for the people running the social enterprise, but more importantly for the people that are its main target group –  people that, for the majority of the society are invisible, but for </a:t>
            </a:r>
            <a:r>
              <a:rPr lang="en-GB" dirty="0" err="1">
                <a:solidFill>
                  <a:schemeClr val="bg1"/>
                </a:solidFill>
              </a:rPr>
              <a:t>Shedia</a:t>
            </a:r>
            <a:r>
              <a:rPr lang="en-GB" dirty="0">
                <a:solidFill>
                  <a:schemeClr val="bg1"/>
                </a:solidFill>
              </a:rPr>
              <a:t>, are very unique with their own stories and voices. </a:t>
            </a:r>
            <a:endParaRPr lang="en-RU" dirty="0">
              <a:solidFill>
                <a:schemeClr val="bg1"/>
              </a:solidFill>
            </a:endParaRPr>
          </a:p>
          <a:p>
            <a:pPr marL="171450" lvl="0" indent="-171450">
              <a:buClr>
                <a:srgbClr val="E54526"/>
              </a:buClr>
              <a:buFont typeface="Arial" panose="020B0604020202020204" pitchFamily="34" charset="0"/>
              <a:buChar char="•"/>
            </a:pPr>
            <a:endParaRPr lang="en-RU" dirty="0">
              <a:solidFill>
                <a:schemeClr val="bg1"/>
              </a:solidFill>
            </a:endParaRPr>
          </a:p>
          <a:p>
            <a:endParaRPr lang="en-GB" dirty="0">
              <a:solidFill>
                <a:schemeClr val="bg1"/>
              </a:solidFill>
            </a:endParaRPr>
          </a:p>
          <a:p>
            <a:endParaRPr lang="en-RU"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56</a:t>
            </a:fld>
            <a:endParaRPr lang="en-US" dirty="0"/>
          </a:p>
        </p:txBody>
      </p:sp>
      <p:pic>
        <p:nvPicPr>
          <p:cNvPr id="3074" name="Picture 2">
            <a:extLst>
              <a:ext uri="{FF2B5EF4-FFF2-40B4-BE49-F238E27FC236}">
                <a16:creationId xmlns:a16="http://schemas.microsoft.com/office/drawing/2014/main" id="{11FE5205-0464-5239-70A6-9B997784F6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241"/>
          <a:stretch/>
        </p:blipFill>
        <p:spPr bwMode="auto">
          <a:xfrm>
            <a:off x="0" y="7602918"/>
            <a:ext cx="7559675" cy="25868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A899EB5-68E4-0D4A-AFBB-13A342BD16F3}"/>
              </a:ext>
            </a:extLst>
          </p:cNvPr>
          <p:cNvSpPr txBox="1"/>
          <p:nvPr/>
        </p:nvSpPr>
        <p:spPr>
          <a:xfrm>
            <a:off x="-58725" y="10170828"/>
            <a:ext cx="7285134" cy="430887"/>
          </a:xfrm>
          <a:prstGeom prst="rect">
            <a:avLst/>
          </a:prstGeom>
          <a:noFill/>
        </p:spPr>
        <p:txBody>
          <a:bodyPr wrap="square">
            <a:spAutoFit/>
          </a:bodyPr>
          <a:lstStyle/>
          <a:p>
            <a:r>
              <a:rPr lang="en-US" sz="1100" b="0" i="0" u="sng" strike="noStrike" dirty="0">
                <a:solidFill>
                  <a:srgbClr val="1155CC"/>
                </a:solidFill>
                <a:effectLst/>
                <a:latin typeface="Calibri" panose="020F0502020204030204" pitchFamily="34" charset="0"/>
                <a:cs typeface="Calibri" panose="020F0502020204030204" pitchFamily="34" charset="0"/>
                <a:hlinkClick r:id="rId3"/>
              </a:rPr>
              <a:t>After the massive launch of </a:t>
            </a:r>
            <a:r>
              <a:rPr lang="en-US" sz="1100" b="0" i="0" u="sng" strike="noStrike" dirty="0" err="1">
                <a:solidFill>
                  <a:srgbClr val="1155CC"/>
                </a:solidFill>
                <a:effectLst/>
                <a:latin typeface="Calibri" panose="020F0502020204030204" pitchFamily="34" charset="0"/>
                <a:cs typeface="Calibri" panose="020F0502020204030204" pitchFamily="34" charset="0"/>
                <a:hlinkClick r:id="rId3"/>
              </a:rPr>
              <a:t>Khom</a:t>
            </a:r>
            <a:r>
              <a:rPr lang="en-US" sz="1100" b="0" i="0" u="sng" strike="noStrike" dirty="0">
                <a:solidFill>
                  <a:srgbClr val="1155CC"/>
                </a:solidFill>
                <a:effectLst/>
                <a:latin typeface="Calibri" panose="020F0502020204030204" pitchFamily="34" charset="0"/>
                <a:cs typeface="Calibri" panose="020F0502020204030204" pitchFamily="34" charset="0"/>
                <a:hlinkClick r:id="rId3"/>
              </a:rPr>
              <a:t> </a:t>
            </a:r>
            <a:r>
              <a:rPr lang="en-US" sz="1100" b="0" i="0" u="sng" strike="noStrike" dirty="0" err="1">
                <a:solidFill>
                  <a:srgbClr val="1155CC"/>
                </a:solidFill>
                <a:effectLst/>
                <a:latin typeface="Calibri" panose="020F0502020204030204" pitchFamily="34" charset="0"/>
                <a:cs typeface="Calibri" panose="020F0502020204030204" pitchFamily="34" charset="0"/>
                <a:hlinkClick r:id="rId3"/>
              </a:rPr>
              <a:t>Loys</a:t>
            </a:r>
            <a:r>
              <a:rPr lang="en-US" sz="1100" b="0" i="0" u="sng" strike="noStrike" dirty="0">
                <a:solidFill>
                  <a:srgbClr val="1155CC"/>
                </a:solidFill>
                <a:effectLst/>
                <a:latin typeface="Calibri" panose="020F0502020204030204" pitchFamily="34" charset="0"/>
                <a:cs typeface="Calibri" panose="020F0502020204030204" pitchFamily="34" charset="0"/>
                <a:hlinkClick r:id="rId3"/>
              </a:rPr>
              <a:t>, the sky is filled with the lanterns at the </a:t>
            </a:r>
            <a:r>
              <a:rPr lang="en-US" sz="1100" b="0" i="0" u="sng" strike="noStrike" dirty="0" err="1">
                <a:solidFill>
                  <a:srgbClr val="1155CC"/>
                </a:solidFill>
                <a:effectLst/>
                <a:latin typeface="Calibri" panose="020F0502020204030204" pitchFamily="34" charset="0"/>
                <a:cs typeface="Calibri" panose="020F0502020204030204" pitchFamily="34" charset="0"/>
                <a:hlinkClick r:id="rId3"/>
              </a:rPr>
              <a:t>YeePeng</a:t>
            </a:r>
            <a:r>
              <a:rPr lang="en-US" sz="1100" b="0" i="0" u="sng" strike="noStrike" dirty="0">
                <a:solidFill>
                  <a:srgbClr val="1155CC"/>
                </a:solidFill>
                <a:effectLst/>
                <a:latin typeface="Calibri" panose="020F0502020204030204" pitchFamily="34" charset="0"/>
                <a:cs typeface="Calibri" panose="020F0502020204030204" pitchFamily="34" charset="0"/>
                <a:hlinkClick r:id="rId3"/>
              </a:rPr>
              <a:t> Festival in </a:t>
            </a:r>
            <a:r>
              <a:rPr lang="en-US" sz="1100" b="0" i="0" u="sng" strike="noStrike" dirty="0" err="1">
                <a:solidFill>
                  <a:srgbClr val="1155CC"/>
                </a:solidFill>
                <a:effectLst/>
                <a:latin typeface="Calibri" panose="020F0502020204030204" pitchFamily="34" charset="0"/>
                <a:cs typeface="Calibri" panose="020F0502020204030204" pitchFamily="34" charset="0"/>
                <a:hlinkClick r:id="rId3"/>
              </a:rPr>
              <a:t>Sansai</a:t>
            </a:r>
            <a:r>
              <a:rPr lang="en-US" sz="1100" b="0" i="0" u="sng" strike="noStrike" dirty="0">
                <a:solidFill>
                  <a:srgbClr val="1155CC"/>
                </a:solidFill>
                <a:effectLst/>
                <a:latin typeface="Calibri" panose="020F0502020204030204" pitchFamily="34" charset="0"/>
                <a:cs typeface="Calibri" panose="020F0502020204030204" pitchFamily="34" charset="0"/>
                <a:hlinkClick r:id="rId3"/>
              </a:rPr>
              <a:t> Thailand 1</a:t>
            </a:r>
            <a:r>
              <a:rPr lang="en-US" sz="1100" b="0" i="0" u="none" strike="noStrike" dirty="0">
                <a:solidFill>
                  <a:srgbClr val="30272E"/>
                </a:solidFill>
                <a:effectLst/>
                <a:latin typeface="Calibri" panose="020F0502020204030204" pitchFamily="34" charset="0"/>
                <a:cs typeface="Calibri" panose="020F0502020204030204" pitchFamily="34" charset="0"/>
              </a:rPr>
              <a:t>" by </a:t>
            </a:r>
            <a:r>
              <a:rPr lang="en-US" sz="1100" b="0" i="0" u="sng" strike="noStrike" dirty="0">
                <a:solidFill>
                  <a:srgbClr val="1155CC"/>
                </a:solidFill>
                <a:effectLst/>
                <a:latin typeface="Calibri" panose="020F0502020204030204" pitchFamily="34" charset="0"/>
                <a:cs typeface="Calibri" panose="020F0502020204030204" pitchFamily="34" charset="0"/>
                <a:hlinkClick r:id="rId4"/>
              </a:rPr>
              <a:t>John </a:t>
            </a:r>
            <a:r>
              <a:rPr lang="en-US" sz="1100" b="0" i="0" u="sng" strike="noStrike" dirty="0" err="1">
                <a:solidFill>
                  <a:srgbClr val="1155CC"/>
                </a:solidFill>
                <a:effectLst/>
                <a:latin typeface="Calibri" panose="020F0502020204030204" pitchFamily="34" charset="0"/>
                <a:cs typeface="Calibri" panose="020F0502020204030204" pitchFamily="34" charset="0"/>
                <a:hlinkClick r:id="rId4"/>
              </a:rPr>
              <a:t>Shedrick</a:t>
            </a:r>
            <a:r>
              <a:rPr lang="en-US" sz="1100" b="0" i="0" u="none" strike="noStrike" dirty="0">
                <a:solidFill>
                  <a:srgbClr val="30272E"/>
                </a:solidFill>
                <a:effectLst/>
                <a:latin typeface="Calibri" panose="020F0502020204030204" pitchFamily="34" charset="0"/>
                <a:cs typeface="Calibri" panose="020F0502020204030204" pitchFamily="34" charset="0"/>
              </a:rPr>
              <a:t> is licensed under </a:t>
            </a:r>
            <a:r>
              <a:rPr lang="en-US" sz="1100" b="0" i="0" u="sng" strike="noStrike" dirty="0">
                <a:solidFill>
                  <a:srgbClr val="1155CC"/>
                </a:solidFill>
                <a:effectLst/>
                <a:latin typeface="Calibri" panose="020F0502020204030204" pitchFamily="34" charset="0"/>
                <a:cs typeface="Calibri" panose="020F0502020204030204" pitchFamily="34" charset="0"/>
                <a:hlinkClick r:id="rId5"/>
              </a:rPr>
              <a:t>CC BY 2.0</a:t>
            </a:r>
            <a:endParaRPr lang="en-IE"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44468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Text Placeholder 5">
            <a:extLst>
              <a:ext uri="{FF2B5EF4-FFF2-40B4-BE49-F238E27FC236}">
                <a16:creationId xmlns:a16="http://schemas.microsoft.com/office/drawing/2014/main" id="{8581DD7C-C85E-084C-A398-F0EEE8CF94E8}"/>
              </a:ext>
            </a:extLst>
          </p:cNvPr>
          <p:cNvSpPr txBox="1">
            <a:spLocks/>
          </p:cNvSpPr>
          <p:nvPr/>
        </p:nvSpPr>
        <p:spPr>
          <a:xfrm>
            <a:off x="200844" y="1797984"/>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1" name="Text Placeholder 5">
            <a:extLst>
              <a:ext uri="{FF2B5EF4-FFF2-40B4-BE49-F238E27FC236}">
                <a16:creationId xmlns:a16="http://schemas.microsoft.com/office/drawing/2014/main" id="{DEB625BD-2162-B140-96BF-F9117A089185}"/>
              </a:ext>
            </a:extLst>
          </p:cNvPr>
          <p:cNvSpPr txBox="1">
            <a:spLocks/>
          </p:cNvSpPr>
          <p:nvPr/>
        </p:nvSpPr>
        <p:spPr>
          <a:xfrm>
            <a:off x="209709" y="1774479"/>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03</a:t>
            </a:r>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814143"/>
            <a:ext cx="6904946" cy="7402205"/>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1248505"/>
            <a:ext cx="5818041" cy="720568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b="1" dirty="0">
                <a:solidFill>
                  <a:schemeClr val="bg1"/>
                </a:solidFill>
              </a:rPr>
              <a:t>Biennale of Western Balkans </a:t>
            </a:r>
            <a:r>
              <a:rPr lang="en-GB" dirty="0">
                <a:solidFill>
                  <a:schemeClr val="bg1"/>
                </a:solidFill>
              </a:rPr>
              <a:t>(</a:t>
            </a:r>
            <a:r>
              <a:rPr lang="en-GB" dirty="0" err="1">
                <a:solidFill>
                  <a:schemeClr val="bg1"/>
                </a:solidFill>
              </a:rPr>
              <a:t>BoWB</a:t>
            </a:r>
            <a:r>
              <a:rPr lang="en-GB" dirty="0">
                <a:solidFill>
                  <a:schemeClr val="bg1"/>
                </a:solidFill>
              </a:rPr>
              <a:t>)</a:t>
            </a:r>
            <a:r>
              <a:rPr lang="en-GB" baseline="30000" dirty="0">
                <a:solidFill>
                  <a:schemeClr val="bg1"/>
                </a:solidFill>
              </a:rPr>
              <a:t>53</a:t>
            </a:r>
            <a:r>
              <a:rPr lang="en-GB" dirty="0">
                <a:solidFill>
                  <a:schemeClr val="bg1"/>
                </a:solidFill>
              </a:rPr>
              <a:t> is a non-profit organisation operating through a biennial festival and an annual programme in the province of north-western Greece. </a:t>
            </a:r>
            <a:r>
              <a:rPr lang="en-GB" dirty="0" err="1">
                <a:solidFill>
                  <a:schemeClr val="bg1"/>
                </a:solidFill>
              </a:rPr>
              <a:t>BoWB</a:t>
            </a:r>
            <a:r>
              <a:rPr lang="en-GB" dirty="0">
                <a:solidFill>
                  <a:schemeClr val="bg1"/>
                </a:solidFill>
              </a:rPr>
              <a:t> is active in promoting </a:t>
            </a:r>
            <a:r>
              <a:rPr lang="en-GB" b="1" dirty="0">
                <a:solidFill>
                  <a:schemeClr val="bg1"/>
                </a:solidFill>
              </a:rPr>
              <a:t>intangible cultural heritage</a:t>
            </a:r>
            <a:r>
              <a:rPr lang="en-GB" dirty="0">
                <a:solidFill>
                  <a:schemeClr val="bg1"/>
                </a:solidFill>
              </a:rPr>
              <a:t> within a contemporary context, with the vision to inspire people experiencing tradition anew, through </a:t>
            </a:r>
            <a:r>
              <a:rPr lang="en-GB" b="1" dirty="0">
                <a:solidFill>
                  <a:schemeClr val="bg1"/>
                </a:solidFill>
              </a:rPr>
              <a:t>art</a:t>
            </a:r>
            <a:r>
              <a:rPr lang="en-GB" dirty="0">
                <a:solidFill>
                  <a:schemeClr val="bg1"/>
                </a:solidFill>
              </a:rPr>
              <a:t>, </a:t>
            </a:r>
            <a:r>
              <a:rPr lang="en-GB" b="1" dirty="0">
                <a:solidFill>
                  <a:schemeClr val="bg1"/>
                </a:solidFill>
              </a:rPr>
              <a:t>technology </a:t>
            </a:r>
            <a:r>
              <a:rPr lang="en-GB" dirty="0">
                <a:solidFill>
                  <a:schemeClr val="bg1"/>
                </a:solidFill>
              </a:rPr>
              <a:t>and </a:t>
            </a:r>
            <a:r>
              <a:rPr lang="en-GB" b="1" dirty="0">
                <a:solidFill>
                  <a:schemeClr val="bg1"/>
                </a:solidFill>
              </a:rPr>
              <a:t>open knowledge</a:t>
            </a:r>
            <a:r>
              <a:rPr lang="en-GB" dirty="0">
                <a:solidFill>
                  <a:schemeClr val="bg1"/>
                </a:solidFill>
              </a:rPr>
              <a:t>.</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err="1">
                <a:solidFill>
                  <a:schemeClr val="bg1"/>
                </a:solidFill>
              </a:rPr>
              <a:t>BoWB</a:t>
            </a:r>
            <a:r>
              <a:rPr lang="en-GB" dirty="0">
                <a:solidFill>
                  <a:schemeClr val="bg1"/>
                </a:solidFill>
              </a:rPr>
              <a:t> organizes workshops that combine traditional crafts with new technologies, and </a:t>
            </a:r>
            <a:r>
              <a:rPr lang="en-GB" b="1" dirty="0">
                <a:solidFill>
                  <a:schemeClr val="bg1"/>
                </a:solidFill>
              </a:rPr>
              <a:t>works together with local communities</a:t>
            </a:r>
            <a:r>
              <a:rPr lang="en-GB" dirty="0">
                <a:solidFill>
                  <a:schemeClr val="bg1"/>
                </a:solidFill>
              </a:rPr>
              <a:t>, co-documenting cultural knowledge identified as traditional, folk, indigenous or local in open, participatory and educative ways. For instance, it is very indicative of the community art projects that it holds </a:t>
            </a:r>
            <a:r>
              <a:rPr lang="en-GB" b="1" dirty="0">
                <a:solidFill>
                  <a:schemeClr val="bg1"/>
                </a:solidFill>
              </a:rPr>
              <a:t>connecting digital art with traditional textiles and educational workshops on 3D design and traditional patterns</a:t>
            </a:r>
            <a:r>
              <a:rPr lang="en-GB" dirty="0">
                <a:solidFill>
                  <a:schemeClr val="bg1"/>
                </a:solidFill>
              </a:rPr>
              <a:t>, in connection with the Fab Lab Ioannina.</a:t>
            </a:r>
          </a:p>
          <a:p>
            <a:endParaRPr lang="en-GB" dirty="0">
              <a:solidFill>
                <a:schemeClr val="bg1"/>
              </a:solidFill>
            </a:endParaRPr>
          </a:p>
          <a:p>
            <a:r>
              <a:rPr lang="en-GB" dirty="0" err="1">
                <a:solidFill>
                  <a:schemeClr val="bg1"/>
                </a:solidFill>
              </a:rPr>
              <a:t>BoWB</a:t>
            </a:r>
            <a:r>
              <a:rPr lang="en-GB" dirty="0">
                <a:solidFill>
                  <a:schemeClr val="bg1"/>
                </a:solidFill>
              </a:rPr>
              <a:t> is working together with local authorities, communities of practice and other institutions and initiatives in the Balkan region, </a:t>
            </a:r>
            <a:r>
              <a:rPr lang="en-GB" b="1" dirty="0">
                <a:solidFill>
                  <a:schemeClr val="bg1"/>
                </a:solidFill>
              </a:rPr>
              <a:t>activating spaces and buildings that are connected with the local history through arts and culture.</a:t>
            </a:r>
            <a:r>
              <a:rPr lang="en-GB" dirty="0">
                <a:solidFill>
                  <a:schemeClr val="bg1"/>
                </a:solidFill>
              </a:rPr>
              <a:t> More specifically, it has collaborated with the municipal tourism office, city museums and archives, and opened up spaces to the public as the historical building of “</a:t>
            </a:r>
            <a:r>
              <a:rPr lang="en-GB" dirty="0" err="1">
                <a:solidFill>
                  <a:schemeClr val="bg1"/>
                </a:solidFill>
              </a:rPr>
              <a:t>Mekeio</a:t>
            </a:r>
            <a:r>
              <a:rPr lang="en-GB" dirty="0">
                <a:solidFill>
                  <a:schemeClr val="bg1"/>
                </a:solidFill>
              </a:rPr>
              <a:t> </a:t>
            </a:r>
            <a:r>
              <a:rPr lang="en-GB" dirty="0" err="1">
                <a:solidFill>
                  <a:schemeClr val="bg1"/>
                </a:solidFill>
              </a:rPr>
              <a:t>Oikotrofeio</a:t>
            </a:r>
            <a:r>
              <a:rPr lang="en-GB" dirty="0">
                <a:solidFill>
                  <a:schemeClr val="bg1"/>
                </a:solidFill>
              </a:rPr>
              <a:t>” in Ioannina, together with its women weaving community.</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err="1">
                <a:solidFill>
                  <a:schemeClr val="bg1"/>
                </a:solidFill>
              </a:rPr>
              <a:t>BoWB</a:t>
            </a:r>
            <a:r>
              <a:rPr lang="en-GB" dirty="0">
                <a:solidFill>
                  <a:schemeClr val="bg1"/>
                </a:solidFill>
              </a:rPr>
              <a:t> was initiated in connection with the History of Art Laboratory, of the School of Fine Arts, University of Ioannina, Greece. It is connected with the academic and student community, drawing on the academic knowledge and expertise of its members, and </a:t>
            </a:r>
            <a:r>
              <a:rPr lang="en-GB" b="1" dirty="0">
                <a:solidFill>
                  <a:schemeClr val="bg1"/>
                </a:solidFill>
              </a:rPr>
              <a:t>fostering a vibrant volunteering community of students</a:t>
            </a:r>
            <a:r>
              <a:rPr lang="en-GB" dirty="0">
                <a:solidFill>
                  <a:schemeClr val="bg1"/>
                </a:solidFill>
              </a:rPr>
              <a:t>. Student volunteering and internship opportunities are opening during activities, acknowledging contribution through certificate, participation in the compendium publications and merch gifts.</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err="1">
                <a:solidFill>
                  <a:schemeClr val="bg1"/>
                </a:solidFill>
              </a:rPr>
              <a:t>BoWB</a:t>
            </a:r>
            <a:r>
              <a:rPr lang="en-GB" dirty="0">
                <a:solidFill>
                  <a:schemeClr val="bg1"/>
                </a:solidFill>
              </a:rPr>
              <a:t> supports </a:t>
            </a:r>
            <a:r>
              <a:rPr lang="en-GB" b="1" dirty="0">
                <a:solidFill>
                  <a:schemeClr val="bg1"/>
                </a:solidFill>
              </a:rPr>
              <a:t>open knowledge, open participation, open science and the commons,</a:t>
            </a:r>
            <a:r>
              <a:rPr lang="en-GB" dirty="0">
                <a:solidFill>
                  <a:schemeClr val="bg1"/>
                </a:solidFill>
              </a:rPr>
              <a:t> actively participating in open communities in the field of humanities, art and social sciences. Such an example could be the presentations they create which are shared as Open Educational Resources, adopting open licenses and open-access publishing, holding educational sessions on openness and developing citizen science initiatives under the membership of the European Citizen Science Association.</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The biennial festival of </a:t>
            </a:r>
            <a:r>
              <a:rPr lang="en-GB" dirty="0" err="1">
                <a:solidFill>
                  <a:schemeClr val="bg1"/>
                </a:solidFill>
              </a:rPr>
              <a:t>BoWB</a:t>
            </a:r>
            <a:r>
              <a:rPr lang="en-GB" dirty="0">
                <a:solidFill>
                  <a:schemeClr val="bg1"/>
                </a:solidFill>
              </a:rPr>
              <a:t>, which is held during the fall season, aims to explore </a:t>
            </a:r>
            <a:r>
              <a:rPr lang="en-GB" b="1" dirty="0">
                <a:solidFill>
                  <a:schemeClr val="bg1"/>
                </a:solidFill>
              </a:rPr>
              <a:t>interdisciplinary art and research on intangible cultural heritage</a:t>
            </a:r>
            <a:r>
              <a:rPr lang="en-GB" dirty="0">
                <a:solidFill>
                  <a:schemeClr val="bg1"/>
                </a:solidFill>
              </a:rPr>
              <a:t> of the local, Balkan, European and international field, developing inclusive participation in a wide range of social groups and fostering a </a:t>
            </a:r>
            <a:r>
              <a:rPr lang="en-GB" b="1" dirty="0">
                <a:solidFill>
                  <a:schemeClr val="bg1"/>
                </a:solidFill>
              </a:rPr>
              <a:t>network of transnational and intersectional mobility</a:t>
            </a:r>
            <a:r>
              <a:rPr lang="en-GB" dirty="0">
                <a:solidFill>
                  <a:schemeClr val="bg1"/>
                </a:solidFill>
              </a:rPr>
              <a:t> in the Western Balkan region. It includes the creation of large-scale installations in public spaces, where programme activities are being held. The biennale festival also includes art exhibitions, talks and workshops, hosted in historical buildings and sites, aiming to foster civic engagement and promote new interdisciplinary projects related to intangible cultural heritage.</a:t>
            </a:r>
            <a:endParaRPr lang="en-RU" dirty="0">
              <a:solidFill>
                <a:schemeClr val="bg1"/>
              </a:solidFill>
            </a:endParaRPr>
          </a:p>
          <a:p>
            <a:endParaRPr lang="en-RU"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57</a:t>
            </a:fld>
            <a:endParaRPr lang="en-US" dirty="0"/>
          </a:p>
        </p:txBody>
      </p:sp>
      <p:sp>
        <p:nvSpPr>
          <p:cNvPr id="23" name="Text Placeholder 5">
            <a:extLst>
              <a:ext uri="{FF2B5EF4-FFF2-40B4-BE49-F238E27FC236}">
                <a16:creationId xmlns:a16="http://schemas.microsoft.com/office/drawing/2014/main" id="{231CE7B2-5DD8-CD41-B07A-069C986C5C5E}"/>
              </a:ext>
            </a:extLst>
          </p:cNvPr>
          <p:cNvSpPr txBox="1">
            <a:spLocks/>
          </p:cNvSpPr>
          <p:nvPr/>
        </p:nvSpPr>
        <p:spPr>
          <a:xfrm>
            <a:off x="975287" y="8547018"/>
            <a:ext cx="6044638" cy="158758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000" b="1" dirty="0">
                <a:solidFill>
                  <a:srgbClr val="E54526"/>
                </a:solidFill>
                <a:hlinkClick r:id="rId2">
                  <a:extLst>
                    <a:ext uri="{A12FA001-AC4F-418D-AE19-62706E023703}">
                      <ahyp:hlinkClr xmlns:ahyp="http://schemas.microsoft.com/office/drawing/2018/hyperlinkcolor" val="tx"/>
                    </a:ext>
                  </a:extLst>
                </a:hlinkClick>
              </a:rPr>
              <a:t>https://bowb.org</a:t>
            </a:r>
            <a:endParaRPr lang="en-GB" sz="1000" b="1" dirty="0">
              <a:solidFill>
                <a:srgbClr val="E54526"/>
              </a:solidFill>
            </a:endParaRPr>
          </a:p>
          <a:p>
            <a:pPr algn="l"/>
            <a:endParaRPr lang="en-GB" sz="1000" b="1" dirty="0">
              <a:solidFill>
                <a:srgbClr val="E54526"/>
              </a:solidFill>
            </a:endParaRPr>
          </a:p>
          <a:p>
            <a:pPr algn="l"/>
            <a:r>
              <a:rPr lang="en-GB" sz="1000" b="1" dirty="0">
                <a:solidFill>
                  <a:srgbClr val="E54526"/>
                </a:solidFill>
                <a:hlinkClick r:id="rId3">
                  <a:extLst>
                    <a:ext uri="{A12FA001-AC4F-418D-AE19-62706E023703}">
                      <ahyp:hlinkClr xmlns:ahyp="http://schemas.microsoft.com/office/drawing/2018/hyperlinkcolor" val="tx"/>
                    </a:ext>
                  </a:extLst>
                </a:hlinkClick>
              </a:rPr>
              <a:t>https://www.facebook.com/bowb.biennaleofwesternbalkans</a:t>
            </a:r>
            <a:r>
              <a:rPr lang="en-RU" sz="1000" b="1" dirty="0">
                <a:solidFill>
                  <a:srgbClr val="E54526"/>
                </a:solidFill>
              </a:rPr>
              <a:t> </a:t>
            </a:r>
          </a:p>
          <a:p>
            <a:pPr algn="l"/>
            <a:endParaRPr lang="en-GB" sz="1000" b="1" dirty="0">
              <a:solidFill>
                <a:srgbClr val="E54526"/>
              </a:solidFill>
            </a:endParaRPr>
          </a:p>
          <a:p>
            <a:pPr algn="l"/>
            <a:r>
              <a:rPr lang="en-GB" sz="1000" b="1" dirty="0">
                <a:solidFill>
                  <a:srgbClr val="E54526"/>
                </a:solidFill>
                <a:hlinkClick r:id="rId4">
                  <a:extLst>
                    <a:ext uri="{A12FA001-AC4F-418D-AE19-62706E023703}">
                      <ahyp:hlinkClr xmlns:ahyp="http://schemas.microsoft.com/office/drawing/2018/hyperlinkcolor" val="tx"/>
                    </a:ext>
                  </a:extLst>
                </a:hlinkClick>
              </a:rPr>
              <a:t>https://</a:t>
            </a:r>
            <a:r>
              <a:rPr lang="en-GB" sz="1000" b="1" dirty="0" err="1">
                <a:solidFill>
                  <a:srgbClr val="E54526"/>
                </a:solidFill>
                <a:hlinkClick r:id="rId4">
                  <a:extLst>
                    <a:ext uri="{A12FA001-AC4F-418D-AE19-62706E023703}">
                      <ahyp:hlinkClr xmlns:ahyp="http://schemas.microsoft.com/office/drawing/2018/hyperlinkcolor" val="tx"/>
                    </a:ext>
                  </a:extLst>
                </a:hlinkClick>
              </a:rPr>
              <a:t>www.instagram.com</a:t>
            </a:r>
            <a:r>
              <a:rPr lang="en-GB" sz="1000" b="1" dirty="0">
                <a:solidFill>
                  <a:srgbClr val="E54526"/>
                </a:solidFill>
                <a:hlinkClick r:id="rId4">
                  <a:extLst>
                    <a:ext uri="{A12FA001-AC4F-418D-AE19-62706E023703}">
                      <ahyp:hlinkClr xmlns:ahyp="http://schemas.microsoft.com/office/drawing/2018/hyperlinkcolor" val="tx"/>
                    </a:ext>
                  </a:extLst>
                </a:hlinkClick>
              </a:rPr>
              <a:t>/</a:t>
            </a:r>
            <a:r>
              <a:rPr lang="en-GB" sz="1000" b="1" dirty="0" err="1">
                <a:solidFill>
                  <a:srgbClr val="E54526"/>
                </a:solidFill>
                <a:hlinkClick r:id="rId4">
                  <a:extLst>
                    <a:ext uri="{A12FA001-AC4F-418D-AE19-62706E023703}">
                      <ahyp:hlinkClr xmlns:ahyp="http://schemas.microsoft.com/office/drawing/2018/hyperlinkcolor" val="tx"/>
                    </a:ext>
                  </a:extLst>
                </a:hlinkClick>
              </a:rPr>
              <a:t>bowb.biennaleofwesternbalkans</a:t>
            </a:r>
            <a:r>
              <a:rPr lang="en-GB" sz="1000" b="1" dirty="0">
                <a:solidFill>
                  <a:srgbClr val="E54526"/>
                </a:solidFill>
              </a:rPr>
              <a:t> </a:t>
            </a:r>
            <a:endParaRPr lang="en-IE" sz="1000" baseline="30000" dirty="0"/>
          </a:p>
          <a:p>
            <a:pPr algn="l"/>
            <a:endParaRPr lang="en-GB" sz="1000" b="1" dirty="0">
              <a:solidFill>
                <a:srgbClr val="E54526"/>
              </a:solidFill>
            </a:endParaRPr>
          </a:p>
          <a:p>
            <a:pPr algn="l"/>
            <a:r>
              <a:rPr lang="en-GB" sz="1000" b="1" dirty="0">
                <a:solidFill>
                  <a:srgbClr val="E54526"/>
                </a:solidFill>
                <a:hlinkClick r:id="rId5">
                  <a:extLst>
                    <a:ext uri="{A12FA001-AC4F-418D-AE19-62706E023703}">
                      <ahyp:hlinkClr xmlns:ahyp="http://schemas.microsoft.com/office/drawing/2018/hyperlinkcolor" val="tx"/>
                    </a:ext>
                  </a:extLst>
                </a:hlinkClick>
              </a:rPr>
              <a:t>https://</a:t>
            </a:r>
            <a:r>
              <a:rPr lang="en-GB" sz="1000" b="1" dirty="0" err="1">
                <a:solidFill>
                  <a:srgbClr val="E54526"/>
                </a:solidFill>
                <a:hlinkClick r:id="rId5">
                  <a:extLst>
                    <a:ext uri="{A12FA001-AC4F-418D-AE19-62706E023703}">
                      <ahyp:hlinkClr xmlns:ahyp="http://schemas.microsoft.com/office/drawing/2018/hyperlinkcolor" val="tx"/>
                    </a:ext>
                  </a:extLst>
                </a:hlinkClick>
              </a:rPr>
              <a:t>twitter.com</a:t>
            </a:r>
            <a:r>
              <a:rPr lang="en-GB" sz="1000" b="1" dirty="0">
                <a:solidFill>
                  <a:srgbClr val="E54526"/>
                </a:solidFill>
                <a:hlinkClick r:id="rId5">
                  <a:extLst>
                    <a:ext uri="{A12FA001-AC4F-418D-AE19-62706E023703}">
                      <ahyp:hlinkClr xmlns:ahyp="http://schemas.microsoft.com/office/drawing/2018/hyperlinkcolor" val="tx"/>
                    </a:ext>
                  </a:extLst>
                </a:hlinkClick>
              </a:rPr>
              <a:t>/</a:t>
            </a:r>
            <a:r>
              <a:rPr lang="en-GB" sz="1000" b="1" dirty="0" err="1">
                <a:solidFill>
                  <a:srgbClr val="E54526"/>
                </a:solidFill>
                <a:hlinkClick r:id="rId5">
                  <a:extLst>
                    <a:ext uri="{A12FA001-AC4F-418D-AE19-62706E023703}">
                      <ahyp:hlinkClr xmlns:ahyp="http://schemas.microsoft.com/office/drawing/2018/hyperlinkcolor" val="tx"/>
                    </a:ext>
                  </a:extLst>
                </a:hlinkClick>
              </a:rPr>
              <a:t>bowbiennale</a:t>
            </a:r>
            <a:r>
              <a:rPr lang="en-GB" sz="1000" b="1" dirty="0">
                <a:solidFill>
                  <a:srgbClr val="E54526"/>
                </a:solidFill>
              </a:rPr>
              <a:t> </a:t>
            </a:r>
            <a:endParaRPr lang="en-IE" sz="1000" baseline="30000" dirty="0"/>
          </a:p>
          <a:p>
            <a:pPr algn="l"/>
            <a:endParaRPr lang="en-GB" sz="1000" b="1" dirty="0">
              <a:solidFill>
                <a:srgbClr val="E54526"/>
              </a:solidFill>
            </a:endParaRPr>
          </a:p>
          <a:p>
            <a:pPr algn="l"/>
            <a:r>
              <a:rPr lang="en-GB" sz="1000" dirty="0"/>
              <a:t>Link on the EKT e-publishing platform: </a:t>
            </a:r>
            <a:r>
              <a:rPr lang="en-GB" sz="1000" b="1" dirty="0">
                <a:solidFill>
                  <a:srgbClr val="E54526"/>
                </a:solidFill>
                <a:hlinkClick r:id="rId6">
                  <a:extLst>
                    <a:ext uri="{A12FA001-AC4F-418D-AE19-62706E023703}">
                      <ahyp:hlinkClr xmlns:ahyp="http://schemas.microsoft.com/office/drawing/2018/hyperlinkcolor" val="tx"/>
                    </a:ext>
                  </a:extLst>
                </a:hlinkClick>
              </a:rPr>
              <a:t>https://</a:t>
            </a:r>
            <a:r>
              <a:rPr lang="en-GB" sz="1000" b="1" dirty="0" err="1">
                <a:solidFill>
                  <a:srgbClr val="E54526"/>
                </a:solidFill>
                <a:hlinkClick r:id="rId6">
                  <a:extLst>
                    <a:ext uri="{A12FA001-AC4F-418D-AE19-62706E023703}">
                      <ahyp:hlinkClr xmlns:ahyp="http://schemas.microsoft.com/office/drawing/2018/hyperlinkcolor" val="tx"/>
                    </a:ext>
                  </a:extLst>
                </a:hlinkClick>
              </a:rPr>
              <a:t>ebooks.epublishing.ekt.gr</a:t>
            </a:r>
            <a:r>
              <a:rPr lang="en-GB" sz="1000" b="1" dirty="0">
                <a:solidFill>
                  <a:srgbClr val="E54526"/>
                </a:solidFill>
                <a:hlinkClick r:id="rId6">
                  <a:extLst>
                    <a:ext uri="{A12FA001-AC4F-418D-AE19-62706E023703}">
                      <ahyp:hlinkClr xmlns:ahyp="http://schemas.microsoft.com/office/drawing/2018/hyperlinkcolor" val="tx"/>
                    </a:ext>
                  </a:extLst>
                </a:hlinkClick>
              </a:rPr>
              <a:t>/</a:t>
            </a:r>
            <a:r>
              <a:rPr lang="en-GB" sz="1000" b="1" dirty="0" err="1">
                <a:solidFill>
                  <a:srgbClr val="E54526"/>
                </a:solidFill>
                <a:hlinkClick r:id="rId6">
                  <a:extLst>
                    <a:ext uri="{A12FA001-AC4F-418D-AE19-62706E023703}">
                      <ahyp:hlinkClr xmlns:ahyp="http://schemas.microsoft.com/office/drawing/2018/hyperlinkcolor" val="tx"/>
                    </a:ext>
                  </a:extLst>
                </a:hlinkClick>
              </a:rPr>
              <a:t>index.php</a:t>
            </a:r>
            <a:r>
              <a:rPr lang="en-GB" sz="1000" b="1" dirty="0">
                <a:solidFill>
                  <a:srgbClr val="E54526"/>
                </a:solidFill>
                <a:hlinkClick r:id="rId6">
                  <a:extLst>
                    <a:ext uri="{A12FA001-AC4F-418D-AE19-62706E023703}">
                      <ahyp:hlinkClr xmlns:ahyp="http://schemas.microsoft.com/office/drawing/2018/hyperlinkcolor" val="tx"/>
                    </a:ext>
                  </a:extLst>
                </a:hlinkClick>
              </a:rPr>
              <a:t>/</a:t>
            </a:r>
            <a:r>
              <a:rPr lang="en-GB" sz="1000" b="1" dirty="0" err="1">
                <a:solidFill>
                  <a:srgbClr val="E54526"/>
                </a:solidFill>
                <a:hlinkClick r:id="rId6">
                  <a:extLst>
                    <a:ext uri="{A12FA001-AC4F-418D-AE19-62706E023703}">
                      <ahyp:hlinkClr xmlns:ahyp="http://schemas.microsoft.com/office/drawing/2018/hyperlinkcolor" val="tx"/>
                    </a:ext>
                  </a:extLst>
                </a:hlinkClick>
              </a:rPr>
              <a:t>bowb</a:t>
            </a:r>
            <a:r>
              <a:rPr lang="en-GB" sz="1000" b="1" dirty="0">
                <a:solidFill>
                  <a:srgbClr val="E54526"/>
                </a:solidFill>
                <a:hlinkClick r:id="rId6">
                  <a:extLst>
                    <a:ext uri="{A12FA001-AC4F-418D-AE19-62706E023703}">
                      <ahyp:hlinkClr xmlns:ahyp="http://schemas.microsoft.com/office/drawing/2018/hyperlinkcolor" val="tx"/>
                    </a:ext>
                  </a:extLst>
                </a:hlinkClick>
              </a:rPr>
              <a:t>/index</a:t>
            </a:r>
            <a:r>
              <a:rPr lang="en-GB" sz="1000" b="1" dirty="0">
                <a:solidFill>
                  <a:srgbClr val="E54526"/>
                </a:solidFill>
              </a:rPr>
              <a:t> </a:t>
            </a:r>
            <a:endParaRPr lang="en-IE" sz="1000" baseline="30000" dirty="0"/>
          </a:p>
          <a:p>
            <a:pPr algn="l"/>
            <a:r>
              <a:rPr lang="en-GB" sz="1000" b="1" dirty="0">
                <a:solidFill>
                  <a:srgbClr val="E54526"/>
                </a:solidFill>
              </a:rPr>
              <a:t> </a:t>
            </a:r>
            <a:endParaRPr lang="en-IE" sz="1000" baseline="30000" dirty="0"/>
          </a:p>
        </p:txBody>
      </p:sp>
      <p:pic>
        <p:nvPicPr>
          <p:cNvPr id="2" name="Picture 1">
            <a:extLst>
              <a:ext uri="{FF2B5EF4-FFF2-40B4-BE49-F238E27FC236}">
                <a16:creationId xmlns:a16="http://schemas.microsoft.com/office/drawing/2014/main" id="{B383CCDE-B158-3341-A1A1-3710BAC74F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4771" y="8547019"/>
            <a:ext cx="280516" cy="1490240"/>
          </a:xfrm>
          <a:prstGeom prst="rect">
            <a:avLst/>
          </a:prstGeom>
        </p:spPr>
      </p:pic>
      <p:sp>
        <p:nvSpPr>
          <p:cNvPr id="10" name="Text Placeholder 5">
            <a:extLst>
              <a:ext uri="{FF2B5EF4-FFF2-40B4-BE49-F238E27FC236}">
                <a16:creationId xmlns:a16="http://schemas.microsoft.com/office/drawing/2014/main" id="{62802AEA-BFFA-C347-9B10-698A45AB72D8}"/>
              </a:ext>
            </a:extLst>
          </p:cNvPr>
          <p:cNvSpPr txBox="1">
            <a:spLocks/>
          </p:cNvSpPr>
          <p:nvPr/>
        </p:nvSpPr>
        <p:spPr>
          <a:xfrm>
            <a:off x="477189" y="8525094"/>
            <a:ext cx="280516" cy="21722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000" baseline="30000" dirty="0"/>
              <a:t>53</a:t>
            </a:r>
            <a:endParaRPr lang="en-IE" sz="1000" baseline="30000" dirty="0"/>
          </a:p>
        </p:txBody>
      </p:sp>
    </p:spTree>
    <p:extLst>
      <p:ext uri="{BB962C8B-B14F-4D97-AF65-F5344CB8AC3E}">
        <p14:creationId xmlns:p14="http://schemas.microsoft.com/office/powerpoint/2010/main" val="12743889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814142"/>
            <a:ext cx="6904946" cy="9031987"/>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987246"/>
            <a:ext cx="6101535" cy="804596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chemeClr val="bg1"/>
                </a:solidFill>
              </a:rPr>
              <a:t>The annual Art Pluriverse Community Science Series of </a:t>
            </a:r>
            <a:r>
              <a:rPr lang="en-GB" dirty="0" err="1">
                <a:solidFill>
                  <a:schemeClr val="bg1"/>
                </a:solidFill>
              </a:rPr>
              <a:t>BoWB</a:t>
            </a:r>
            <a:r>
              <a:rPr lang="en-GB" dirty="0">
                <a:solidFill>
                  <a:schemeClr val="bg1"/>
                </a:solidFill>
              </a:rPr>
              <a:t>, which is held annually during winter time, aims to </a:t>
            </a:r>
            <a:r>
              <a:rPr lang="en-GB" b="1" dirty="0">
                <a:solidFill>
                  <a:schemeClr val="bg1"/>
                </a:solidFill>
              </a:rPr>
              <a:t>connect intangible and natural heritage</a:t>
            </a:r>
            <a:r>
              <a:rPr lang="en-GB" dirty="0">
                <a:solidFill>
                  <a:schemeClr val="bg1"/>
                </a:solidFill>
              </a:rPr>
              <a:t> in the Balkan region,</a:t>
            </a:r>
            <a:r>
              <a:rPr lang="en-GB" b="1" dirty="0">
                <a:solidFill>
                  <a:schemeClr val="bg1"/>
                </a:solidFill>
              </a:rPr>
              <a:t> empowering communities of practice </a:t>
            </a:r>
            <a:r>
              <a:rPr lang="en-GB" dirty="0">
                <a:solidFill>
                  <a:schemeClr val="bg1"/>
                </a:solidFill>
              </a:rPr>
              <a:t>by documenting traditional knowledge in open, educative and participatory ways, together with artists and researchers. It includes two tracks, the Artist-Community Synergies for co-documenting community cultural knowledge through contemporary art practices, and the FAIR and CARE Community Archives course where participants can enhance their skills in digital cultural heritage and practise cultural data mindfulness. It was initiated during the COVID-19 pandemic, taking place in digital form, and as distance learning courses.</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err="1">
                <a:solidFill>
                  <a:schemeClr val="bg1"/>
                </a:solidFill>
              </a:rPr>
              <a:t>BoWB’s</a:t>
            </a:r>
            <a:r>
              <a:rPr lang="en-GB" dirty="0">
                <a:solidFill>
                  <a:schemeClr val="bg1"/>
                </a:solidFill>
              </a:rPr>
              <a:t> programme aims to engage regionally active groups, communities and underrepresented collectives who are holders of practices identified as local, indigenous, folk and living heritage on both local and international scale. It further aims to engage researchers, emerging artists, students, the open knowledge community, the local public and travellers. The programme aims to further form collaborations with GLAMs (Galleries, Libraries, Archives, Museums), education and research initiatives, such as university laboratories focusing on relevant topics, and other organisations with common interests.</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The innovation in </a:t>
            </a:r>
            <a:r>
              <a:rPr lang="en-GB" dirty="0" err="1">
                <a:solidFill>
                  <a:schemeClr val="bg1"/>
                </a:solidFill>
              </a:rPr>
              <a:t>BoWB’s</a:t>
            </a:r>
            <a:r>
              <a:rPr lang="en-GB" dirty="0">
                <a:solidFill>
                  <a:schemeClr val="bg1"/>
                </a:solidFill>
              </a:rPr>
              <a:t> work lies on the fact that it aims to</a:t>
            </a:r>
            <a:r>
              <a:rPr lang="en-GB" b="1" dirty="0">
                <a:solidFill>
                  <a:schemeClr val="bg1"/>
                </a:solidFill>
              </a:rPr>
              <a:t> approach intangible cultural heritage anew</a:t>
            </a:r>
            <a:r>
              <a:rPr lang="en-GB" dirty="0">
                <a:solidFill>
                  <a:schemeClr val="bg1"/>
                </a:solidFill>
              </a:rPr>
              <a:t>, </a:t>
            </a:r>
            <a:r>
              <a:rPr lang="en-GB" b="1" dirty="0">
                <a:solidFill>
                  <a:schemeClr val="bg1"/>
                </a:solidFill>
              </a:rPr>
              <a:t>opening participatory, creative and educative social spaces at the intersection of art, technology and open knowledge</a:t>
            </a:r>
            <a:r>
              <a:rPr lang="en-GB" dirty="0">
                <a:solidFill>
                  <a:schemeClr val="bg1"/>
                </a:solidFill>
              </a:rPr>
              <a:t>. It values interdisciplinary approaches that extend intangible and natural heritage to such concepts as decolonization, indigenisation, the digital humanities, eco-cultural relations of locality, biocultural memory and grassroots collectively. More specifically, it is worthwhile to focus on </a:t>
            </a:r>
            <a:r>
              <a:rPr lang="en-GB" dirty="0" err="1">
                <a:solidFill>
                  <a:schemeClr val="bg1"/>
                </a:solidFill>
              </a:rPr>
              <a:t>BoWB’s</a:t>
            </a:r>
            <a:r>
              <a:rPr lang="en-GB" dirty="0">
                <a:solidFill>
                  <a:schemeClr val="bg1"/>
                </a:solidFill>
              </a:rPr>
              <a:t> development of a</a:t>
            </a:r>
            <a:r>
              <a:rPr lang="en-GB" b="1" dirty="0">
                <a:solidFill>
                  <a:schemeClr val="bg1"/>
                </a:solidFill>
              </a:rPr>
              <a:t> novel approach for civic engagement with culture</a:t>
            </a:r>
            <a:r>
              <a:rPr lang="en-GB" dirty="0">
                <a:solidFill>
                  <a:schemeClr val="bg1"/>
                </a:solidFill>
              </a:rPr>
              <a:t>, in the form of a community science programme for the documentation of intangible and natural heritage in the Balkans </a:t>
            </a:r>
            <a:r>
              <a:rPr lang="en-GB" b="1" dirty="0">
                <a:solidFill>
                  <a:schemeClr val="bg1"/>
                </a:solidFill>
              </a:rPr>
              <a:t>titled Art Pluriverse.</a:t>
            </a:r>
            <a:r>
              <a:rPr lang="en-GB" dirty="0">
                <a:solidFill>
                  <a:schemeClr val="bg1"/>
                </a:solidFill>
              </a:rPr>
              <a:t> By applying Participatory Art Based Research (PABR) and community or citizen-science practices, the programme aims to bring together communities with artists and researchers in do-it-together research activities in order to </a:t>
            </a:r>
            <a:r>
              <a:rPr lang="en-GB" b="1" dirty="0">
                <a:solidFill>
                  <a:schemeClr val="bg1"/>
                </a:solidFill>
              </a:rPr>
              <a:t>collectively learn, experience and ethically share local intangible and natural heritage. </a:t>
            </a:r>
            <a:r>
              <a:rPr lang="en-GB" dirty="0">
                <a:solidFill>
                  <a:schemeClr val="bg1"/>
                </a:solidFill>
              </a:rPr>
              <a:t>What makes Art Pluriverse sustainable is its outcome; the creation of</a:t>
            </a:r>
            <a:r>
              <a:rPr lang="en-GB" b="1" dirty="0">
                <a:solidFill>
                  <a:schemeClr val="bg1"/>
                </a:solidFill>
              </a:rPr>
              <a:t> open-access community archives</a:t>
            </a:r>
            <a:r>
              <a:rPr lang="en-GB" dirty="0">
                <a:solidFill>
                  <a:schemeClr val="bg1"/>
                </a:solidFill>
              </a:rPr>
              <a:t> for the participating communities, co-documenting their practices and knowledge, respecting the rights of the community-members for data self-governance, connecting their work to open platforms as Wikimedia/</a:t>
            </a:r>
            <a:r>
              <a:rPr lang="en-GB" dirty="0" err="1">
                <a:solidFill>
                  <a:schemeClr val="bg1"/>
                </a:solidFill>
              </a:rPr>
              <a:t>Wikidata</a:t>
            </a:r>
            <a:r>
              <a:rPr lang="en-GB" dirty="0">
                <a:solidFill>
                  <a:schemeClr val="bg1"/>
                </a:solidFill>
              </a:rPr>
              <a:t> and digital cultural infrastructures as the National Documentation Center in Greece and </a:t>
            </a:r>
            <a:r>
              <a:rPr lang="en-GB" dirty="0" err="1">
                <a:solidFill>
                  <a:schemeClr val="bg1"/>
                </a:solidFill>
              </a:rPr>
              <a:t>Europeana</a:t>
            </a:r>
            <a:r>
              <a:rPr lang="en-GB" dirty="0">
                <a:solidFill>
                  <a:schemeClr val="bg1"/>
                </a:solidFill>
              </a:rPr>
              <a:t>. An open-access zine publication is also released at the end of each edition, documenting the programme, the perspectives of the participants and the good practices applied, co-published by the National Documentation Center in Greece.</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The programme follows good practices in digital heritage, aiming to document intangible heritage that remains largely outside of the scope of GLAM institutions, creating a framework for the long-term safeguarding of traditional practices and preservation of community work. The created open cultural data is informed by the principles of FAIR (Findable, Accessible, Interoperable, Reusable)</a:t>
            </a:r>
            <a:r>
              <a:rPr lang="en-GB" baseline="30000" dirty="0">
                <a:solidFill>
                  <a:schemeClr val="bg1"/>
                </a:solidFill>
              </a:rPr>
              <a:t>54</a:t>
            </a:r>
            <a:r>
              <a:rPr lang="en-GB" dirty="0">
                <a:solidFill>
                  <a:schemeClr val="bg1"/>
                </a:solidFill>
              </a:rPr>
              <a:t> and CARE (Collective benefit, Authority to control, Responsibility, Ethics),</a:t>
            </a:r>
            <a:r>
              <a:rPr lang="en-GB" baseline="30000" dirty="0">
                <a:solidFill>
                  <a:schemeClr val="bg1"/>
                </a:solidFill>
              </a:rPr>
              <a:t>55</a:t>
            </a:r>
            <a:r>
              <a:rPr lang="en-GB" dirty="0">
                <a:solidFill>
                  <a:schemeClr val="bg1"/>
                </a:solidFill>
              </a:rPr>
              <a:t> striving to implement them in intangible heritage and community-based content.</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To sum up, this case study is a great example of cultural social innovation that </a:t>
            </a:r>
            <a:r>
              <a:rPr lang="en-GB" b="1" dirty="0">
                <a:solidFill>
                  <a:schemeClr val="bg1"/>
                </a:solidFill>
              </a:rPr>
              <a:t>promotes digital transformation and puts emphasis on the importance of cultural heritage</a:t>
            </a:r>
            <a:r>
              <a:rPr lang="en-GB" dirty="0">
                <a:solidFill>
                  <a:schemeClr val="bg1"/>
                </a:solidFill>
              </a:rPr>
              <a:t>. In addition, it is valuable the way their sustainability plan is designed and implemented. With </a:t>
            </a:r>
            <a:r>
              <a:rPr lang="en-GB" b="1" dirty="0">
                <a:solidFill>
                  <a:schemeClr val="bg1"/>
                </a:solidFill>
              </a:rPr>
              <a:t>no focus on the economic resources</a:t>
            </a:r>
            <a:r>
              <a:rPr lang="en-GB" dirty="0">
                <a:solidFill>
                  <a:schemeClr val="bg1"/>
                </a:solidFill>
              </a:rPr>
              <a:t>, the emphasis is placed on the </a:t>
            </a:r>
            <a:r>
              <a:rPr lang="en-GB" b="1" dirty="0">
                <a:solidFill>
                  <a:schemeClr val="bg1"/>
                </a:solidFill>
              </a:rPr>
              <a:t>importance of keeping alive the traditions and making the project’s outcome open and accessible to the wider audience even after the lifetime of the project.</a:t>
            </a:r>
            <a:r>
              <a:rPr lang="en-GB" dirty="0">
                <a:solidFill>
                  <a:schemeClr val="bg1"/>
                </a:solidFill>
              </a:rPr>
              <a:t> Despite the fact that the core team is working remotely and visits the premises (which are located in the western part of Greece)  only when they have to organize their activity, the quality of their events and outcomes is outstanding, all the while it is important to point out that they have created a safe setting where different target groups coexist and even collaborate in order to produce a common result.</a:t>
            </a:r>
            <a:endParaRPr lang="en-RU" dirty="0">
              <a:solidFill>
                <a:schemeClr val="bg1"/>
              </a:solidFill>
            </a:endParaRPr>
          </a:p>
          <a:p>
            <a:endParaRPr lang="en-GB" dirty="0">
              <a:solidFill>
                <a:schemeClr val="bg1"/>
              </a:solidFill>
            </a:endParaRPr>
          </a:p>
          <a:p>
            <a:endParaRPr lang="en-RU"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58</a:t>
            </a:fld>
            <a:endParaRPr lang="en-US" dirty="0"/>
          </a:p>
        </p:txBody>
      </p:sp>
      <p:sp>
        <p:nvSpPr>
          <p:cNvPr id="6" name="Text Placeholder 5">
            <a:extLst>
              <a:ext uri="{FF2B5EF4-FFF2-40B4-BE49-F238E27FC236}">
                <a16:creationId xmlns:a16="http://schemas.microsoft.com/office/drawing/2014/main" id="{A35B6A97-A898-1C49-8811-8EECC1D0B3DA}"/>
              </a:ext>
            </a:extLst>
          </p:cNvPr>
          <p:cNvSpPr txBox="1">
            <a:spLocks/>
          </p:cNvSpPr>
          <p:nvPr/>
        </p:nvSpPr>
        <p:spPr>
          <a:xfrm>
            <a:off x="512908" y="9985438"/>
            <a:ext cx="6904945" cy="60701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000" baseline="30000" dirty="0"/>
              <a:t>54 </a:t>
            </a:r>
            <a:r>
              <a:rPr lang="en-GB" sz="1000" dirty="0"/>
              <a:t>FAIR principles: </a:t>
            </a:r>
            <a:r>
              <a:rPr lang="en-GB" sz="1000" b="1" dirty="0">
                <a:solidFill>
                  <a:srgbClr val="E54526"/>
                </a:solidFill>
                <a:hlinkClick r:id="rId2">
                  <a:extLst>
                    <a:ext uri="{A12FA001-AC4F-418D-AE19-62706E023703}">
                      <ahyp:hlinkClr xmlns:ahyp="http://schemas.microsoft.com/office/drawing/2018/hyperlinkcolor" val="tx"/>
                    </a:ext>
                  </a:extLst>
                </a:hlinkClick>
              </a:rPr>
              <a:t>https://</a:t>
            </a:r>
            <a:r>
              <a:rPr lang="en-GB" sz="1000" b="1" dirty="0" err="1">
                <a:solidFill>
                  <a:srgbClr val="E54526"/>
                </a:solidFill>
                <a:hlinkClick r:id="rId2">
                  <a:extLst>
                    <a:ext uri="{A12FA001-AC4F-418D-AE19-62706E023703}">
                      <ahyp:hlinkClr xmlns:ahyp="http://schemas.microsoft.com/office/drawing/2018/hyperlinkcolor" val="tx"/>
                    </a:ext>
                  </a:extLst>
                </a:hlinkClick>
              </a:rPr>
              <a:t>www.go-fair.org</a:t>
            </a:r>
            <a:r>
              <a:rPr lang="en-GB" sz="1000" b="1" dirty="0">
                <a:solidFill>
                  <a:srgbClr val="E54526"/>
                </a:solidFill>
                <a:hlinkClick r:id="rId2">
                  <a:extLst>
                    <a:ext uri="{A12FA001-AC4F-418D-AE19-62706E023703}">
                      <ahyp:hlinkClr xmlns:ahyp="http://schemas.microsoft.com/office/drawing/2018/hyperlinkcolor" val="tx"/>
                    </a:ext>
                  </a:extLst>
                </a:hlinkClick>
              </a:rPr>
              <a:t>/fair-principles/</a:t>
            </a:r>
            <a:endParaRPr lang="en-GB" sz="1000" b="1" dirty="0">
              <a:solidFill>
                <a:srgbClr val="E54526"/>
              </a:solidFill>
            </a:endParaRPr>
          </a:p>
          <a:p>
            <a:pPr algn="l"/>
            <a:r>
              <a:rPr lang="en-GB" sz="1000" b="1" dirty="0">
                <a:solidFill>
                  <a:srgbClr val="E54526"/>
                </a:solidFill>
              </a:rPr>
              <a:t> </a:t>
            </a:r>
          </a:p>
          <a:p>
            <a:pPr algn="l"/>
            <a:r>
              <a:rPr lang="en-GB" sz="1000" baseline="30000" dirty="0"/>
              <a:t>55 </a:t>
            </a:r>
            <a:r>
              <a:rPr lang="en-GB" sz="1000" dirty="0"/>
              <a:t>CARE principles for Indigenous Data Governance: </a:t>
            </a:r>
            <a:r>
              <a:rPr lang="en-GB" sz="1000" b="1" dirty="0">
                <a:solidFill>
                  <a:srgbClr val="E54526"/>
                </a:solidFill>
                <a:hlinkClick r:id="rId3">
                  <a:extLst>
                    <a:ext uri="{A12FA001-AC4F-418D-AE19-62706E023703}">
                      <ahyp:hlinkClr xmlns:ahyp="http://schemas.microsoft.com/office/drawing/2018/hyperlinkcolor" val="tx"/>
                    </a:ext>
                  </a:extLst>
                </a:hlinkClick>
              </a:rPr>
              <a:t>https://</a:t>
            </a:r>
            <a:r>
              <a:rPr lang="en-GB" sz="1000" b="1" dirty="0" err="1">
                <a:solidFill>
                  <a:srgbClr val="E54526"/>
                </a:solidFill>
                <a:hlinkClick r:id="rId3">
                  <a:extLst>
                    <a:ext uri="{A12FA001-AC4F-418D-AE19-62706E023703}">
                      <ahyp:hlinkClr xmlns:ahyp="http://schemas.microsoft.com/office/drawing/2018/hyperlinkcolor" val="tx"/>
                    </a:ext>
                  </a:extLst>
                </a:hlinkClick>
              </a:rPr>
              <a:t>www.gida-global.org</a:t>
            </a:r>
            <a:r>
              <a:rPr lang="en-GB" sz="1000" b="1" dirty="0">
                <a:solidFill>
                  <a:srgbClr val="E54526"/>
                </a:solidFill>
                <a:hlinkClick r:id="rId3">
                  <a:extLst>
                    <a:ext uri="{A12FA001-AC4F-418D-AE19-62706E023703}">
                      <ahyp:hlinkClr xmlns:ahyp="http://schemas.microsoft.com/office/drawing/2018/hyperlinkcolor" val="tx"/>
                    </a:ext>
                  </a:extLst>
                </a:hlinkClick>
              </a:rPr>
              <a:t>/care</a:t>
            </a:r>
            <a:r>
              <a:rPr lang="en-GB" sz="1000" b="1" dirty="0">
                <a:solidFill>
                  <a:srgbClr val="E54526"/>
                </a:solidFill>
              </a:rPr>
              <a:t> </a:t>
            </a:r>
            <a:endParaRPr lang="en-IE" sz="1000" baseline="30000" dirty="0"/>
          </a:p>
          <a:p>
            <a:pPr algn="l"/>
            <a:endParaRPr lang="en-IE" sz="1000" baseline="30000" dirty="0"/>
          </a:p>
        </p:txBody>
      </p:sp>
    </p:spTree>
    <p:extLst>
      <p:ext uri="{BB962C8B-B14F-4D97-AF65-F5344CB8AC3E}">
        <p14:creationId xmlns:p14="http://schemas.microsoft.com/office/powerpoint/2010/main" val="25092347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59</a:t>
            </a:fld>
            <a:endParaRPr lang="en-US" dirty="0"/>
          </a:p>
        </p:txBody>
      </p:sp>
      <p:pic>
        <p:nvPicPr>
          <p:cNvPr id="4" name="Picture 3">
            <a:extLst>
              <a:ext uri="{FF2B5EF4-FFF2-40B4-BE49-F238E27FC236}">
                <a16:creationId xmlns:a16="http://schemas.microsoft.com/office/drawing/2014/main" id="{D0CDBBD5-7EDA-4E47-86F9-F6626D3F6FD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722482" y="372407"/>
            <a:ext cx="1620103" cy="1620103"/>
          </a:xfrm>
          <a:prstGeom prst="rect">
            <a:avLst/>
          </a:prstGeom>
        </p:spPr>
      </p:pic>
      <p:sp>
        <p:nvSpPr>
          <p:cNvPr id="15" name="Text Placeholder 16">
            <a:extLst>
              <a:ext uri="{FF2B5EF4-FFF2-40B4-BE49-F238E27FC236}">
                <a16:creationId xmlns:a16="http://schemas.microsoft.com/office/drawing/2014/main" id="{FD7986A5-E125-ED49-B3BF-92EFC819D93A}"/>
              </a:ext>
            </a:extLst>
          </p:cNvPr>
          <p:cNvSpPr txBox="1">
            <a:spLocks/>
          </p:cNvSpPr>
          <p:nvPr/>
        </p:nvSpPr>
        <p:spPr>
          <a:xfrm>
            <a:off x="520163" y="1148418"/>
            <a:ext cx="4679772" cy="419325"/>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50" dirty="0">
                <a:solidFill>
                  <a:srgbClr val="3389CA"/>
                </a:solidFill>
              </a:rPr>
              <a:t>4.2.3. Denmark</a:t>
            </a:r>
          </a:p>
        </p:txBody>
      </p:sp>
      <p:pic>
        <p:nvPicPr>
          <p:cNvPr id="7" name="Picture 6">
            <a:extLst>
              <a:ext uri="{FF2B5EF4-FFF2-40B4-BE49-F238E27FC236}">
                <a16:creationId xmlns:a16="http://schemas.microsoft.com/office/drawing/2014/main" id="{588DBD6C-9519-044B-BDAC-5F1559D60A6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1977325"/>
            <a:ext cx="7559675" cy="3433381"/>
          </a:xfrm>
          <a:prstGeom prst="rect">
            <a:avLst/>
          </a:prstGeom>
        </p:spPr>
      </p:pic>
      <p:sp>
        <p:nvSpPr>
          <p:cNvPr id="16" name="Text Placeholder 2">
            <a:extLst>
              <a:ext uri="{FF2B5EF4-FFF2-40B4-BE49-F238E27FC236}">
                <a16:creationId xmlns:a16="http://schemas.microsoft.com/office/drawing/2014/main" id="{335E9903-8D53-6649-8D56-8B69054CDE06}"/>
              </a:ext>
            </a:extLst>
          </p:cNvPr>
          <p:cNvSpPr>
            <a:spLocks noGrp="1"/>
          </p:cNvSpPr>
          <p:nvPr>
            <p:ph type="body" sz="quarter" idx="32"/>
          </p:nvPr>
        </p:nvSpPr>
        <p:spPr>
          <a:xfrm>
            <a:off x="538506" y="5820288"/>
            <a:ext cx="6526988" cy="4314311"/>
          </a:xfrm>
        </p:spPr>
        <p:txBody>
          <a:bodyPr numCol="1"/>
          <a:lstStyle/>
          <a:p>
            <a:r>
              <a:rPr lang="en-GB" dirty="0"/>
              <a:t>In the case of </a:t>
            </a:r>
            <a:r>
              <a:rPr lang="en-GB" b="1" dirty="0"/>
              <a:t>Denmark</a:t>
            </a:r>
            <a:r>
              <a:rPr lang="en-GB" dirty="0"/>
              <a:t>, we selected one case study that shows how social innovation refers to the design and implementation of new solutions that imply conceptual, process, product, or organisational change, which ultimately aim to improve the welfare and wellbeing of individuals and communities. Cultural social innovation could therefore be expressed as using cultural methods and cultural organisations to drive social innovation. </a:t>
            </a:r>
            <a:endParaRPr lang="en-RU" dirty="0"/>
          </a:p>
          <a:p>
            <a:r>
              <a:rPr lang="en-GB" dirty="0"/>
              <a:t> </a:t>
            </a:r>
            <a:endParaRPr lang="en-RU" dirty="0"/>
          </a:p>
          <a:p>
            <a:r>
              <a:rPr lang="en-GB" dirty="0"/>
              <a:t>The </a:t>
            </a:r>
            <a:r>
              <a:rPr lang="en-GB" b="1" dirty="0"/>
              <a:t>Turning Tables “Voice from the Block”</a:t>
            </a:r>
            <a:r>
              <a:rPr lang="en-GB" dirty="0"/>
              <a:t> initiative is a prime example of using cultural and creative methods to engage organisations in a programme that ultimately improves the social environment of a disadvantaged area and disadvantaged youths. It brings opportunities to engage young people in activities that build skills and confidence that will benefit them and their future. </a:t>
            </a:r>
            <a:endParaRPr lang="en-RU" dirty="0"/>
          </a:p>
          <a:p>
            <a:r>
              <a:rPr lang="en-GB" dirty="0"/>
              <a:t> </a:t>
            </a:r>
            <a:endParaRPr lang="en-RU" dirty="0"/>
          </a:p>
          <a:p>
            <a:r>
              <a:rPr lang="en-GB" dirty="0"/>
              <a:t>"Voices from the Block" has been developed by Turning Tables Denmark in collaboration with </a:t>
            </a:r>
            <a:r>
              <a:rPr lang="en-GB" dirty="0" err="1"/>
              <a:t>Bikubenfonden</a:t>
            </a:r>
            <a:r>
              <a:rPr lang="en-GB" dirty="0"/>
              <a:t>, </a:t>
            </a:r>
            <a:r>
              <a:rPr lang="en-GB" dirty="0" err="1"/>
              <a:t>Brøndby</a:t>
            </a:r>
            <a:r>
              <a:rPr lang="en-GB" dirty="0"/>
              <a:t> </a:t>
            </a:r>
            <a:r>
              <a:rPr lang="en-GB" dirty="0" err="1"/>
              <a:t>Boligselskab</a:t>
            </a:r>
            <a:r>
              <a:rPr lang="en-GB" dirty="0"/>
              <a:t>, </a:t>
            </a:r>
            <a:r>
              <a:rPr lang="en-GB" dirty="0" err="1"/>
              <a:t>Boligselskabet</a:t>
            </a:r>
            <a:r>
              <a:rPr lang="en-GB" dirty="0"/>
              <a:t> </a:t>
            </a:r>
            <a:r>
              <a:rPr lang="en-GB" dirty="0" err="1"/>
              <a:t>Sjælland</a:t>
            </a:r>
            <a:r>
              <a:rPr lang="en-GB" dirty="0"/>
              <a:t>, Roskilde Festival and others, and is one of the 397 music projects around Denmark, which received part of the 28 million DKK which was distributed by the Art Foundation's Project Support Committee</a:t>
            </a:r>
            <a:r>
              <a:rPr lang="en-GB" baseline="30000" dirty="0"/>
              <a:t>56</a:t>
            </a:r>
            <a:r>
              <a:rPr lang="en-GB" dirty="0"/>
              <a:t> for Music in 2020.</a:t>
            </a:r>
            <a:endParaRPr lang="en-US" dirty="0"/>
          </a:p>
        </p:txBody>
      </p:sp>
      <p:sp>
        <p:nvSpPr>
          <p:cNvPr id="13" name="Text Placeholder 5">
            <a:extLst>
              <a:ext uri="{FF2B5EF4-FFF2-40B4-BE49-F238E27FC236}">
                <a16:creationId xmlns:a16="http://schemas.microsoft.com/office/drawing/2014/main" id="{14EFE8D5-753B-D748-9CC6-8D4A0FBC9C3F}"/>
              </a:ext>
            </a:extLst>
          </p:cNvPr>
          <p:cNvSpPr txBox="1">
            <a:spLocks/>
          </p:cNvSpPr>
          <p:nvPr/>
        </p:nvSpPr>
        <p:spPr>
          <a:xfrm>
            <a:off x="512908" y="9479251"/>
            <a:ext cx="6904945" cy="60701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000" baseline="30000" dirty="0"/>
              <a:t>56 </a:t>
            </a:r>
            <a:r>
              <a:rPr lang="en-GB" sz="1000" b="1" dirty="0">
                <a:solidFill>
                  <a:srgbClr val="E54526"/>
                </a:solidFill>
                <a:hlinkClick r:id="rId4">
                  <a:extLst>
                    <a:ext uri="{A12FA001-AC4F-418D-AE19-62706E023703}">
                      <ahyp:hlinkClr xmlns:ahyp="http://schemas.microsoft.com/office/drawing/2018/hyperlinkcolor" val="tx"/>
                    </a:ext>
                  </a:extLst>
                </a:hlinkClick>
              </a:rPr>
              <a:t>https://</a:t>
            </a:r>
            <a:r>
              <a:rPr lang="en-GB" sz="1000" b="1" dirty="0" err="1">
                <a:solidFill>
                  <a:srgbClr val="E54526"/>
                </a:solidFill>
                <a:hlinkClick r:id="rId4">
                  <a:extLst>
                    <a:ext uri="{A12FA001-AC4F-418D-AE19-62706E023703}">
                      <ahyp:hlinkClr xmlns:ahyp="http://schemas.microsoft.com/office/drawing/2018/hyperlinkcolor" val="tx"/>
                    </a:ext>
                  </a:extLst>
                </a:hlinkClick>
              </a:rPr>
              <a:t>www.kunst.dk</a:t>
            </a:r>
            <a:r>
              <a:rPr lang="en-GB" sz="1000" b="1" dirty="0">
                <a:solidFill>
                  <a:srgbClr val="E54526"/>
                </a:solidFill>
                <a:hlinkClick r:id="rId4">
                  <a:extLst>
                    <a:ext uri="{A12FA001-AC4F-418D-AE19-62706E023703}">
                      <ahyp:hlinkClr xmlns:ahyp="http://schemas.microsoft.com/office/drawing/2018/hyperlinkcolor" val="tx"/>
                    </a:ext>
                  </a:extLst>
                </a:hlinkClick>
              </a:rPr>
              <a:t>/</a:t>
            </a:r>
            <a:r>
              <a:rPr lang="en-GB" sz="1000" b="1" dirty="0" err="1">
                <a:solidFill>
                  <a:srgbClr val="E54526"/>
                </a:solidFill>
                <a:hlinkClick r:id="rId4">
                  <a:extLst>
                    <a:ext uri="{A12FA001-AC4F-418D-AE19-62706E023703}">
                      <ahyp:hlinkClr xmlns:ahyp="http://schemas.microsoft.com/office/drawing/2018/hyperlinkcolor" val="tx"/>
                    </a:ext>
                  </a:extLst>
                </a:hlinkClick>
              </a:rPr>
              <a:t>kulturlaboratorier-indtager-udsatte-boligomraader</a:t>
            </a:r>
            <a:r>
              <a:rPr lang="en-GB" sz="1000" b="1" dirty="0">
                <a:solidFill>
                  <a:srgbClr val="E54526"/>
                </a:solidFill>
                <a:hlinkClick r:id="rId4">
                  <a:extLst>
                    <a:ext uri="{A12FA001-AC4F-418D-AE19-62706E023703}">
                      <ahyp:hlinkClr xmlns:ahyp="http://schemas.microsoft.com/office/drawing/2018/hyperlinkcolor" val="tx"/>
                    </a:ext>
                  </a:extLst>
                </a:hlinkClick>
              </a:rPr>
              <a:t> </a:t>
            </a:r>
            <a:endParaRPr lang="en-IE" sz="1000" baseline="30000" dirty="0">
              <a:solidFill>
                <a:srgbClr val="E54526"/>
              </a:solidFill>
            </a:endParaRPr>
          </a:p>
        </p:txBody>
      </p:sp>
      <p:pic>
        <p:nvPicPr>
          <p:cNvPr id="14" name="Picture 13">
            <a:extLst>
              <a:ext uri="{FF2B5EF4-FFF2-40B4-BE49-F238E27FC236}">
                <a16:creationId xmlns:a16="http://schemas.microsoft.com/office/drawing/2014/main" id="{8C95B2CB-B4C5-A744-ACFA-F2591989D3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5240287" y="8778022"/>
            <a:ext cx="956314" cy="649983"/>
          </a:xfrm>
          <a:prstGeom prst="rect">
            <a:avLst/>
          </a:prstGeom>
        </p:spPr>
      </p:pic>
    </p:spTree>
    <p:extLst>
      <p:ext uri="{BB962C8B-B14F-4D97-AF65-F5344CB8AC3E}">
        <p14:creationId xmlns:p14="http://schemas.microsoft.com/office/powerpoint/2010/main" val="535791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D3A0D45-068E-2F49-8103-0D1CC5EF0BF1}"/>
              </a:ext>
            </a:extLst>
          </p:cNvPr>
          <p:cNvSpPr>
            <a:spLocks noGrp="1"/>
          </p:cNvSpPr>
          <p:nvPr>
            <p:ph type="body" sz="quarter" idx="30"/>
          </p:nvPr>
        </p:nvSpPr>
        <p:spPr>
          <a:xfrm>
            <a:off x="2215299" y="1060905"/>
            <a:ext cx="3564855" cy="764293"/>
          </a:xfrm>
        </p:spPr>
        <p:txBody>
          <a:bodyPr/>
          <a:lstStyle/>
          <a:p>
            <a:r>
              <a:rPr lang="en-GB" dirty="0"/>
              <a:t>PREFACE </a:t>
            </a:r>
            <a:endParaRPr lang="en-US" dirty="0"/>
          </a:p>
        </p:txBody>
      </p:sp>
      <p:sp>
        <p:nvSpPr>
          <p:cNvPr id="19" name="Freeform 18">
            <a:extLst>
              <a:ext uri="{FF2B5EF4-FFF2-40B4-BE49-F238E27FC236}">
                <a16:creationId xmlns:a16="http://schemas.microsoft.com/office/drawing/2014/main" id="{124B000E-D517-F64E-8BA0-633F7C5300A4}"/>
              </a:ext>
            </a:extLst>
          </p:cNvPr>
          <p:cNvSpPr/>
          <p:nvPr/>
        </p:nvSpPr>
        <p:spPr>
          <a:xfrm>
            <a:off x="-20046" y="1296758"/>
            <a:ext cx="2196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3389CA"/>
          </a:solidFill>
          <a:ln w="3060" cap="flat">
            <a:noFill/>
            <a:prstDash val="solid"/>
            <a:miter/>
          </a:ln>
        </p:spPr>
        <p:txBody>
          <a:bodyPr rtlCol="0" anchor="ctr"/>
          <a:lstStyle/>
          <a:p>
            <a:endParaRPr lang="en-US"/>
          </a:p>
        </p:txBody>
      </p:sp>
      <p:sp>
        <p:nvSpPr>
          <p:cNvPr id="20" name="Text Placeholder 32">
            <a:extLst>
              <a:ext uri="{FF2B5EF4-FFF2-40B4-BE49-F238E27FC236}">
                <a16:creationId xmlns:a16="http://schemas.microsoft.com/office/drawing/2014/main" id="{E4FC3984-BEAC-514D-85BE-01C080EE46A6}"/>
              </a:ext>
            </a:extLst>
          </p:cNvPr>
          <p:cNvSpPr txBox="1">
            <a:spLocks/>
          </p:cNvSpPr>
          <p:nvPr/>
        </p:nvSpPr>
        <p:spPr>
          <a:xfrm>
            <a:off x="436744" y="268069"/>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6500" dirty="0">
                <a:solidFill>
                  <a:srgbClr val="E54526"/>
                </a:solidFill>
              </a:rPr>
              <a:t>01</a:t>
            </a:r>
            <a:endParaRPr lang="en-US" sz="6500" dirty="0">
              <a:solidFill>
                <a:srgbClr val="E54526"/>
              </a:solidFill>
            </a:endParaRPr>
          </a:p>
        </p:txBody>
      </p:sp>
      <p:sp>
        <p:nvSpPr>
          <p:cNvPr id="3" name="Text Placeholder 2">
            <a:extLst>
              <a:ext uri="{FF2B5EF4-FFF2-40B4-BE49-F238E27FC236}">
                <a16:creationId xmlns:a16="http://schemas.microsoft.com/office/drawing/2014/main" id="{1AF23100-2609-7941-9BB6-AFBC3E44E8ED}"/>
              </a:ext>
            </a:extLst>
          </p:cNvPr>
          <p:cNvSpPr>
            <a:spLocks noGrp="1"/>
          </p:cNvSpPr>
          <p:nvPr>
            <p:ph type="body" sz="quarter" idx="32"/>
          </p:nvPr>
        </p:nvSpPr>
        <p:spPr>
          <a:xfrm>
            <a:off x="503238" y="1723999"/>
            <a:ext cx="6516687" cy="1620102"/>
          </a:xfrm>
        </p:spPr>
        <p:txBody>
          <a:bodyPr numCol="1"/>
          <a:lstStyle/>
          <a:p>
            <a:pPr>
              <a:tabLst>
                <a:tab pos="177800" algn="l"/>
              </a:tabLst>
            </a:pPr>
            <a:r>
              <a:rPr lang="en-US" dirty="0"/>
              <a:t>This </a:t>
            </a:r>
            <a:r>
              <a:rPr lang="en-US" b="1" dirty="0"/>
              <a:t>Cultural Social Innovation Guide </a:t>
            </a:r>
            <a:r>
              <a:rPr lang="en-US" dirty="0"/>
              <a:t>was created within the framework of the Erasmus+ project “CSI EU: Cultural Social Innovation Europe” </a:t>
            </a:r>
            <a:r>
              <a:rPr lang="en-US" b="1" dirty="0">
                <a:solidFill>
                  <a:srgbClr val="E54526"/>
                </a:solidFill>
              </a:rPr>
              <a:t>(</a:t>
            </a:r>
            <a:r>
              <a:rPr lang="en-US" b="1" dirty="0">
                <a:solidFill>
                  <a:srgbClr val="E54526"/>
                </a:solidFill>
                <a:hlinkClick r:id="rId2">
                  <a:extLst>
                    <a:ext uri="{A12FA001-AC4F-418D-AE19-62706E023703}">
                      <ahyp:hlinkClr xmlns:ahyp="http://schemas.microsoft.com/office/drawing/2018/hyperlinkcolor" val="tx"/>
                    </a:ext>
                  </a:extLst>
                </a:hlinkClick>
              </a:rPr>
              <a:t>www.csi-project.eu</a:t>
            </a:r>
            <a:r>
              <a:rPr lang="en-US" b="1" dirty="0">
                <a:solidFill>
                  <a:srgbClr val="E54526"/>
                </a:solidFill>
              </a:rPr>
              <a:t>) </a:t>
            </a:r>
            <a:r>
              <a:rPr lang="en-US" dirty="0"/>
              <a:t>in order to map various case studies of cultural social innovation in </a:t>
            </a:r>
            <a:r>
              <a:rPr lang="en-US" i="1" dirty="0"/>
              <a:t>Denmark, Greece, Hungary, Italy, Ireland, and the UK, </a:t>
            </a:r>
            <a:r>
              <a:rPr lang="en-US" dirty="0"/>
              <a:t>with the aim to: </a:t>
            </a:r>
          </a:p>
          <a:p>
            <a:pPr marL="177800" indent="-177800">
              <a:tabLst>
                <a:tab pos="177800" algn="l"/>
              </a:tabLst>
            </a:pPr>
            <a:endParaRPr lang="en-US" dirty="0"/>
          </a:p>
          <a:p>
            <a:pPr marL="177800" indent="-177800">
              <a:buClr>
                <a:srgbClr val="E54526"/>
              </a:buClr>
              <a:buFont typeface="Arial" panose="020B0604020202020204" pitchFamily="34" charset="0"/>
              <a:buChar char="•"/>
              <a:tabLst>
                <a:tab pos="177800" algn="l"/>
              </a:tabLst>
            </a:pPr>
            <a:r>
              <a:rPr lang="en-US" dirty="0"/>
              <a:t>raise awareness and commitment to introducing Cultural        </a:t>
            </a:r>
          </a:p>
          <a:p>
            <a:pPr marL="177800" indent="-177800">
              <a:buClr>
                <a:srgbClr val="E54526"/>
              </a:buClr>
              <a:tabLst>
                <a:tab pos="177800" algn="l"/>
              </a:tabLst>
            </a:pPr>
            <a:r>
              <a:rPr lang="en-US" dirty="0"/>
              <a:t>	Social Innovation (CSI) into the education of adults and young people, and </a:t>
            </a:r>
          </a:p>
          <a:p>
            <a:pPr marL="177800" indent="-177800">
              <a:buClr>
                <a:srgbClr val="E54526"/>
              </a:buClr>
              <a:buFont typeface="Arial" panose="020B0604020202020204" pitchFamily="34" charset="0"/>
              <a:buChar char="•"/>
              <a:tabLst>
                <a:tab pos="177800" algn="l"/>
              </a:tabLst>
            </a:pPr>
            <a:r>
              <a:rPr lang="en-US" dirty="0"/>
              <a:t>to inspire and cultivate the creativity skills that are essential in the </a:t>
            </a:r>
          </a:p>
          <a:p>
            <a:pPr marL="177800" indent="-177800">
              <a:buClr>
                <a:srgbClr val="E54526"/>
              </a:buClr>
              <a:tabLst>
                <a:tab pos="177800" algn="l"/>
              </a:tabLst>
            </a:pPr>
            <a:r>
              <a:rPr lang="en-US" dirty="0"/>
              <a:t>	culture-based social innovation process, aided with the use of digital tools.</a:t>
            </a:r>
          </a:p>
          <a:p>
            <a:pPr marL="177800" indent="-177800">
              <a:tabLst>
                <a:tab pos="177800" algn="l"/>
              </a:tabLst>
            </a:pPr>
            <a:endParaRPr lang="en-US" dirty="0"/>
          </a:p>
        </p:txBody>
      </p:sp>
      <p:sp>
        <p:nvSpPr>
          <p:cNvPr id="8" name="Rectangle 5">
            <a:extLst>
              <a:ext uri="{FF2B5EF4-FFF2-40B4-BE49-F238E27FC236}">
                <a16:creationId xmlns:a16="http://schemas.microsoft.com/office/drawing/2014/main" id="{3C03EEC3-4F29-2841-B51D-41E3C4142ED9}"/>
              </a:ext>
            </a:extLst>
          </p:cNvPr>
          <p:cNvSpPr/>
          <p:nvPr/>
        </p:nvSpPr>
        <p:spPr bwMode="auto">
          <a:xfrm>
            <a:off x="-8326" y="7203627"/>
            <a:ext cx="6685171" cy="284058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nvGrpSpPr>
          <p:cNvPr id="79" name="Group 78">
            <a:extLst>
              <a:ext uri="{FF2B5EF4-FFF2-40B4-BE49-F238E27FC236}">
                <a16:creationId xmlns:a16="http://schemas.microsoft.com/office/drawing/2014/main" id="{8A1AE5AB-773A-7A48-B4A0-00BF5938B6E6}"/>
              </a:ext>
            </a:extLst>
          </p:cNvPr>
          <p:cNvGrpSpPr/>
          <p:nvPr/>
        </p:nvGrpSpPr>
        <p:grpSpPr>
          <a:xfrm>
            <a:off x="2446365" y="2327835"/>
            <a:ext cx="5877656" cy="4365825"/>
            <a:chOff x="1111538" y="3681043"/>
            <a:chExt cx="5877656" cy="4365825"/>
          </a:xfrm>
        </p:grpSpPr>
        <p:grpSp>
          <p:nvGrpSpPr>
            <p:cNvPr id="10" name="Group 9">
              <a:extLst>
                <a:ext uri="{FF2B5EF4-FFF2-40B4-BE49-F238E27FC236}">
                  <a16:creationId xmlns:a16="http://schemas.microsoft.com/office/drawing/2014/main" id="{AFBC5D52-7900-CB41-ACCC-B4FC3EF4E2A5}"/>
                </a:ext>
              </a:extLst>
            </p:cNvPr>
            <p:cNvGrpSpPr/>
            <p:nvPr/>
          </p:nvGrpSpPr>
          <p:grpSpPr>
            <a:xfrm>
              <a:off x="1111538" y="3681043"/>
              <a:ext cx="5877656" cy="4365825"/>
              <a:chOff x="486481" y="4135267"/>
              <a:chExt cx="6936934" cy="5152639"/>
            </a:xfrm>
          </p:grpSpPr>
          <p:grpSp>
            <p:nvGrpSpPr>
              <p:cNvPr id="11" name="Group 10">
                <a:extLst>
                  <a:ext uri="{FF2B5EF4-FFF2-40B4-BE49-F238E27FC236}">
                    <a16:creationId xmlns:a16="http://schemas.microsoft.com/office/drawing/2014/main" id="{819AA5F9-237E-7248-AB0F-CD29424C8F8B}"/>
                  </a:ext>
                </a:extLst>
              </p:cNvPr>
              <p:cNvGrpSpPr/>
              <p:nvPr/>
            </p:nvGrpSpPr>
            <p:grpSpPr>
              <a:xfrm>
                <a:off x="1236555" y="4135267"/>
                <a:ext cx="6186860" cy="5152639"/>
                <a:chOff x="791295" y="4114800"/>
                <a:chExt cx="6524015" cy="5433434"/>
              </a:xfrm>
            </p:grpSpPr>
            <p:sp>
              <p:nvSpPr>
                <p:cNvPr id="37" name="Freeform 100">
                  <a:extLst>
                    <a:ext uri="{FF2B5EF4-FFF2-40B4-BE49-F238E27FC236}">
                      <a16:creationId xmlns:a16="http://schemas.microsoft.com/office/drawing/2014/main" id="{086A90F8-232E-BE44-81CE-D9D15853AB14}"/>
                    </a:ext>
                  </a:extLst>
                </p:cNvPr>
                <p:cNvSpPr>
                  <a:spLocks noEditPoints="1"/>
                </p:cNvSpPr>
                <p:nvPr/>
              </p:nvSpPr>
              <p:spPr bwMode="auto">
                <a:xfrm>
                  <a:off x="4082569" y="6573845"/>
                  <a:ext cx="301491" cy="151492"/>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38" name="Freeform 23">
                  <a:extLst>
                    <a:ext uri="{FF2B5EF4-FFF2-40B4-BE49-F238E27FC236}">
                      <a16:creationId xmlns:a16="http://schemas.microsoft.com/office/drawing/2014/main" id="{33D7C3E4-247E-344B-BA10-EC40E4C8ECF6}"/>
                    </a:ext>
                  </a:extLst>
                </p:cNvPr>
                <p:cNvSpPr>
                  <a:spLocks/>
                </p:cNvSpPr>
                <p:nvPr/>
              </p:nvSpPr>
              <p:spPr bwMode="auto">
                <a:xfrm>
                  <a:off x="4389643" y="8375521"/>
                  <a:ext cx="217742" cy="219123"/>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39" name="Freeform 5">
                  <a:extLst>
                    <a:ext uri="{FF2B5EF4-FFF2-40B4-BE49-F238E27FC236}">
                      <a16:creationId xmlns:a16="http://schemas.microsoft.com/office/drawing/2014/main" id="{1DA1E257-7DEC-2049-A73E-D2F9C333FA7E}"/>
                    </a:ext>
                  </a:extLst>
                </p:cNvPr>
                <p:cNvSpPr>
                  <a:spLocks/>
                </p:cNvSpPr>
                <p:nvPr/>
              </p:nvSpPr>
              <p:spPr bwMode="auto">
                <a:xfrm>
                  <a:off x="4324041" y="8487788"/>
                  <a:ext cx="245659" cy="449066"/>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0" name="Freeform 6">
                  <a:extLst>
                    <a:ext uri="{FF2B5EF4-FFF2-40B4-BE49-F238E27FC236}">
                      <a16:creationId xmlns:a16="http://schemas.microsoft.com/office/drawing/2014/main" id="{3120C998-CA67-DC43-A15C-3E5FBB45FC34}"/>
                    </a:ext>
                  </a:extLst>
                </p:cNvPr>
                <p:cNvSpPr>
                  <a:spLocks noEditPoints="1"/>
                </p:cNvSpPr>
                <p:nvPr/>
              </p:nvSpPr>
              <p:spPr bwMode="auto">
                <a:xfrm>
                  <a:off x="4324041" y="8487788"/>
                  <a:ext cx="245659" cy="449066"/>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solidFill>
                  <a:schemeClr val="bg1">
                    <a:lumMod val="7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1" name="Freeform 40">
                  <a:extLst>
                    <a:ext uri="{FF2B5EF4-FFF2-40B4-BE49-F238E27FC236}">
                      <a16:creationId xmlns:a16="http://schemas.microsoft.com/office/drawing/2014/main" id="{79A37259-A14E-1A46-8412-A287FFDA6AD5}"/>
                    </a:ext>
                  </a:extLst>
                </p:cNvPr>
                <p:cNvSpPr>
                  <a:spLocks/>
                </p:cNvSpPr>
                <p:nvPr/>
              </p:nvSpPr>
              <p:spPr bwMode="auto">
                <a:xfrm>
                  <a:off x="4210982" y="8364701"/>
                  <a:ext cx="224722" cy="248880"/>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2" name="Freeform 193">
                  <a:extLst>
                    <a:ext uri="{FF2B5EF4-FFF2-40B4-BE49-F238E27FC236}">
                      <a16:creationId xmlns:a16="http://schemas.microsoft.com/office/drawing/2014/main" id="{27DA8367-4A12-3249-B494-0DA467B5541B}"/>
                    </a:ext>
                  </a:extLst>
                </p:cNvPr>
                <p:cNvSpPr>
                  <a:spLocks/>
                </p:cNvSpPr>
                <p:nvPr/>
              </p:nvSpPr>
              <p:spPr bwMode="auto">
                <a:xfrm>
                  <a:off x="4473390" y="8482377"/>
                  <a:ext cx="307074" cy="261055"/>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3" name="Freeform 47">
                  <a:extLst>
                    <a:ext uri="{FF2B5EF4-FFF2-40B4-BE49-F238E27FC236}">
                      <a16:creationId xmlns:a16="http://schemas.microsoft.com/office/drawing/2014/main" id="{021AC46E-9F85-4F46-B1D9-178899388D41}"/>
                    </a:ext>
                  </a:extLst>
                </p:cNvPr>
                <p:cNvSpPr>
                  <a:spLocks/>
                </p:cNvSpPr>
                <p:nvPr/>
              </p:nvSpPr>
              <p:spPr bwMode="auto">
                <a:xfrm>
                  <a:off x="3929032" y="7435458"/>
                  <a:ext cx="565294" cy="305691"/>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4" name="Freeform 88">
                  <a:extLst>
                    <a:ext uri="{FF2B5EF4-FFF2-40B4-BE49-F238E27FC236}">
                      <a16:creationId xmlns:a16="http://schemas.microsoft.com/office/drawing/2014/main" id="{7D0C4906-4623-AC46-8D4F-328E03E3BED0}"/>
                    </a:ext>
                  </a:extLst>
                </p:cNvPr>
                <p:cNvSpPr>
                  <a:spLocks/>
                </p:cNvSpPr>
                <p:nvPr/>
              </p:nvSpPr>
              <p:spPr bwMode="auto">
                <a:xfrm>
                  <a:off x="3588459" y="7892640"/>
                  <a:ext cx="337781" cy="247528"/>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5" name="Freeform 197">
                  <a:extLst>
                    <a:ext uri="{FF2B5EF4-FFF2-40B4-BE49-F238E27FC236}">
                      <a16:creationId xmlns:a16="http://schemas.microsoft.com/office/drawing/2014/main" id="{E80017FB-7901-754F-A076-24960AD870CB}"/>
                    </a:ext>
                  </a:extLst>
                </p:cNvPr>
                <p:cNvSpPr>
                  <a:spLocks noEditPoints="1"/>
                </p:cNvSpPr>
                <p:nvPr/>
              </p:nvSpPr>
              <p:spPr bwMode="auto">
                <a:xfrm>
                  <a:off x="3610792" y="7945391"/>
                  <a:ext cx="657417" cy="59244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6" name="Freeform 9">
                  <a:extLst>
                    <a:ext uri="{FF2B5EF4-FFF2-40B4-BE49-F238E27FC236}">
                      <a16:creationId xmlns:a16="http://schemas.microsoft.com/office/drawing/2014/main" id="{4B48071F-04A8-4E4C-B750-55F084A48418}"/>
                    </a:ext>
                  </a:extLst>
                </p:cNvPr>
                <p:cNvSpPr>
                  <a:spLocks/>
                </p:cNvSpPr>
                <p:nvPr/>
              </p:nvSpPr>
              <p:spPr bwMode="auto">
                <a:xfrm>
                  <a:off x="6121818" y="9164093"/>
                  <a:ext cx="274972" cy="15419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7" name="Freeform 21">
                  <a:extLst>
                    <a:ext uri="{FF2B5EF4-FFF2-40B4-BE49-F238E27FC236}">
                      <a16:creationId xmlns:a16="http://schemas.microsoft.com/office/drawing/2014/main" id="{5DA09C56-4EA1-6040-A409-562D28D7B2F1}"/>
                    </a:ext>
                  </a:extLst>
                </p:cNvPr>
                <p:cNvSpPr>
                  <a:spLocks/>
                </p:cNvSpPr>
                <p:nvPr/>
              </p:nvSpPr>
              <p:spPr bwMode="auto">
                <a:xfrm>
                  <a:off x="4190046" y="7957565"/>
                  <a:ext cx="538775" cy="555922"/>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8" name="Freeform 25">
                  <a:extLst>
                    <a:ext uri="{FF2B5EF4-FFF2-40B4-BE49-F238E27FC236}">
                      <a16:creationId xmlns:a16="http://schemas.microsoft.com/office/drawing/2014/main" id="{0BDFB1EE-D280-B14E-89AF-CAD23755A563}"/>
                    </a:ext>
                  </a:extLst>
                </p:cNvPr>
                <p:cNvSpPr>
                  <a:spLocks/>
                </p:cNvSpPr>
                <p:nvPr/>
              </p:nvSpPr>
              <p:spPr bwMode="auto">
                <a:xfrm>
                  <a:off x="2777505" y="7788489"/>
                  <a:ext cx="501089" cy="305691"/>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49" name="Freeform 51">
                  <a:extLst>
                    <a:ext uri="{FF2B5EF4-FFF2-40B4-BE49-F238E27FC236}">
                      <a16:creationId xmlns:a16="http://schemas.microsoft.com/office/drawing/2014/main" id="{9CE5B47A-4428-6640-8CDD-3E2F7F2A6B5F}"/>
                    </a:ext>
                  </a:extLst>
                </p:cNvPr>
                <p:cNvSpPr>
                  <a:spLocks/>
                </p:cNvSpPr>
                <p:nvPr/>
              </p:nvSpPr>
              <p:spPr bwMode="auto">
                <a:xfrm>
                  <a:off x="4138401" y="6099079"/>
                  <a:ext cx="628106" cy="376025"/>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0" name="Freeform 61">
                  <a:extLst>
                    <a:ext uri="{FF2B5EF4-FFF2-40B4-BE49-F238E27FC236}">
                      <a16:creationId xmlns:a16="http://schemas.microsoft.com/office/drawing/2014/main" id="{09A71F68-EBFD-1E47-89E3-1E7A9882B946}"/>
                    </a:ext>
                  </a:extLst>
                </p:cNvPr>
                <p:cNvSpPr>
                  <a:spLocks noEditPoints="1"/>
                </p:cNvSpPr>
                <p:nvPr/>
              </p:nvSpPr>
              <p:spPr bwMode="auto">
                <a:xfrm>
                  <a:off x="3860638" y="8130699"/>
                  <a:ext cx="456424" cy="390905"/>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1" name="Freeform 63">
                  <a:extLst>
                    <a:ext uri="{FF2B5EF4-FFF2-40B4-BE49-F238E27FC236}">
                      <a16:creationId xmlns:a16="http://schemas.microsoft.com/office/drawing/2014/main" id="{5F5FCDA7-BAE6-F249-9672-CBD7F4F45B3C}"/>
                    </a:ext>
                  </a:extLst>
                </p:cNvPr>
                <p:cNvSpPr>
                  <a:spLocks noEditPoints="1"/>
                </p:cNvSpPr>
                <p:nvPr/>
              </p:nvSpPr>
              <p:spPr bwMode="auto">
                <a:xfrm>
                  <a:off x="3025956" y="6287092"/>
                  <a:ext cx="408966" cy="469355"/>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rgbClr val="E54526"/>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2" name="Freeform 144">
                  <a:extLst>
                    <a:ext uri="{FF2B5EF4-FFF2-40B4-BE49-F238E27FC236}">
                      <a16:creationId xmlns:a16="http://schemas.microsoft.com/office/drawing/2014/main" id="{401FE16E-D650-4D45-8A7F-57F87F436DDF}"/>
                    </a:ext>
                  </a:extLst>
                </p:cNvPr>
                <p:cNvSpPr>
                  <a:spLocks noEditPoints="1"/>
                </p:cNvSpPr>
                <p:nvPr/>
              </p:nvSpPr>
              <p:spPr bwMode="auto">
                <a:xfrm>
                  <a:off x="2569532" y="6890355"/>
                  <a:ext cx="393613" cy="446361"/>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3" name="Freeform 219">
                  <a:extLst>
                    <a:ext uri="{FF2B5EF4-FFF2-40B4-BE49-F238E27FC236}">
                      <a16:creationId xmlns:a16="http://schemas.microsoft.com/office/drawing/2014/main" id="{41415A32-3119-D04C-B2B0-C89A2CB750AA}"/>
                    </a:ext>
                  </a:extLst>
                </p:cNvPr>
                <p:cNvSpPr>
                  <a:spLocks/>
                </p:cNvSpPr>
                <p:nvPr/>
              </p:nvSpPr>
              <p:spPr bwMode="auto">
                <a:xfrm>
                  <a:off x="3880179" y="7569366"/>
                  <a:ext cx="695103" cy="477472"/>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rgbClr val="E54526"/>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4" name="Freeform 7">
                  <a:extLst>
                    <a:ext uri="{FF2B5EF4-FFF2-40B4-BE49-F238E27FC236}">
                      <a16:creationId xmlns:a16="http://schemas.microsoft.com/office/drawing/2014/main" id="{245A6F35-0C63-AA4F-BD44-900887B1A81C}"/>
                    </a:ext>
                  </a:extLst>
                </p:cNvPr>
                <p:cNvSpPr>
                  <a:spLocks/>
                </p:cNvSpPr>
                <p:nvPr/>
              </p:nvSpPr>
              <p:spPr bwMode="auto">
                <a:xfrm>
                  <a:off x="4439891" y="6320907"/>
                  <a:ext cx="833287" cy="757461"/>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5" name="Freeform 17">
                  <a:extLst>
                    <a:ext uri="{FF2B5EF4-FFF2-40B4-BE49-F238E27FC236}">
                      <a16:creationId xmlns:a16="http://schemas.microsoft.com/office/drawing/2014/main" id="{BEBA08FF-185E-414E-BF8A-70F0AE1D28ED}"/>
                    </a:ext>
                  </a:extLst>
                </p:cNvPr>
                <p:cNvSpPr>
                  <a:spLocks/>
                </p:cNvSpPr>
                <p:nvPr/>
              </p:nvSpPr>
              <p:spPr bwMode="auto">
                <a:xfrm>
                  <a:off x="4928417" y="7448984"/>
                  <a:ext cx="449445" cy="427424"/>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6" name="Freeform 29">
                  <a:extLst>
                    <a:ext uri="{FF2B5EF4-FFF2-40B4-BE49-F238E27FC236}">
                      <a16:creationId xmlns:a16="http://schemas.microsoft.com/office/drawing/2014/main" id="{0CE8887D-3DBE-3940-B95C-113338B22587}"/>
                    </a:ext>
                  </a:extLst>
                </p:cNvPr>
                <p:cNvSpPr>
                  <a:spLocks/>
                </p:cNvSpPr>
                <p:nvPr/>
              </p:nvSpPr>
              <p:spPr bwMode="auto">
                <a:xfrm>
                  <a:off x="2478805" y="7213630"/>
                  <a:ext cx="374072" cy="305691"/>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7" name="Freeform 31">
                  <a:extLst>
                    <a:ext uri="{FF2B5EF4-FFF2-40B4-BE49-F238E27FC236}">
                      <a16:creationId xmlns:a16="http://schemas.microsoft.com/office/drawing/2014/main" id="{13AFFB19-90F9-A946-8AF2-15C63A54810D}"/>
                    </a:ext>
                  </a:extLst>
                </p:cNvPr>
                <p:cNvSpPr>
                  <a:spLocks/>
                </p:cNvSpPr>
                <p:nvPr/>
              </p:nvSpPr>
              <p:spPr bwMode="auto">
                <a:xfrm>
                  <a:off x="3419569" y="7281260"/>
                  <a:ext cx="695103" cy="373320"/>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8" name="Freeform 41">
                  <a:extLst>
                    <a:ext uri="{FF2B5EF4-FFF2-40B4-BE49-F238E27FC236}">
                      <a16:creationId xmlns:a16="http://schemas.microsoft.com/office/drawing/2014/main" id="{9C168E03-1CEC-E94C-98D5-52DB81326A28}"/>
                    </a:ext>
                  </a:extLst>
                </p:cNvPr>
                <p:cNvSpPr>
                  <a:spLocks/>
                </p:cNvSpPr>
                <p:nvPr/>
              </p:nvSpPr>
              <p:spPr bwMode="auto">
                <a:xfrm>
                  <a:off x="4157942" y="6343901"/>
                  <a:ext cx="524818" cy="392257"/>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59" name="Freeform 53">
                  <a:extLst>
                    <a:ext uri="{FF2B5EF4-FFF2-40B4-BE49-F238E27FC236}">
                      <a16:creationId xmlns:a16="http://schemas.microsoft.com/office/drawing/2014/main" id="{0F49D8F8-3FE2-1943-AC77-E1AA4B8A4F4D}"/>
                    </a:ext>
                  </a:extLst>
                </p:cNvPr>
                <p:cNvSpPr>
                  <a:spLocks noEditPoints="1"/>
                </p:cNvSpPr>
                <p:nvPr/>
              </p:nvSpPr>
              <p:spPr bwMode="auto">
                <a:xfrm>
                  <a:off x="4155151" y="5840731"/>
                  <a:ext cx="509464" cy="336800"/>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0" name="Freeform 195">
                  <a:extLst>
                    <a:ext uri="{FF2B5EF4-FFF2-40B4-BE49-F238E27FC236}">
                      <a16:creationId xmlns:a16="http://schemas.microsoft.com/office/drawing/2014/main" id="{D535BA8F-7CA5-6746-A115-7AC2D3AB2CC4}"/>
                    </a:ext>
                  </a:extLst>
                </p:cNvPr>
                <p:cNvSpPr>
                  <a:spLocks/>
                </p:cNvSpPr>
                <p:nvPr/>
              </p:nvSpPr>
              <p:spPr bwMode="auto">
                <a:xfrm>
                  <a:off x="4633905" y="8103646"/>
                  <a:ext cx="706270" cy="51534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1" name="Freeform 221">
                  <a:extLst>
                    <a:ext uri="{FF2B5EF4-FFF2-40B4-BE49-F238E27FC236}">
                      <a16:creationId xmlns:a16="http://schemas.microsoft.com/office/drawing/2014/main" id="{E136B430-215A-4649-BDE5-EEF863C28A9D}"/>
                    </a:ext>
                  </a:extLst>
                </p:cNvPr>
                <p:cNvSpPr>
                  <a:spLocks noEditPoints="1"/>
                </p:cNvSpPr>
                <p:nvPr/>
              </p:nvSpPr>
              <p:spPr bwMode="auto">
                <a:xfrm>
                  <a:off x="3159951" y="7581541"/>
                  <a:ext cx="806767" cy="397667"/>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2" name="Freeform 11">
                  <a:extLst>
                    <a:ext uri="{FF2B5EF4-FFF2-40B4-BE49-F238E27FC236}">
                      <a16:creationId xmlns:a16="http://schemas.microsoft.com/office/drawing/2014/main" id="{B8C32F36-56B9-064A-BB95-362021D6B4B2}"/>
                    </a:ext>
                  </a:extLst>
                </p:cNvPr>
                <p:cNvSpPr>
                  <a:spLocks noEditPoints="1"/>
                </p:cNvSpPr>
                <p:nvPr/>
              </p:nvSpPr>
              <p:spPr bwMode="auto">
                <a:xfrm>
                  <a:off x="1669247" y="7260971"/>
                  <a:ext cx="1504662" cy="1510865"/>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4" name="Freeform 19">
                  <a:extLst>
                    <a:ext uri="{FF2B5EF4-FFF2-40B4-BE49-F238E27FC236}">
                      <a16:creationId xmlns:a16="http://schemas.microsoft.com/office/drawing/2014/main" id="{3C94FF9A-3D0E-AF47-A3AE-6F39CC8F0A7C}"/>
                    </a:ext>
                  </a:extLst>
                </p:cNvPr>
                <p:cNvSpPr>
                  <a:spLocks/>
                </p:cNvSpPr>
                <p:nvPr/>
              </p:nvSpPr>
              <p:spPr bwMode="auto">
                <a:xfrm>
                  <a:off x="3591252" y="6673939"/>
                  <a:ext cx="1018927" cy="829149"/>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5" name="Freeform 39">
                  <a:extLst>
                    <a:ext uri="{FF2B5EF4-FFF2-40B4-BE49-F238E27FC236}">
                      <a16:creationId xmlns:a16="http://schemas.microsoft.com/office/drawing/2014/main" id="{12A021CF-5770-E74C-84BD-94A1938B99B2}"/>
                    </a:ext>
                  </a:extLst>
                </p:cNvPr>
                <p:cNvSpPr>
                  <a:spLocks/>
                </p:cNvSpPr>
                <p:nvPr/>
              </p:nvSpPr>
              <p:spPr bwMode="auto">
                <a:xfrm>
                  <a:off x="1254699" y="6472400"/>
                  <a:ext cx="480153" cy="527518"/>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rgbClr val="E54526"/>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6" name="Freeform 45">
                  <a:extLst>
                    <a:ext uri="{FF2B5EF4-FFF2-40B4-BE49-F238E27FC236}">
                      <a16:creationId xmlns:a16="http://schemas.microsoft.com/office/drawing/2014/main" id="{C6896D58-D5D4-B943-9D5B-BBF355B1B63A}"/>
                    </a:ext>
                  </a:extLst>
                </p:cNvPr>
                <p:cNvSpPr>
                  <a:spLocks/>
                </p:cNvSpPr>
                <p:nvPr/>
              </p:nvSpPr>
              <p:spPr bwMode="auto">
                <a:xfrm>
                  <a:off x="791295" y="8398515"/>
                  <a:ext cx="515047" cy="779104"/>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7" name="Freeform 78">
                  <a:extLst>
                    <a:ext uri="{FF2B5EF4-FFF2-40B4-BE49-F238E27FC236}">
                      <a16:creationId xmlns:a16="http://schemas.microsoft.com/office/drawing/2014/main" id="{08258105-B67D-AA48-9658-D83E6A5CC410}"/>
                    </a:ext>
                  </a:extLst>
                </p:cNvPr>
                <p:cNvSpPr>
                  <a:spLocks noEditPoints="1"/>
                </p:cNvSpPr>
                <p:nvPr/>
              </p:nvSpPr>
              <p:spPr bwMode="auto">
                <a:xfrm>
                  <a:off x="2806817" y="6714517"/>
                  <a:ext cx="903076" cy="1159187"/>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8" name="Freeform 80">
                  <a:extLst>
                    <a:ext uri="{FF2B5EF4-FFF2-40B4-BE49-F238E27FC236}">
                      <a16:creationId xmlns:a16="http://schemas.microsoft.com/office/drawing/2014/main" id="{13C41696-5D94-2241-A2CD-F6D7782EB112}"/>
                    </a:ext>
                  </a:extLst>
                </p:cNvPr>
                <p:cNvSpPr>
                  <a:spLocks noEditPoints="1"/>
                </p:cNvSpPr>
                <p:nvPr/>
              </p:nvSpPr>
              <p:spPr bwMode="auto">
                <a:xfrm>
                  <a:off x="2847295" y="7892640"/>
                  <a:ext cx="1423706" cy="1574438"/>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rgbClr val="E54526"/>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69" name="Freeform 86">
                  <a:extLst>
                    <a:ext uri="{FF2B5EF4-FFF2-40B4-BE49-F238E27FC236}">
                      <a16:creationId xmlns:a16="http://schemas.microsoft.com/office/drawing/2014/main" id="{055E58A7-B6EB-F345-9066-5B11A7313FC7}"/>
                    </a:ext>
                  </a:extLst>
                </p:cNvPr>
                <p:cNvSpPr>
                  <a:spLocks/>
                </p:cNvSpPr>
                <p:nvPr/>
              </p:nvSpPr>
              <p:spPr bwMode="auto">
                <a:xfrm>
                  <a:off x="4329625" y="7508499"/>
                  <a:ext cx="1067780" cy="74664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70" name="Freeform 90">
                  <a:extLst>
                    <a:ext uri="{FF2B5EF4-FFF2-40B4-BE49-F238E27FC236}">
                      <a16:creationId xmlns:a16="http://schemas.microsoft.com/office/drawing/2014/main" id="{30E2BCBB-75A4-814C-93FA-5333FAA44F8D}"/>
                    </a:ext>
                  </a:extLst>
                </p:cNvPr>
                <p:cNvSpPr>
                  <a:spLocks/>
                </p:cNvSpPr>
                <p:nvPr/>
              </p:nvSpPr>
              <p:spPr bwMode="auto">
                <a:xfrm>
                  <a:off x="4470600" y="6707753"/>
                  <a:ext cx="1778237" cy="1198413"/>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71" name="Freeform 92">
                  <a:extLst>
                    <a:ext uri="{FF2B5EF4-FFF2-40B4-BE49-F238E27FC236}">
                      <a16:creationId xmlns:a16="http://schemas.microsoft.com/office/drawing/2014/main" id="{8A3CD39D-CD95-3C48-98AC-520DC1FE1C8B}"/>
                    </a:ext>
                  </a:extLst>
                </p:cNvPr>
                <p:cNvSpPr>
                  <a:spLocks noEditPoints="1"/>
                </p:cNvSpPr>
                <p:nvPr/>
              </p:nvSpPr>
              <p:spPr bwMode="auto">
                <a:xfrm>
                  <a:off x="3281385" y="4498942"/>
                  <a:ext cx="816538" cy="2150650"/>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rgbClr val="D9D9D9"/>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72" name="Freeform 96">
                  <a:extLst>
                    <a:ext uri="{FF2B5EF4-FFF2-40B4-BE49-F238E27FC236}">
                      <a16:creationId xmlns:a16="http://schemas.microsoft.com/office/drawing/2014/main" id="{99FF56BA-528A-E541-9CA8-131AFB0EB364}"/>
                    </a:ext>
                  </a:extLst>
                </p:cNvPr>
                <p:cNvSpPr>
                  <a:spLocks noEditPoints="1"/>
                </p:cNvSpPr>
                <p:nvPr/>
              </p:nvSpPr>
              <p:spPr bwMode="auto">
                <a:xfrm>
                  <a:off x="2783088" y="4114800"/>
                  <a:ext cx="1557702" cy="2133067"/>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73" name="Freeform 109">
                  <a:extLst>
                    <a:ext uri="{FF2B5EF4-FFF2-40B4-BE49-F238E27FC236}">
                      <a16:creationId xmlns:a16="http://schemas.microsoft.com/office/drawing/2014/main" id="{77EB888A-27F3-0F44-9C62-B50AAC864FFD}"/>
                    </a:ext>
                  </a:extLst>
                </p:cNvPr>
                <p:cNvSpPr>
                  <a:spLocks noEditPoints="1"/>
                </p:cNvSpPr>
                <p:nvPr/>
              </p:nvSpPr>
              <p:spPr bwMode="auto">
                <a:xfrm>
                  <a:off x="1572939" y="5773101"/>
                  <a:ext cx="843058" cy="1544682"/>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rgbClr val="E54526"/>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74" name="Freeform 139">
                  <a:extLst>
                    <a:ext uri="{FF2B5EF4-FFF2-40B4-BE49-F238E27FC236}">
                      <a16:creationId xmlns:a16="http://schemas.microsoft.com/office/drawing/2014/main" id="{B1A12D09-1AED-8646-BD63-3B81F2FD0D20}"/>
                    </a:ext>
                  </a:extLst>
                </p:cNvPr>
                <p:cNvSpPr>
                  <a:spLocks noEditPoints="1"/>
                </p:cNvSpPr>
                <p:nvPr/>
              </p:nvSpPr>
              <p:spPr bwMode="auto">
                <a:xfrm>
                  <a:off x="996477" y="8164515"/>
                  <a:ext cx="1546536" cy="1232227"/>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75" name="Freeform 146">
                  <a:extLst>
                    <a:ext uri="{FF2B5EF4-FFF2-40B4-BE49-F238E27FC236}">
                      <a16:creationId xmlns:a16="http://schemas.microsoft.com/office/drawing/2014/main" id="{BE6A55F6-9331-A841-9F34-CD3FCD6241B3}"/>
                    </a:ext>
                  </a:extLst>
                </p:cNvPr>
                <p:cNvSpPr>
                  <a:spLocks noEditPoints="1"/>
                </p:cNvSpPr>
                <p:nvPr/>
              </p:nvSpPr>
              <p:spPr bwMode="auto">
                <a:xfrm>
                  <a:off x="4424537" y="8482377"/>
                  <a:ext cx="1180839" cy="1065857"/>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rgbClr val="E54526"/>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76" name="Freeform 223">
                  <a:extLst>
                    <a:ext uri="{FF2B5EF4-FFF2-40B4-BE49-F238E27FC236}">
                      <a16:creationId xmlns:a16="http://schemas.microsoft.com/office/drawing/2014/main" id="{4FA5D8F3-1D7E-EF45-BAA1-84B9166B42C0}"/>
                    </a:ext>
                  </a:extLst>
                </p:cNvPr>
                <p:cNvSpPr>
                  <a:spLocks noEditPoints="1"/>
                </p:cNvSpPr>
                <p:nvPr/>
              </p:nvSpPr>
              <p:spPr bwMode="auto">
                <a:xfrm>
                  <a:off x="3788058" y="4277114"/>
                  <a:ext cx="917035" cy="162313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US" sz="529" dirty="0">
                    <a:latin typeface="Montserrat" panose="00000500000000000000" pitchFamily="50" charset="0"/>
                  </a:endParaRPr>
                </a:p>
              </p:txBody>
            </p:sp>
            <p:sp>
              <p:nvSpPr>
                <p:cNvPr id="77" name="Freeform 773">
                  <a:extLst>
                    <a:ext uri="{FF2B5EF4-FFF2-40B4-BE49-F238E27FC236}">
                      <a16:creationId xmlns:a16="http://schemas.microsoft.com/office/drawing/2014/main" id="{6DD91174-2E5B-0E4E-B332-EE7DCAE36FA5}"/>
                    </a:ext>
                  </a:extLst>
                </p:cNvPr>
                <p:cNvSpPr>
                  <a:spLocks/>
                </p:cNvSpPr>
                <p:nvPr/>
              </p:nvSpPr>
              <p:spPr bwMode="auto">
                <a:xfrm>
                  <a:off x="5276595" y="8071099"/>
                  <a:ext cx="2038715" cy="1003430"/>
                </a:xfrm>
                <a:custGeom>
                  <a:avLst/>
                  <a:gdLst>
                    <a:gd name="T0" fmla="*/ 148 w 256"/>
                    <a:gd name="T1" fmla="*/ 113 h 126"/>
                    <a:gd name="T2" fmla="*/ 164 w 256"/>
                    <a:gd name="T3" fmla="*/ 108 h 126"/>
                    <a:gd name="T4" fmla="*/ 182 w 256"/>
                    <a:gd name="T5" fmla="*/ 110 h 126"/>
                    <a:gd name="T6" fmla="*/ 200 w 256"/>
                    <a:gd name="T7" fmla="*/ 103 h 126"/>
                    <a:gd name="T8" fmla="*/ 223 w 256"/>
                    <a:gd name="T9" fmla="*/ 100 h 126"/>
                    <a:gd name="T10" fmla="*/ 238 w 256"/>
                    <a:gd name="T11" fmla="*/ 96 h 126"/>
                    <a:gd name="T12" fmla="*/ 252 w 256"/>
                    <a:gd name="T13" fmla="*/ 102 h 126"/>
                    <a:gd name="T14" fmla="*/ 247 w 256"/>
                    <a:gd name="T15" fmla="*/ 86 h 126"/>
                    <a:gd name="T16" fmla="*/ 245 w 256"/>
                    <a:gd name="T17" fmla="*/ 72 h 126"/>
                    <a:gd name="T18" fmla="*/ 242 w 256"/>
                    <a:gd name="T19" fmla="*/ 53 h 126"/>
                    <a:gd name="T20" fmla="*/ 249 w 256"/>
                    <a:gd name="T21" fmla="*/ 45 h 126"/>
                    <a:gd name="T22" fmla="*/ 234 w 256"/>
                    <a:gd name="T23" fmla="*/ 37 h 126"/>
                    <a:gd name="T24" fmla="*/ 230 w 256"/>
                    <a:gd name="T25" fmla="*/ 18 h 126"/>
                    <a:gd name="T26" fmla="*/ 215 w 256"/>
                    <a:gd name="T27" fmla="*/ 10 h 126"/>
                    <a:gd name="T28" fmla="*/ 206 w 256"/>
                    <a:gd name="T29" fmla="*/ 7 h 126"/>
                    <a:gd name="T30" fmla="*/ 193 w 256"/>
                    <a:gd name="T31" fmla="*/ 18 h 126"/>
                    <a:gd name="T32" fmla="*/ 179 w 256"/>
                    <a:gd name="T33" fmla="*/ 19 h 126"/>
                    <a:gd name="T34" fmla="*/ 162 w 256"/>
                    <a:gd name="T35" fmla="*/ 23 h 126"/>
                    <a:gd name="T36" fmla="*/ 145 w 256"/>
                    <a:gd name="T37" fmla="*/ 17 h 126"/>
                    <a:gd name="T38" fmla="*/ 132 w 256"/>
                    <a:gd name="T39" fmla="*/ 11 h 126"/>
                    <a:gd name="T40" fmla="*/ 123 w 256"/>
                    <a:gd name="T41" fmla="*/ 8 h 126"/>
                    <a:gd name="T42" fmla="*/ 112 w 256"/>
                    <a:gd name="T43" fmla="*/ 1 h 126"/>
                    <a:gd name="T44" fmla="*/ 92 w 256"/>
                    <a:gd name="T45" fmla="*/ 2 h 126"/>
                    <a:gd name="T46" fmla="*/ 73 w 256"/>
                    <a:gd name="T47" fmla="*/ 11 h 126"/>
                    <a:gd name="T48" fmla="*/ 67 w 256"/>
                    <a:gd name="T49" fmla="*/ 22 h 126"/>
                    <a:gd name="T50" fmla="*/ 48 w 256"/>
                    <a:gd name="T51" fmla="*/ 19 h 126"/>
                    <a:gd name="T52" fmla="*/ 40 w 256"/>
                    <a:gd name="T53" fmla="*/ 28 h 126"/>
                    <a:gd name="T54" fmla="*/ 35 w 256"/>
                    <a:gd name="T55" fmla="*/ 32 h 126"/>
                    <a:gd name="T56" fmla="*/ 36 w 256"/>
                    <a:gd name="T57" fmla="*/ 39 h 126"/>
                    <a:gd name="T58" fmla="*/ 20 w 256"/>
                    <a:gd name="T59" fmla="*/ 36 h 126"/>
                    <a:gd name="T60" fmla="*/ 3 w 256"/>
                    <a:gd name="T61" fmla="*/ 42 h 126"/>
                    <a:gd name="T62" fmla="*/ 0 w 256"/>
                    <a:gd name="T63" fmla="*/ 55 h 126"/>
                    <a:gd name="T64" fmla="*/ 12 w 256"/>
                    <a:gd name="T65" fmla="*/ 56 h 126"/>
                    <a:gd name="T66" fmla="*/ 10 w 256"/>
                    <a:gd name="T67" fmla="*/ 68 h 126"/>
                    <a:gd name="T68" fmla="*/ 9 w 256"/>
                    <a:gd name="T69" fmla="*/ 73 h 126"/>
                    <a:gd name="T70" fmla="*/ 7 w 256"/>
                    <a:gd name="T71" fmla="*/ 79 h 126"/>
                    <a:gd name="T72" fmla="*/ 4 w 256"/>
                    <a:gd name="T73" fmla="*/ 82 h 126"/>
                    <a:gd name="T74" fmla="*/ 12 w 256"/>
                    <a:gd name="T75" fmla="*/ 87 h 126"/>
                    <a:gd name="T76" fmla="*/ 16 w 256"/>
                    <a:gd name="T77" fmla="*/ 100 h 126"/>
                    <a:gd name="T78" fmla="*/ 17 w 256"/>
                    <a:gd name="T79" fmla="*/ 108 h 126"/>
                    <a:gd name="T80" fmla="*/ 27 w 256"/>
                    <a:gd name="T81" fmla="*/ 111 h 126"/>
                    <a:gd name="T82" fmla="*/ 23 w 256"/>
                    <a:gd name="T83" fmla="*/ 114 h 126"/>
                    <a:gd name="T84" fmla="*/ 30 w 256"/>
                    <a:gd name="T85" fmla="*/ 114 h 126"/>
                    <a:gd name="T86" fmla="*/ 40 w 256"/>
                    <a:gd name="T87" fmla="*/ 115 h 126"/>
                    <a:gd name="T88" fmla="*/ 43 w 256"/>
                    <a:gd name="T89" fmla="*/ 118 h 126"/>
                    <a:gd name="T90" fmla="*/ 54 w 256"/>
                    <a:gd name="T91" fmla="*/ 123 h 126"/>
                    <a:gd name="T92" fmla="*/ 64 w 256"/>
                    <a:gd name="T93" fmla="*/ 120 h 126"/>
                    <a:gd name="T94" fmla="*/ 75 w 256"/>
                    <a:gd name="T95" fmla="*/ 111 h 126"/>
                    <a:gd name="T96" fmla="*/ 106 w 256"/>
                    <a:gd name="T97" fmla="*/ 123 h 126"/>
                    <a:gd name="T98" fmla="*/ 114 w 256"/>
                    <a:gd name="T99" fmla="*/ 118 h 126"/>
                    <a:gd name="T100" fmla="*/ 135 w 256"/>
                    <a:gd name="T101" fmla="*/ 112 h 126"/>
                    <a:gd name="T102" fmla="*/ 139 w 256"/>
                    <a:gd name="T103" fmla="*/ 115 h 126"/>
                    <a:gd name="T104" fmla="*/ 141 w 256"/>
                    <a:gd name="T105"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6" h="126">
                      <a:moveTo>
                        <a:pt x="144" y="125"/>
                      </a:moveTo>
                      <a:lnTo>
                        <a:pt x="147" y="125"/>
                      </a:lnTo>
                      <a:lnTo>
                        <a:pt x="146" y="121"/>
                      </a:lnTo>
                      <a:lnTo>
                        <a:pt x="148" y="119"/>
                      </a:lnTo>
                      <a:lnTo>
                        <a:pt x="148" y="113"/>
                      </a:lnTo>
                      <a:lnTo>
                        <a:pt x="149" y="110"/>
                      </a:lnTo>
                      <a:lnTo>
                        <a:pt x="153" y="111"/>
                      </a:lnTo>
                      <a:lnTo>
                        <a:pt x="155" y="112"/>
                      </a:lnTo>
                      <a:lnTo>
                        <a:pt x="162" y="109"/>
                      </a:lnTo>
                      <a:lnTo>
                        <a:pt x="164" y="108"/>
                      </a:lnTo>
                      <a:lnTo>
                        <a:pt x="166" y="107"/>
                      </a:lnTo>
                      <a:lnTo>
                        <a:pt x="173" y="106"/>
                      </a:lnTo>
                      <a:lnTo>
                        <a:pt x="176" y="107"/>
                      </a:lnTo>
                      <a:lnTo>
                        <a:pt x="178" y="108"/>
                      </a:lnTo>
                      <a:lnTo>
                        <a:pt x="182" y="110"/>
                      </a:lnTo>
                      <a:lnTo>
                        <a:pt x="189" y="110"/>
                      </a:lnTo>
                      <a:lnTo>
                        <a:pt x="189" y="108"/>
                      </a:lnTo>
                      <a:lnTo>
                        <a:pt x="193" y="108"/>
                      </a:lnTo>
                      <a:lnTo>
                        <a:pt x="195" y="104"/>
                      </a:lnTo>
                      <a:lnTo>
                        <a:pt x="200" y="103"/>
                      </a:lnTo>
                      <a:lnTo>
                        <a:pt x="204" y="103"/>
                      </a:lnTo>
                      <a:lnTo>
                        <a:pt x="207" y="102"/>
                      </a:lnTo>
                      <a:lnTo>
                        <a:pt x="214" y="102"/>
                      </a:lnTo>
                      <a:lnTo>
                        <a:pt x="219" y="100"/>
                      </a:lnTo>
                      <a:lnTo>
                        <a:pt x="223" y="100"/>
                      </a:lnTo>
                      <a:lnTo>
                        <a:pt x="224" y="101"/>
                      </a:lnTo>
                      <a:lnTo>
                        <a:pt x="228" y="98"/>
                      </a:lnTo>
                      <a:lnTo>
                        <a:pt x="231" y="98"/>
                      </a:lnTo>
                      <a:lnTo>
                        <a:pt x="233" y="96"/>
                      </a:lnTo>
                      <a:lnTo>
                        <a:pt x="238" y="96"/>
                      </a:lnTo>
                      <a:lnTo>
                        <a:pt x="243" y="98"/>
                      </a:lnTo>
                      <a:lnTo>
                        <a:pt x="247" y="96"/>
                      </a:lnTo>
                      <a:lnTo>
                        <a:pt x="249" y="98"/>
                      </a:lnTo>
                      <a:lnTo>
                        <a:pt x="249" y="101"/>
                      </a:lnTo>
                      <a:lnTo>
                        <a:pt x="252" y="102"/>
                      </a:lnTo>
                      <a:lnTo>
                        <a:pt x="255" y="101"/>
                      </a:lnTo>
                      <a:lnTo>
                        <a:pt x="256" y="98"/>
                      </a:lnTo>
                      <a:lnTo>
                        <a:pt x="254" y="94"/>
                      </a:lnTo>
                      <a:lnTo>
                        <a:pt x="251" y="88"/>
                      </a:lnTo>
                      <a:lnTo>
                        <a:pt x="247" y="86"/>
                      </a:lnTo>
                      <a:lnTo>
                        <a:pt x="247" y="84"/>
                      </a:lnTo>
                      <a:lnTo>
                        <a:pt x="247" y="79"/>
                      </a:lnTo>
                      <a:lnTo>
                        <a:pt x="249" y="74"/>
                      </a:lnTo>
                      <a:lnTo>
                        <a:pt x="248" y="72"/>
                      </a:lnTo>
                      <a:lnTo>
                        <a:pt x="245" y="72"/>
                      </a:lnTo>
                      <a:lnTo>
                        <a:pt x="245" y="67"/>
                      </a:lnTo>
                      <a:lnTo>
                        <a:pt x="245" y="63"/>
                      </a:lnTo>
                      <a:lnTo>
                        <a:pt x="244" y="57"/>
                      </a:lnTo>
                      <a:lnTo>
                        <a:pt x="242" y="54"/>
                      </a:lnTo>
                      <a:lnTo>
                        <a:pt x="242" y="53"/>
                      </a:lnTo>
                      <a:lnTo>
                        <a:pt x="246" y="52"/>
                      </a:lnTo>
                      <a:lnTo>
                        <a:pt x="248" y="47"/>
                      </a:lnTo>
                      <a:lnTo>
                        <a:pt x="249" y="46"/>
                      </a:lnTo>
                      <a:lnTo>
                        <a:pt x="249" y="45"/>
                      </a:lnTo>
                      <a:lnTo>
                        <a:pt x="249" y="45"/>
                      </a:lnTo>
                      <a:lnTo>
                        <a:pt x="248" y="42"/>
                      </a:lnTo>
                      <a:lnTo>
                        <a:pt x="245" y="40"/>
                      </a:lnTo>
                      <a:lnTo>
                        <a:pt x="242" y="40"/>
                      </a:lnTo>
                      <a:lnTo>
                        <a:pt x="238" y="40"/>
                      </a:lnTo>
                      <a:lnTo>
                        <a:pt x="234" y="37"/>
                      </a:lnTo>
                      <a:lnTo>
                        <a:pt x="234" y="30"/>
                      </a:lnTo>
                      <a:lnTo>
                        <a:pt x="235" y="25"/>
                      </a:lnTo>
                      <a:lnTo>
                        <a:pt x="233" y="22"/>
                      </a:lnTo>
                      <a:lnTo>
                        <a:pt x="231" y="21"/>
                      </a:lnTo>
                      <a:lnTo>
                        <a:pt x="230" y="18"/>
                      </a:lnTo>
                      <a:lnTo>
                        <a:pt x="228" y="15"/>
                      </a:lnTo>
                      <a:lnTo>
                        <a:pt x="225" y="15"/>
                      </a:lnTo>
                      <a:lnTo>
                        <a:pt x="219" y="8"/>
                      </a:lnTo>
                      <a:lnTo>
                        <a:pt x="217" y="8"/>
                      </a:lnTo>
                      <a:lnTo>
                        <a:pt x="215" y="10"/>
                      </a:lnTo>
                      <a:lnTo>
                        <a:pt x="213" y="11"/>
                      </a:lnTo>
                      <a:lnTo>
                        <a:pt x="210" y="8"/>
                      </a:lnTo>
                      <a:lnTo>
                        <a:pt x="208" y="11"/>
                      </a:lnTo>
                      <a:lnTo>
                        <a:pt x="207" y="10"/>
                      </a:lnTo>
                      <a:lnTo>
                        <a:pt x="206" y="7"/>
                      </a:lnTo>
                      <a:lnTo>
                        <a:pt x="204" y="7"/>
                      </a:lnTo>
                      <a:lnTo>
                        <a:pt x="204" y="8"/>
                      </a:lnTo>
                      <a:lnTo>
                        <a:pt x="202" y="12"/>
                      </a:lnTo>
                      <a:lnTo>
                        <a:pt x="198" y="15"/>
                      </a:lnTo>
                      <a:lnTo>
                        <a:pt x="193" y="18"/>
                      </a:lnTo>
                      <a:lnTo>
                        <a:pt x="193" y="20"/>
                      </a:lnTo>
                      <a:lnTo>
                        <a:pt x="188" y="21"/>
                      </a:lnTo>
                      <a:lnTo>
                        <a:pt x="186" y="22"/>
                      </a:lnTo>
                      <a:lnTo>
                        <a:pt x="181" y="21"/>
                      </a:lnTo>
                      <a:lnTo>
                        <a:pt x="179" y="19"/>
                      </a:lnTo>
                      <a:lnTo>
                        <a:pt x="177" y="19"/>
                      </a:lnTo>
                      <a:lnTo>
                        <a:pt x="176" y="18"/>
                      </a:lnTo>
                      <a:lnTo>
                        <a:pt x="173" y="20"/>
                      </a:lnTo>
                      <a:lnTo>
                        <a:pt x="169" y="20"/>
                      </a:lnTo>
                      <a:lnTo>
                        <a:pt x="162" y="23"/>
                      </a:lnTo>
                      <a:lnTo>
                        <a:pt x="158" y="22"/>
                      </a:lnTo>
                      <a:lnTo>
                        <a:pt x="155" y="19"/>
                      </a:lnTo>
                      <a:lnTo>
                        <a:pt x="152" y="21"/>
                      </a:lnTo>
                      <a:lnTo>
                        <a:pt x="147" y="18"/>
                      </a:lnTo>
                      <a:lnTo>
                        <a:pt x="145" y="17"/>
                      </a:lnTo>
                      <a:lnTo>
                        <a:pt x="139" y="13"/>
                      </a:lnTo>
                      <a:lnTo>
                        <a:pt x="138" y="13"/>
                      </a:lnTo>
                      <a:lnTo>
                        <a:pt x="137" y="15"/>
                      </a:lnTo>
                      <a:lnTo>
                        <a:pt x="134" y="15"/>
                      </a:lnTo>
                      <a:lnTo>
                        <a:pt x="132" y="11"/>
                      </a:lnTo>
                      <a:lnTo>
                        <a:pt x="131" y="7"/>
                      </a:lnTo>
                      <a:lnTo>
                        <a:pt x="129" y="4"/>
                      </a:lnTo>
                      <a:lnTo>
                        <a:pt x="127" y="4"/>
                      </a:lnTo>
                      <a:lnTo>
                        <a:pt x="124" y="8"/>
                      </a:lnTo>
                      <a:lnTo>
                        <a:pt x="123" y="8"/>
                      </a:lnTo>
                      <a:lnTo>
                        <a:pt x="121" y="9"/>
                      </a:lnTo>
                      <a:lnTo>
                        <a:pt x="117" y="4"/>
                      </a:lnTo>
                      <a:lnTo>
                        <a:pt x="116" y="0"/>
                      </a:lnTo>
                      <a:lnTo>
                        <a:pt x="115" y="0"/>
                      </a:lnTo>
                      <a:lnTo>
                        <a:pt x="112" y="1"/>
                      </a:lnTo>
                      <a:lnTo>
                        <a:pt x="107" y="1"/>
                      </a:lnTo>
                      <a:lnTo>
                        <a:pt x="105" y="1"/>
                      </a:lnTo>
                      <a:lnTo>
                        <a:pt x="103" y="1"/>
                      </a:lnTo>
                      <a:lnTo>
                        <a:pt x="96" y="1"/>
                      </a:lnTo>
                      <a:lnTo>
                        <a:pt x="92" y="2"/>
                      </a:lnTo>
                      <a:lnTo>
                        <a:pt x="86" y="6"/>
                      </a:lnTo>
                      <a:lnTo>
                        <a:pt x="82" y="6"/>
                      </a:lnTo>
                      <a:lnTo>
                        <a:pt x="77" y="8"/>
                      </a:lnTo>
                      <a:lnTo>
                        <a:pt x="75" y="10"/>
                      </a:lnTo>
                      <a:lnTo>
                        <a:pt x="73" y="11"/>
                      </a:lnTo>
                      <a:lnTo>
                        <a:pt x="71" y="14"/>
                      </a:lnTo>
                      <a:lnTo>
                        <a:pt x="69" y="15"/>
                      </a:lnTo>
                      <a:lnTo>
                        <a:pt x="69" y="18"/>
                      </a:lnTo>
                      <a:lnTo>
                        <a:pt x="67" y="19"/>
                      </a:lnTo>
                      <a:lnTo>
                        <a:pt x="67" y="22"/>
                      </a:lnTo>
                      <a:lnTo>
                        <a:pt x="62" y="22"/>
                      </a:lnTo>
                      <a:lnTo>
                        <a:pt x="55" y="18"/>
                      </a:lnTo>
                      <a:lnTo>
                        <a:pt x="52" y="18"/>
                      </a:lnTo>
                      <a:lnTo>
                        <a:pt x="51" y="20"/>
                      </a:lnTo>
                      <a:lnTo>
                        <a:pt x="48" y="19"/>
                      </a:lnTo>
                      <a:lnTo>
                        <a:pt x="43" y="20"/>
                      </a:lnTo>
                      <a:lnTo>
                        <a:pt x="41" y="19"/>
                      </a:lnTo>
                      <a:lnTo>
                        <a:pt x="37" y="21"/>
                      </a:lnTo>
                      <a:lnTo>
                        <a:pt x="37" y="23"/>
                      </a:lnTo>
                      <a:lnTo>
                        <a:pt x="40" y="28"/>
                      </a:lnTo>
                      <a:lnTo>
                        <a:pt x="44" y="29"/>
                      </a:lnTo>
                      <a:lnTo>
                        <a:pt x="47" y="29"/>
                      </a:lnTo>
                      <a:lnTo>
                        <a:pt x="46" y="31"/>
                      </a:lnTo>
                      <a:lnTo>
                        <a:pt x="41" y="31"/>
                      </a:lnTo>
                      <a:lnTo>
                        <a:pt x="35" y="32"/>
                      </a:lnTo>
                      <a:lnTo>
                        <a:pt x="34" y="35"/>
                      </a:lnTo>
                      <a:lnTo>
                        <a:pt x="34" y="37"/>
                      </a:lnTo>
                      <a:lnTo>
                        <a:pt x="37" y="36"/>
                      </a:lnTo>
                      <a:lnTo>
                        <a:pt x="38" y="38"/>
                      </a:lnTo>
                      <a:lnTo>
                        <a:pt x="36" y="39"/>
                      </a:lnTo>
                      <a:lnTo>
                        <a:pt x="30" y="39"/>
                      </a:lnTo>
                      <a:lnTo>
                        <a:pt x="27" y="37"/>
                      </a:lnTo>
                      <a:lnTo>
                        <a:pt x="24" y="39"/>
                      </a:lnTo>
                      <a:lnTo>
                        <a:pt x="22" y="36"/>
                      </a:lnTo>
                      <a:lnTo>
                        <a:pt x="20" y="36"/>
                      </a:lnTo>
                      <a:lnTo>
                        <a:pt x="17" y="39"/>
                      </a:lnTo>
                      <a:lnTo>
                        <a:pt x="15" y="39"/>
                      </a:lnTo>
                      <a:lnTo>
                        <a:pt x="12" y="36"/>
                      </a:lnTo>
                      <a:lnTo>
                        <a:pt x="9" y="36"/>
                      </a:lnTo>
                      <a:lnTo>
                        <a:pt x="3" y="42"/>
                      </a:lnTo>
                      <a:lnTo>
                        <a:pt x="1" y="46"/>
                      </a:lnTo>
                      <a:lnTo>
                        <a:pt x="0" y="48"/>
                      </a:lnTo>
                      <a:lnTo>
                        <a:pt x="1" y="50"/>
                      </a:lnTo>
                      <a:lnTo>
                        <a:pt x="1" y="54"/>
                      </a:lnTo>
                      <a:lnTo>
                        <a:pt x="0" y="55"/>
                      </a:lnTo>
                      <a:lnTo>
                        <a:pt x="1" y="57"/>
                      </a:lnTo>
                      <a:lnTo>
                        <a:pt x="5" y="56"/>
                      </a:lnTo>
                      <a:lnTo>
                        <a:pt x="6" y="56"/>
                      </a:lnTo>
                      <a:lnTo>
                        <a:pt x="9" y="56"/>
                      </a:lnTo>
                      <a:lnTo>
                        <a:pt x="12" y="56"/>
                      </a:lnTo>
                      <a:lnTo>
                        <a:pt x="9" y="60"/>
                      </a:lnTo>
                      <a:lnTo>
                        <a:pt x="10" y="62"/>
                      </a:lnTo>
                      <a:lnTo>
                        <a:pt x="10" y="65"/>
                      </a:lnTo>
                      <a:lnTo>
                        <a:pt x="10" y="67"/>
                      </a:lnTo>
                      <a:lnTo>
                        <a:pt x="10" y="68"/>
                      </a:lnTo>
                      <a:lnTo>
                        <a:pt x="11" y="69"/>
                      </a:lnTo>
                      <a:lnTo>
                        <a:pt x="13" y="67"/>
                      </a:lnTo>
                      <a:lnTo>
                        <a:pt x="14" y="69"/>
                      </a:lnTo>
                      <a:lnTo>
                        <a:pt x="12" y="70"/>
                      </a:lnTo>
                      <a:lnTo>
                        <a:pt x="9" y="73"/>
                      </a:lnTo>
                      <a:lnTo>
                        <a:pt x="10" y="74"/>
                      </a:lnTo>
                      <a:lnTo>
                        <a:pt x="12" y="74"/>
                      </a:lnTo>
                      <a:lnTo>
                        <a:pt x="10" y="77"/>
                      </a:lnTo>
                      <a:lnTo>
                        <a:pt x="9" y="79"/>
                      </a:lnTo>
                      <a:lnTo>
                        <a:pt x="7" y="79"/>
                      </a:lnTo>
                      <a:lnTo>
                        <a:pt x="6" y="75"/>
                      </a:lnTo>
                      <a:lnTo>
                        <a:pt x="5" y="74"/>
                      </a:lnTo>
                      <a:lnTo>
                        <a:pt x="4" y="77"/>
                      </a:lnTo>
                      <a:lnTo>
                        <a:pt x="5" y="80"/>
                      </a:lnTo>
                      <a:lnTo>
                        <a:pt x="4" y="82"/>
                      </a:lnTo>
                      <a:lnTo>
                        <a:pt x="4" y="84"/>
                      </a:lnTo>
                      <a:lnTo>
                        <a:pt x="6" y="86"/>
                      </a:lnTo>
                      <a:lnTo>
                        <a:pt x="7" y="84"/>
                      </a:lnTo>
                      <a:lnTo>
                        <a:pt x="10" y="87"/>
                      </a:lnTo>
                      <a:lnTo>
                        <a:pt x="12" y="87"/>
                      </a:lnTo>
                      <a:lnTo>
                        <a:pt x="15" y="89"/>
                      </a:lnTo>
                      <a:lnTo>
                        <a:pt x="17" y="93"/>
                      </a:lnTo>
                      <a:lnTo>
                        <a:pt x="14" y="96"/>
                      </a:lnTo>
                      <a:lnTo>
                        <a:pt x="16" y="98"/>
                      </a:lnTo>
                      <a:lnTo>
                        <a:pt x="16" y="100"/>
                      </a:lnTo>
                      <a:lnTo>
                        <a:pt x="17" y="100"/>
                      </a:lnTo>
                      <a:lnTo>
                        <a:pt x="21" y="104"/>
                      </a:lnTo>
                      <a:lnTo>
                        <a:pt x="20" y="107"/>
                      </a:lnTo>
                      <a:lnTo>
                        <a:pt x="17" y="106"/>
                      </a:lnTo>
                      <a:lnTo>
                        <a:pt x="17" y="108"/>
                      </a:lnTo>
                      <a:lnTo>
                        <a:pt x="19" y="109"/>
                      </a:lnTo>
                      <a:lnTo>
                        <a:pt x="24" y="108"/>
                      </a:lnTo>
                      <a:lnTo>
                        <a:pt x="29" y="108"/>
                      </a:lnTo>
                      <a:lnTo>
                        <a:pt x="29" y="109"/>
                      </a:lnTo>
                      <a:lnTo>
                        <a:pt x="27" y="111"/>
                      </a:lnTo>
                      <a:lnTo>
                        <a:pt x="24" y="112"/>
                      </a:lnTo>
                      <a:lnTo>
                        <a:pt x="20" y="112"/>
                      </a:lnTo>
                      <a:lnTo>
                        <a:pt x="19" y="114"/>
                      </a:lnTo>
                      <a:lnTo>
                        <a:pt x="20" y="115"/>
                      </a:lnTo>
                      <a:lnTo>
                        <a:pt x="23" y="114"/>
                      </a:lnTo>
                      <a:lnTo>
                        <a:pt x="26" y="114"/>
                      </a:lnTo>
                      <a:lnTo>
                        <a:pt x="27" y="113"/>
                      </a:lnTo>
                      <a:lnTo>
                        <a:pt x="27" y="115"/>
                      </a:lnTo>
                      <a:lnTo>
                        <a:pt x="28" y="116"/>
                      </a:lnTo>
                      <a:lnTo>
                        <a:pt x="30" y="114"/>
                      </a:lnTo>
                      <a:lnTo>
                        <a:pt x="32" y="111"/>
                      </a:lnTo>
                      <a:lnTo>
                        <a:pt x="34" y="111"/>
                      </a:lnTo>
                      <a:lnTo>
                        <a:pt x="35" y="113"/>
                      </a:lnTo>
                      <a:lnTo>
                        <a:pt x="37" y="113"/>
                      </a:lnTo>
                      <a:lnTo>
                        <a:pt x="40" y="115"/>
                      </a:lnTo>
                      <a:lnTo>
                        <a:pt x="41" y="112"/>
                      </a:lnTo>
                      <a:lnTo>
                        <a:pt x="43" y="113"/>
                      </a:lnTo>
                      <a:lnTo>
                        <a:pt x="43" y="115"/>
                      </a:lnTo>
                      <a:lnTo>
                        <a:pt x="41" y="115"/>
                      </a:lnTo>
                      <a:lnTo>
                        <a:pt x="43" y="118"/>
                      </a:lnTo>
                      <a:lnTo>
                        <a:pt x="44" y="120"/>
                      </a:lnTo>
                      <a:lnTo>
                        <a:pt x="46" y="123"/>
                      </a:lnTo>
                      <a:lnTo>
                        <a:pt x="48" y="122"/>
                      </a:lnTo>
                      <a:lnTo>
                        <a:pt x="51" y="124"/>
                      </a:lnTo>
                      <a:lnTo>
                        <a:pt x="54" y="123"/>
                      </a:lnTo>
                      <a:lnTo>
                        <a:pt x="55" y="122"/>
                      </a:lnTo>
                      <a:lnTo>
                        <a:pt x="58" y="122"/>
                      </a:lnTo>
                      <a:lnTo>
                        <a:pt x="60" y="120"/>
                      </a:lnTo>
                      <a:lnTo>
                        <a:pt x="62" y="122"/>
                      </a:lnTo>
                      <a:lnTo>
                        <a:pt x="64" y="120"/>
                      </a:lnTo>
                      <a:lnTo>
                        <a:pt x="64" y="116"/>
                      </a:lnTo>
                      <a:lnTo>
                        <a:pt x="65" y="115"/>
                      </a:lnTo>
                      <a:lnTo>
                        <a:pt x="64" y="111"/>
                      </a:lnTo>
                      <a:lnTo>
                        <a:pt x="70" y="110"/>
                      </a:lnTo>
                      <a:lnTo>
                        <a:pt x="75" y="111"/>
                      </a:lnTo>
                      <a:lnTo>
                        <a:pt x="82" y="115"/>
                      </a:lnTo>
                      <a:lnTo>
                        <a:pt x="84" y="115"/>
                      </a:lnTo>
                      <a:lnTo>
                        <a:pt x="89" y="122"/>
                      </a:lnTo>
                      <a:lnTo>
                        <a:pt x="93" y="125"/>
                      </a:lnTo>
                      <a:lnTo>
                        <a:pt x="106" y="123"/>
                      </a:lnTo>
                      <a:lnTo>
                        <a:pt x="110" y="121"/>
                      </a:lnTo>
                      <a:lnTo>
                        <a:pt x="110" y="121"/>
                      </a:lnTo>
                      <a:lnTo>
                        <a:pt x="111" y="122"/>
                      </a:lnTo>
                      <a:lnTo>
                        <a:pt x="113" y="120"/>
                      </a:lnTo>
                      <a:lnTo>
                        <a:pt x="114" y="118"/>
                      </a:lnTo>
                      <a:lnTo>
                        <a:pt x="120" y="109"/>
                      </a:lnTo>
                      <a:lnTo>
                        <a:pt x="121" y="108"/>
                      </a:lnTo>
                      <a:lnTo>
                        <a:pt x="127" y="111"/>
                      </a:lnTo>
                      <a:lnTo>
                        <a:pt x="131" y="113"/>
                      </a:lnTo>
                      <a:lnTo>
                        <a:pt x="135" y="112"/>
                      </a:lnTo>
                      <a:lnTo>
                        <a:pt x="135" y="111"/>
                      </a:lnTo>
                      <a:lnTo>
                        <a:pt x="138" y="108"/>
                      </a:lnTo>
                      <a:lnTo>
                        <a:pt x="141" y="108"/>
                      </a:lnTo>
                      <a:lnTo>
                        <a:pt x="141" y="111"/>
                      </a:lnTo>
                      <a:lnTo>
                        <a:pt x="139" y="115"/>
                      </a:lnTo>
                      <a:lnTo>
                        <a:pt x="136" y="118"/>
                      </a:lnTo>
                      <a:lnTo>
                        <a:pt x="136" y="119"/>
                      </a:lnTo>
                      <a:lnTo>
                        <a:pt x="139" y="123"/>
                      </a:lnTo>
                      <a:lnTo>
                        <a:pt x="138" y="125"/>
                      </a:lnTo>
                      <a:lnTo>
                        <a:pt x="141" y="126"/>
                      </a:lnTo>
                      <a:lnTo>
                        <a:pt x="144" y="125"/>
                      </a:lnTo>
                      <a:close/>
                    </a:path>
                  </a:pathLst>
                </a:custGeom>
                <a:solidFill>
                  <a:schemeClr val="bg1">
                    <a:lumMod val="85000"/>
                  </a:schemeClr>
                </a:solidFill>
                <a:ln w="95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2" name="Rectangle 11">
                <a:extLst>
                  <a:ext uri="{FF2B5EF4-FFF2-40B4-BE49-F238E27FC236}">
                    <a16:creationId xmlns:a16="http://schemas.microsoft.com/office/drawing/2014/main" id="{9B573A0A-DF01-7A4C-9D2F-7F0704738674}"/>
                  </a:ext>
                </a:extLst>
              </p:cNvPr>
              <p:cNvSpPr/>
              <p:nvPr/>
            </p:nvSpPr>
            <p:spPr>
              <a:xfrm>
                <a:off x="486481" y="6450784"/>
                <a:ext cx="851658" cy="308758"/>
              </a:xfrm>
              <a:prstGeom prst="rect">
                <a:avLst/>
              </a:prstGeom>
            </p:spPr>
            <p:txBody>
              <a:bodyPr wrap="square">
                <a:spAutoFit/>
              </a:bodyPr>
              <a:lstStyle/>
              <a:p>
                <a:r>
                  <a:rPr lang="en-IE" sz="1100" dirty="0">
                    <a:solidFill>
                      <a:srgbClr val="58595B"/>
                    </a:solidFill>
                    <a:latin typeface="Calibri" panose="020F0502020204030204" pitchFamily="34" charset="0"/>
                    <a:ea typeface="Open Sans" panose="020B0606030504020204" pitchFamily="34" charset="0"/>
                    <a:cs typeface="Calibri" panose="020F0502020204030204" pitchFamily="34" charset="0"/>
                  </a:rPr>
                  <a:t>Ireland</a:t>
                </a:r>
                <a:endParaRPr lang="en-US" sz="1100" dirty="0">
                  <a:solidFill>
                    <a:srgbClr val="58595B"/>
                  </a:solidFill>
                  <a:latin typeface="Calibri" panose="020F0502020204030204" pitchFamily="34" charset="0"/>
                  <a:ea typeface="Open Sans" panose="020B060603050402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F414B97-AAFF-FE4C-B31E-86FCE4C5A4CA}"/>
                  </a:ext>
                </a:extLst>
              </p:cNvPr>
              <p:cNvSpPr/>
              <p:nvPr/>
            </p:nvSpPr>
            <p:spPr>
              <a:xfrm>
                <a:off x="2497501" y="6237287"/>
                <a:ext cx="1024186" cy="308758"/>
              </a:xfrm>
              <a:prstGeom prst="rect">
                <a:avLst/>
              </a:prstGeom>
            </p:spPr>
            <p:txBody>
              <a:bodyPr>
                <a:spAutoFit/>
              </a:bodyPr>
              <a:lstStyle/>
              <a:p>
                <a:r>
                  <a:rPr lang="en-IE" sz="1100" dirty="0">
                    <a:solidFill>
                      <a:srgbClr val="58595B"/>
                    </a:solidFill>
                    <a:latin typeface="Calibri" panose="020F0502020204030204" pitchFamily="34" charset="0"/>
                    <a:ea typeface="Open Sans" panose="020B0606030504020204" pitchFamily="34" charset="0"/>
                    <a:cs typeface="Calibri" panose="020F0502020204030204" pitchFamily="34" charset="0"/>
                  </a:rPr>
                  <a:t>Denmark</a:t>
                </a:r>
                <a:endParaRPr lang="en-US" sz="1100" dirty="0">
                  <a:solidFill>
                    <a:srgbClr val="58595B"/>
                  </a:solidFill>
                  <a:latin typeface="Calibri" panose="020F0502020204030204" pitchFamily="34" charset="0"/>
                  <a:ea typeface="Open Sans" panose="020B060603050402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CF8949C9-8F2F-B446-A085-13A5DFED3267}"/>
                  </a:ext>
                </a:extLst>
              </p:cNvPr>
              <p:cNvSpPr/>
              <p:nvPr/>
            </p:nvSpPr>
            <p:spPr>
              <a:xfrm>
                <a:off x="1021030" y="7540226"/>
                <a:ext cx="1024186" cy="308758"/>
              </a:xfrm>
              <a:prstGeom prst="rect">
                <a:avLst/>
              </a:prstGeom>
            </p:spPr>
            <p:txBody>
              <a:bodyPr>
                <a:spAutoFit/>
              </a:bodyPr>
              <a:lstStyle/>
              <a:p>
                <a:r>
                  <a:rPr lang="en-IE" sz="1100" dirty="0">
                    <a:solidFill>
                      <a:srgbClr val="58595B"/>
                    </a:solidFill>
                    <a:latin typeface="Calibri" panose="020F0502020204030204" pitchFamily="34" charset="0"/>
                    <a:ea typeface="Open Sans" panose="020B0606030504020204" pitchFamily="34" charset="0"/>
                    <a:cs typeface="Calibri" panose="020F0502020204030204" pitchFamily="34" charset="0"/>
                  </a:rPr>
                  <a:t>Hungary</a:t>
                </a:r>
                <a:endParaRPr lang="en-US" sz="1100" dirty="0">
                  <a:solidFill>
                    <a:srgbClr val="58595B"/>
                  </a:solidFill>
                  <a:latin typeface="Calibri" panose="020F0502020204030204" pitchFamily="34" charset="0"/>
                  <a:ea typeface="Open Sans" panose="020B060603050402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CB90AFE2-5D07-1647-92FB-021455A23CDC}"/>
                  </a:ext>
                </a:extLst>
              </p:cNvPr>
              <p:cNvSpPr/>
              <p:nvPr/>
            </p:nvSpPr>
            <p:spPr>
              <a:xfrm>
                <a:off x="1150559" y="6841516"/>
                <a:ext cx="718704" cy="308758"/>
              </a:xfrm>
              <a:prstGeom prst="rect">
                <a:avLst/>
              </a:prstGeom>
            </p:spPr>
            <p:txBody>
              <a:bodyPr wrap="square">
                <a:spAutoFit/>
              </a:bodyPr>
              <a:lstStyle/>
              <a:p>
                <a:r>
                  <a:rPr lang="en-IE" sz="1100" dirty="0">
                    <a:solidFill>
                      <a:srgbClr val="58595B"/>
                    </a:solidFill>
                    <a:latin typeface="Calibri" panose="020F0502020204030204" pitchFamily="34" charset="0"/>
                    <a:ea typeface="Open Sans" panose="020B0606030504020204" pitchFamily="34" charset="0"/>
                    <a:cs typeface="Calibri" panose="020F0502020204030204" pitchFamily="34" charset="0"/>
                  </a:rPr>
                  <a:t>UK</a:t>
                </a:r>
                <a:endParaRPr lang="en-US" sz="1100" dirty="0">
                  <a:solidFill>
                    <a:srgbClr val="58595B"/>
                  </a:solidFill>
                  <a:latin typeface="Calibri" panose="020F0502020204030204" pitchFamily="34" charset="0"/>
                  <a:ea typeface="Open Sans" panose="020B060603050402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8C661651-4778-B041-BBA0-9FEA522B35F4}"/>
                  </a:ext>
                </a:extLst>
              </p:cNvPr>
              <p:cNvSpPr/>
              <p:nvPr/>
            </p:nvSpPr>
            <p:spPr>
              <a:xfrm>
                <a:off x="2434501" y="8347030"/>
                <a:ext cx="833241" cy="308758"/>
              </a:xfrm>
              <a:prstGeom prst="rect">
                <a:avLst/>
              </a:prstGeom>
            </p:spPr>
            <p:txBody>
              <a:bodyPr wrap="square">
                <a:spAutoFit/>
              </a:bodyPr>
              <a:lstStyle/>
              <a:p>
                <a:pPr algn="r"/>
                <a:r>
                  <a:rPr lang="en-IE" sz="1100" dirty="0">
                    <a:solidFill>
                      <a:srgbClr val="58595B"/>
                    </a:solidFill>
                    <a:latin typeface="Calibri" panose="020F0502020204030204" pitchFamily="34" charset="0"/>
                    <a:ea typeface="Open Sans" panose="020B0606030504020204" pitchFamily="34" charset="0"/>
                    <a:cs typeface="Calibri" panose="020F0502020204030204" pitchFamily="34" charset="0"/>
                  </a:rPr>
                  <a:t>Italy</a:t>
                </a:r>
                <a:endParaRPr lang="en-US" sz="1100" dirty="0">
                  <a:solidFill>
                    <a:srgbClr val="58595B"/>
                  </a:solidFill>
                  <a:latin typeface="Calibri" panose="020F0502020204030204" pitchFamily="34" charset="0"/>
                  <a:ea typeface="Open Sans" panose="020B060603050402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C628FB7-95E5-254A-BA72-A89FDABBE4F9}"/>
                  </a:ext>
                </a:extLst>
              </p:cNvPr>
              <p:cNvCxnSpPr>
                <a:cxnSpLocks/>
              </p:cNvCxnSpPr>
              <p:nvPr/>
            </p:nvCxnSpPr>
            <p:spPr>
              <a:xfrm flipH="1">
                <a:off x="3186303" y="8523870"/>
                <a:ext cx="832830" cy="0"/>
              </a:xfrm>
              <a:prstGeom prst="line">
                <a:avLst/>
              </a:prstGeom>
              <a:ln w="12700">
                <a:solidFill>
                  <a:srgbClr val="58595B"/>
                </a:solidFill>
                <a:prstDash val="sys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4336BD9-A315-CD4E-B4A9-224AD7627567}"/>
                  </a:ext>
                </a:extLst>
              </p:cNvPr>
              <p:cNvSpPr/>
              <p:nvPr/>
            </p:nvSpPr>
            <p:spPr>
              <a:xfrm>
                <a:off x="4247875" y="8931597"/>
                <a:ext cx="1024186" cy="308758"/>
              </a:xfrm>
              <a:prstGeom prst="rect">
                <a:avLst/>
              </a:prstGeom>
            </p:spPr>
            <p:txBody>
              <a:bodyPr>
                <a:spAutoFit/>
              </a:bodyPr>
              <a:lstStyle/>
              <a:p>
                <a:r>
                  <a:rPr lang="en-IE" sz="1100" dirty="0">
                    <a:solidFill>
                      <a:srgbClr val="58595B"/>
                    </a:solidFill>
                    <a:latin typeface="Calibri" panose="020F0502020204030204" pitchFamily="34" charset="0"/>
                    <a:ea typeface="Open Sans" panose="020B0606030504020204" pitchFamily="34" charset="0"/>
                    <a:cs typeface="Calibri" panose="020F0502020204030204" pitchFamily="34" charset="0"/>
                  </a:rPr>
                  <a:t>Greece</a:t>
                </a:r>
                <a:endParaRPr lang="en-US" sz="1100" dirty="0">
                  <a:solidFill>
                    <a:srgbClr val="58595B"/>
                  </a:solidFill>
                  <a:latin typeface="Calibri" panose="020F0502020204030204" pitchFamily="34" charset="0"/>
                  <a:ea typeface="Open Sans" panose="020B060603050402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38BC6B04-AA94-5846-A69B-8A288D0C83A6}"/>
                  </a:ext>
                </a:extLst>
              </p:cNvPr>
              <p:cNvCxnSpPr>
                <a:cxnSpLocks/>
              </p:cNvCxnSpPr>
              <p:nvPr/>
            </p:nvCxnSpPr>
            <p:spPr>
              <a:xfrm flipH="1">
                <a:off x="1480770" y="7003566"/>
                <a:ext cx="999128" cy="0"/>
              </a:xfrm>
              <a:prstGeom prst="line">
                <a:avLst/>
              </a:prstGeom>
              <a:ln w="12700">
                <a:solidFill>
                  <a:srgbClr val="58595B"/>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ACAA14-B9AE-8E4D-BD70-8BEFAE233762}"/>
                  </a:ext>
                </a:extLst>
              </p:cNvPr>
              <p:cNvCxnSpPr>
                <a:cxnSpLocks/>
              </p:cNvCxnSpPr>
              <p:nvPr/>
            </p:nvCxnSpPr>
            <p:spPr>
              <a:xfrm flipH="1">
                <a:off x="1109011" y="6621155"/>
                <a:ext cx="852283" cy="0"/>
              </a:xfrm>
              <a:prstGeom prst="line">
                <a:avLst/>
              </a:prstGeom>
              <a:ln w="12700">
                <a:solidFill>
                  <a:srgbClr val="58595B"/>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6953366-526F-8F41-B63C-D4CFC5FEA702}"/>
                  </a:ext>
                </a:extLst>
              </p:cNvPr>
              <p:cNvCxnSpPr>
                <a:cxnSpLocks/>
              </p:cNvCxnSpPr>
              <p:nvPr/>
            </p:nvCxnSpPr>
            <p:spPr>
              <a:xfrm>
                <a:off x="4873965" y="9111265"/>
                <a:ext cx="278539" cy="0"/>
              </a:xfrm>
              <a:prstGeom prst="line">
                <a:avLst/>
              </a:prstGeom>
              <a:ln w="12700">
                <a:solidFill>
                  <a:srgbClr val="58595B"/>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02BC62-39E5-5D43-AE92-875DFD79487A}"/>
                  </a:ext>
                </a:extLst>
              </p:cNvPr>
              <p:cNvCxnSpPr>
                <a:cxnSpLocks/>
              </p:cNvCxnSpPr>
              <p:nvPr/>
            </p:nvCxnSpPr>
            <p:spPr>
              <a:xfrm>
                <a:off x="1724985" y="7708130"/>
                <a:ext cx="2772688" cy="0"/>
              </a:xfrm>
              <a:prstGeom prst="line">
                <a:avLst/>
              </a:prstGeom>
              <a:ln w="12700">
                <a:solidFill>
                  <a:srgbClr val="58595B"/>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C4FA9AF-168D-2D46-A71E-D0496AC9D7F3}"/>
                  </a:ext>
                </a:extLst>
              </p:cNvPr>
              <p:cNvCxnSpPr>
                <a:cxnSpLocks/>
              </p:cNvCxnSpPr>
              <p:nvPr/>
            </p:nvCxnSpPr>
            <p:spPr>
              <a:xfrm>
                <a:off x="3242844" y="6414854"/>
                <a:ext cx="256168" cy="0"/>
              </a:xfrm>
              <a:prstGeom prst="line">
                <a:avLst/>
              </a:prstGeom>
              <a:ln w="12700">
                <a:solidFill>
                  <a:srgbClr val="58595B"/>
                </a:solidFill>
                <a:prstDash val="sysDot"/>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C71FAC77-9019-3F49-BCD0-85EE6B44303C}"/>
                  </a:ext>
                </a:extLst>
              </p:cNvPr>
              <p:cNvSpPr/>
              <p:nvPr/>
            </p:nvSpPr>
            <p:spPr>
              <a:xfrm>
                <a:off x="4004814" y="8475842"/>
                <a:ext cx="96056" cy="96057"/>
              </a:xfrm>
              <a:prstGeom prst="ellipse">
                <a:avLst/>
              </a:prstGeom>
              <a:solidFill>
                <a:srgbClr val="3389C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Oval 30">
                <a:extLst>
                  <a:ext uri="{FF2B5EF4-FFF2-40B4-BE49-F238E27FC236}">
                    <a16:creationId xmlns:a16="http://schemas.microsoft.com/office/drawing/2014/main" id="{B5A9EB27-B097-C34E-B0E3-0783054F89BE}"/>
                  </a:ext>
                </a:extLst>
              </p:cNvPr>
              <p:cNvSpPr/>
              <p:nvPr/>
            </p:nvSpPr>
            <p:spPr>
              <a:xfrm>
                <a:off x="1913266" y="6573127"/>
                <a:ext cx="96056" cy="96057"/>
              </a:xfrm>
              <a:prstGeom prst="ellipse">
                <a:avLst/>
              </a:prstGeom>
              <a:solidFill>
                <a:srgbClr val="3389C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96265DD3-6ABA-1E4B-9225-9FD0D62E3391}"/>
                  </a:ext>
                </a:extLst>
              </p:cNvPr>
              <p:cNvSpPr/>
              <p:nvPr/>
            </p:nvSpPr>
            <p:spPr>
              <a:xfrm>
                <a:off x="4460019" y="7660103"/>
                <a:ext cx="96056" cy="96057"/>
              </a:xfrm>
              <a:prstGeom prst="ellipse">
                <a:avLst/>
              </a:prstGeom>
              <a:solidFill>
                <a:srgbClr val="3389C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5C2258D5-0588-5C46-9232-75978EABBBD4}"/>
                  </a:ext>
                </a:extLst>
              </p:cNvPr>
              <p:cNvSpPr/>
              <p:nvPr/>
            </p:nvSpPr>
            <p:spPr>
              <a:xfrm>
                <a:off x="5112513" y="9063237"/>
                <a:ext cx="96056" cy="96057"/>
              </a:xfrm>
              <a:prstGeom prst="ellipse">
                <a:avLst/>
              </a:prstGeom>
              <a:solidFill>
                <a:srgbClr val="3389C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1CF0B020-2E8F-AD40-B3C6-A1DE8A7C9471}"/>
                  </a:ext>
                </a:extLst>
              </p:cNvPr>
              <p:cNvSpPr/>
              <p:nvPr/>
            </p:nvSpPr>
            <p:spPr>
              <a:xfrm>
                <a:off x="3450984" y="6366826"/>
                <a:ext cx="96056" cy="96057"/>
              </a:xfrm>
              <a:prstGeom prst="ellipse">
                <a:avLst/>
              </a:prstGeom>
              <a:solidFill>
                <a:srgbClr val="3389C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Oval 77">
              <a:extLst>
                <a:ext uri="{FF2B5EF4-FFF2-40B4-BE49-F238E27FC236}">
                  <a16:creationId xmlns:a16="http://schemas.microsoft.com/office/drawing/2014/main" id="{30B916EF-8F6C-7345-960C-807741B75DB8}"/>
                </a:ext>
              </a:extLst>
            </p:cNvPr>
            <p:cNvSpPr/>
            <p:nvPr/>
          </p:nvSpPr>
          <p:spPr>
            <a:xfrm>
              <a:off x="2763844" y="6062303"/>
              <a:ext cx="81388" cy="81389"/>
            </a:xfrm>
            <a:prstGeom prst="ellipse">
              <a:avLst/>
            </a:prstGeom>
            <a:solidFill>
              <a:srgbClr val="3389C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91" name="Rectangle 5">
            <a:extLst>
              <a:ext uri="{FF2B5EF4-FFF2-40B4-BE49-F238E27FC236}">
                <a16:creationId xmlns:a16="http://schemas.microsoft.com/office/drawing/2014/main" id="{63C2A42B-A478-4442-B152-745E03A0ECF8}"/>
              </a:ext>
            </a:extLst>
          </p:cNvPr>
          <p:cNvSpPr/>
          <p:nvPr/>
        </p:nvSpPr>
        <p:spPr bwMode="auto">
          <a:xfrm>
            <a:off x="7531815" y="-408562"/>
            <a:ext cx="3068487" cy="111631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ECECEC"/>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20776" y="7590953"/>
            <a:ext cx="5818041" cy="232169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177800" algn="l"/>
              </a:tabLst>
            </a:pPr>
            <a:r>
              <a:rPr lang="en-US" dirty="0">
                <a:solidFill>
                  <a:schemeClr val="bg1"/>
                </a:solidFill>
              </a:rPr>
              <a:t>While the COVID-19 pandemic spread fear, anxiety and economic downturn across the world, it also heralded a new era of innovations, with culture-based social innovation offering a silver lining for the strengthening of local economies and wellbeing. </a:t>
            </a:r>
          </a:p>
          <a:p>
            <a:pPr>
              <a:tabLst>
                <a:tab pos="177800" algn="l"/>
              </a:tabLst>
            </a:pPr>
            <a:endParaRPr lang="en-US" dirty="0">
              <a:solidFill>
                <a:schemeClr val="bg1"/>
              </a:solidFill>
            </a:endParaRPr>
          </a:p>
          <a:p>
            <a:pPr>
              <a:tabLst>
                <a:tab pos="177800" algn="l"/>
              </a:tabLst>
            </a:pPr>
            <a:endParaRPr lang="en-US" dirty="0">
              <a:solidFill>
                <a:schemeClr val="bg1"/>
              </a:solidFill>
            </a:endParaRPr>
          </a:p>
          <a:p>
            <a:pPr algn="l">
              <a:tabLst>
                <a:tab pos="177800" algn="l"/>
              </a:tabLst>
            </a:pPr>
            <a:r>
              <a:rPr lang="en-US" sz="1250" b="1" dirty="0">
                <a:solidFill>
                  <a:schemeClr val="bg1"/>
                </a:solidFill>
              </a:rPr>
              <a:t>The CSI EU project explores ways to learn from and build on that experience by engaging young adults to come together: </a:t>
            </a:r>
          </a:p>
          <a:p>
            <a:pPr marL="171450" indent="-171450" algn="l">
              <a:buClr>
                <a:srgbClr val="E54526"/>
              </a:buClr>
              <a:buFont typeface="Arial" panose="020B0604020202020204" pitchFamily="34" charset="0"/>
              <a:buChar char="•"/>
              <a:tabLst>
                <a:tab pos="177800" algn="l"/>
              </a:tabLst>
            </a:pPr>
            <a:r>
              <a:rPr lang="en-US" dirty="0">
                <a:solidFill>
                  <a:schemeClr val="bg1"/>
                </a:solidFill>
              </a:rPr>
              <a:t>to develop social innovation projects in the cultural, arts and creative spaces for the development of their personal and professional life, as well as for the well-being of their local communities; and</a:t>
            </a:r>
          </a:p>
          <a:p>
            <a:pPr marL="171450" indent="-171450" algn="l">
              <a:buClr>
                <a:srgbClr val="E54526"/>
              </a:buClr>
              <a:buFont typeface="Arial" panose="020B0604020202020204" pitchFamily="34" charset="0"/>
              <a:buChar char="•"/>
              <a:tabLst>
                <a:tab pos="177800" algn="l"/>
              </a:tabLst>
            </a:pPr>
            <a:r>
              <a:rPr lang="en-US" dirty="0">
                <a:solidFill>
                  <a:schemeClr val="bg1"/>
                </a:solidFill>
              </a:rPr>
              <a:t>to help build solidarity, resilience and improved mental health in the face of unprecedented times.</a:t>
            </a:r>
          </a:p>
        </p:txBody>
      </p:sp>
      <p:pic>
        <p:nvPicPr>
          <p:cNvPr id="93" name="Picture 92" descr="Logo&#10;&#10;Description automatically generated with medium confidence">
            <a:extLst>
              <a:ext uri="{FF2B5EF4-FFF2-40B4-BE49-F238E27FC236}">
                <a16:creationId xmlns:a16="http://schemas.microsoft.com/office/drawing/2014/main" id="{81C6C097-E99B-1B43-9DA7-D9FCDC6090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0115" y="4955463"/>
            <a:ext cx="1844021" cy="1717533"/>
          </a:xfrm>
          <a:prstGeom prst="rect">
            <a:avLst/>
          </a:prstGeom>
        </p:spPr>
      </p:pic>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6</a:t>
            </a:fld>
            <a:endParaRPr lang="en-US" dirty="0"/>
          </a:p>
        </p:txBody>
      </p:sp>
    </p:spTree>
    <p:extLst>
      <p:ext uri="{BB962C8B-B14F-4D97-AF65-F5344CB8AC3E}">
        <p14:creationId xmlns:p14="http://schemas.microsoft.com/office/powerpoint/2010/main" val="26283026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60</a:t>
            </a:fld>
            <a:endParaRPr lang="en-US" dirty="0"/>
          </a:p>
        </p:txBody>
      </p:sp>
      <p:sp>
        <p:nvSpPr>
          <p:cNvPr id="7" name="Text Placeholder 6">
            <a:extLst>
              <a:ext uri="{FF2B5EF4-FFF2-40B4-BE49-F238E27FC236}">
                <a16:creationId xmlns:a16="http://schemas.microsoft.com/office/drawing/2014/main" id="{7EBB3E73-A809-3144-85E9-BA56DB47BF46}"/>
              </a:ext>
            </a:extLst>
          </p:cNvPr>
          <p:cNvSpPr>
            <a:spLocks noGrp="1"/>
          </p:cNvSpPr>
          <p:nvPr>
            <p:ph type="body" sz="quarter" idx="32"/>
          </p:nvPr>
        </p:nvSpPr>
        <p:spPr>
          <a:xfrm>
            <a:off x="489986" y="823985"/>
            <a:ext cx="6529939" cy="4521921"/>
          </a:xfrm>
        </p:spPr>
        <p:txBody>
          <a:bodyPr numCol="2"/>
          <a:lstStyle/>
          <a:p>
            <a:r>
              <a:rPr lang="en-GB" dirty="0"/>
              <a:t>The Art Foundation focuses on both getting art all over the country and giving all children and young people the opportunity to experience art. The project Voices from the Block is a long-term project that over the next four years (2019- 2022) will give young people in Roskilde and </a:t>
            </a:r>
            <a:r>
              <a:rPr lang="en-GB" dirty="0" err="1"/>
              <a:t>Brøndby</a:t>
            </a:r>
            <a:r>
              <a:rPr lang="en-GB" dirty="0"/>
              <a:t> Strand the opportunity to try their hand at music, film and photographic art guided by professional artists from Turning Tables.</a:t>
            </a:r>
            <a:endParaRPr lang="en-RU" dirty="0"/>
          </a:p>
          <a:p>
            <a:r>
              <a:rPr lang="en-GB" dirty="0"/>
              <a:t> </a:t>
            </a:r>
            <a:endParaRPr lang="en-RU" dirty="0"/>
          </a:p>
          <a:p>
            <a:r>
              <a:rPr lang="en-GB" dirty="0"/>
              <a:t>The point of the initiative is not that the young people subsequently continue the work with just film, photography and music. The crucial thing is that through the experiences of working within the creative sector, they get the experience that they can learn new things, collaborate to achieve a goal and carry out a concrete project. Michael </a:t>
            </a:r>
            <a:r>
              <a:rPr lang="en-GB" dirty="0" err="1"/>
              <a:t>Bojesen</a:t>
            </a:r>
            <a:r>
              <a:rPr lang="en-GB" dirty="0"/>
              <a:t>, chairman of the board of the </a:t>
            </a:r>
            <a:r>
              <a:rPr lang="en-GB" dirty="0" err="1"/>
              <a:t>Kunstfonden</a:t>
            </a:r>
            <a:r>
              <a:rPr lang="en-GB" dirty="0"/>
              <a:t> and committee leader of the Project Support Committee for Music, points out, like Martin </a:t>
            </a:r>
            <a:r>
              <a:rPr lang="en-GB" dirty="0" err="1"/>
              <a:t>Højland</a:t>
            </a:r>
            <a:r>
              <a:rPr lang="en-GB" dirty="0"/>
              <a:t> and Michael Buch-Barnes, that the project strengthens the young people.</a:t>
            </a:r>
            <a:endParaRPr lang="en-RU" dirty="0"/>
          </a:p>
          <a:p>
            <a:r>
              <a:rPr lang="en-GB" dirty="0"/>
              <a:t> </a:t>
            </a:r>
            <a:endParaRPr lang="en-RU" dirty="0"/>
          </a:p>
          <a:p>
            <a:r>
              <a:rPr lang="en-GB" dirty="0"/>
              <a:t>What stands as innovative in this initiative is that this project creates inclusion and new communities both professionally in the creative field, and socially between different groups of young people. Besides, it is interesting how </a:t>
            </a:r>
            <a:r>
              <a:rPr lang="en-GB" dirty="0" err="1"/>
              <a:t>colorful</a:t>
            </a:r>
            <a:r>
              <a:rPr lang="en-GB" dirty="0"/>
              <a:t> shipping containers are converted into professional studios where music, film and photography can be produced. These have been placed in nine different public housing areas around Denmark over the past two years. These areas are known to be socially disadvantaged residentially areas.</a:t>
            </a:r>
          </a:p>
          <a:p>
            <a:endParaRPr lang="en-GB" dirty="0"/>
          </a:p>
          <a:p>
            <a:r>
              <a:rPr lang="en-GB" dirty="0"/>
              <a:t>“Voices from the Block is based on the musicality of children and young people, and with a positive approach develops them as human beings. Through music, we can express our feelings such as love, pain and joy. That is why Stemmer </a:t>
            </a:r>
            <a:r>
              <a:rPr lang="en-GB" dirty="0" err="1"/>
              <a:t>fra</a:t>
            </a:r>
            <a:r>
              <a:rPr lang="en-GB" dirty="0"/>
              <a:t> </a:t>
            </a:r>
            <a:r>
              <a:rPr lang="en-GB" dirty="0" err="1"/>
              <a:t>Blokken</a:t>
            </a:r>
            <a:r>
              <a:rPr lang="en-GB" dirty="0"/>
              <a:t> is completely in line with other of the </a:t>
            </a:r>
            <a:r>
              <a:rPr lang="en-GB" dirty="0" err="1"/>
              <a:t>Kunstfonden's</a:t>
            </a:r>
            <a:r>
              <a:rPr lang="en-GB" dirty="0"/>
              <a:t> projects, where you get art to make a difference in socially disadvantaged residential areas”.</a:t>
            </a:r>
            <a:r>
              <a:rPr lang="en-GB" baseline="30000" dirty="0"/>
              <a:t>57</a:t>
            </a:r>
            <a:r>
              <a:rPr lang="en-GB" dirty="0"/>
              <a:t> However, not only do the participants get to develop skills in music writing, singing, photography and filmmaking. They are also engaging with digital tools and platforms to create these artistic pieces. Digital skills are essential for young people to stay relevant in today’s job market and to be an active citizen, and so the programme offers a fun and engaging way for these participants to gain vital digital skills.</a:t>
            </a:r>
            <a:endParaRPr lang="en-RU" dirty="0"/>
          </a:p>
        </p:txBody>
      </p:sp>
      <p:sp>
        <p:nvSpPr>
          <p:cNvPr id="9" name="Text Placeholder 5">
            <a:extLst>
              <a:ext uri="{FF2B5EF4-FFF2-40B4-BE49-F238E27FC236}">
                <a16:creationId xmlns:a16="http://schemas.microsoft.com/office/drawing/2014/main" id="{3BC6BCC3-A004-064C-B013-7E7C49E954F3}"/>
              </a:ext>
            </a:extLst>
          </p:cNvPr>
          <p:cNvSpPr txBox="1">
            <a:spLocks/>
          </p:cNvSpPr>
          <p:nvPr/>
        </p:nvSpPr>
        <p:spPr>
          <a:xfrm>
            <a:off x="512909" y="9506216"/>
            <a:ext cx="5967266" cy="81008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sz="1000" baseline="30000" dirty="0"/>
              <a:t>57 </a:t>
            </a:r>
            <a:r>
              <a:rPr lang="en-GB" sz="1000" b="1" dirty="0">
                <a:solidFill>
                  <a:srgbClr val="E54526"/>
                </a:solidFill>
                <a:hlinkClick r:id="rId2">
                  <a:extLst>
                    <a:ext uri="{A12FA001-AC4F-418D-AE19-62706E023703}">
                      <ahyp:hlinkClr xmlns:ahyp="http://schemas.microsoft.com/office/drawing/2018/hyperlinkcolor" val="tx"/>
                    </a:ext>
                  </a:extLst>
                </a:hlinkClick>
              </a:rPr>
              <a:t>https://</a:t>
            </a:r>
            <a:r>
              <a:rPr lang="en-GB" sz="1000" b="1" dirty="0" err="1">
                <a:solidFill>
                  <a:srgbClr val="E54526"/>
                </a:solidFill>
                <a:hlinkClick r:id="rId2">
                  <a:extLst>
                    <a:ext uri="{A12FA001-AC4F-418D-AE19-62706E023703}">
                      <ahyp:hlinkClr xmlns:ahyp="http://schemas.microsoft.com/office/drawing/2018/hyperlinkcolor" val="tx"/>
                    </a:ext>
                  </a:extLst>
                </a:hlinkClick>
              </a:rPr>
              <a:t>www.kunst.dk</a:t>
            </a:r>
            <a:r>
              <a:rPr lang="en-GB" sz="1000" b="1" dirty="0">
                <a:solidFill>
                  <a:srgbClr val="E54526"/>
                </a:solidFill>
                <a:hlinkClick r:id="rId2">
                  <a:extLst>
                    <a:ext uri="{A12FA001-AC4F-418D-AE19-62706E023703}">
                      <ahyp:hlinkClr xmlns:ahyp="http://schemas.microsoft.com/office/drawing/2018/hyperlinkcolor" val="tx"/>
                    </a:ext>
                  </a:extLst>
                </a:hlinkClick>
              </a:rPr>
              <a:t>/</a:t>
            </a:r>
            <a:r>
              <a:rPr lang="en-GB" sz="1000" b="1" dirty="0" err="1">
                <a:solidFill>
                  <a:srgbClr val="E54526"/>
                </a:solidFill>
                <a:hlinkClick r:id="rId2">
                  <a:extLst>
                    <a:ext uri="{A12FA001-AC4F-418D-AE19-62706E023703}">
                      <ahyp:hlinkClr xmlns:ahyp="http://schemas.microsoft.com/office/drawing/2018/hyperlinkcolor" val="tx"/>
                    </a:ext>
                  </a:extLst>
                </a:hlinkClick>
              </a:rPr>
              <a:t>kulturlaboratorier-indtager-udsatte-boligomraader</a:t>
            </a:r>
            <a:r>
              <a:rPr lang="en-GB" sz="1000" b="1" dirty="0">
                <a:solidFill>
                  <a:srgbClr val="E54526"/>
                </a:solidFill>
              </a:rPr>
              <a:t> </a:t>
            </a:r>
            <a:endParaRPr lang="en-IE" sz="1000" baseline="30000" dirty="0"/>
          </a:p>
          <a:p>
            <a:pPr algn="l"/>
            <a:endParaRPr lang="en-GB" sz="1000" b="1" baseline="30000" dirty="0">
              <a:solidFill>
                <a:srgbClr val="E54526"/>
              </a:solidFill>
            </a:endParaRPr>
          </a:p>
          <a:p>
            <a:pPr algn="l"/>
            <a:endParaRPr lang="en-IE" sz="1000" b="1" baseline="30000" dirty="0">
              <a:solidFill>
                <a:srgbClr val="E54526"/>
              </a:solidFill>
            </a:endParaRPr>
          </a:p>
        </p:txBody>
      </p:sp>
      <p:sp>
        <p:nvSpPr>
          <p:cNvPr id="8" name="Rectangle 5">
            <a:extLst>
              <a:ext uri="{FF2B5EF4-FFF2-40B4-BE49-F238E27FC236}">
                <a16:creationId xmlns:a16="http://schemas.microsoft.com/office/drawing/2014/main" id="{30E1C417-2A27-764D-BBDD-56AC26287A22}"/>
              </a:ext>
            </a:extLst>
          </p:cNvPr>
          <p:cNvSpPr/>
          <p:nvPr/>
        </p:nvSpPr>
        <p:spPr bwMode="auto">
          <a:xfrm rot="10800000" flipV="1">
            <a:off x="6067" y="5928508"/>
            <a:ext cx="7013858" cy="3577708"/>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0" name="Text Placeholder 17">
            <a:extLst>
              <a:ext uri="{FF2B5EF4-FFF2-40B4-BE49-F238E27FC236}">
                <a16:creationId xmlns:a16="http://schemas.microsoft.com/office/drawing/2014/main" id="{E499BAA9-093A-3B4F-99C9-C7E08C186044}"/>
              </a:ext>
            </a:extLst>
          </p:cNvPr>
          <p:cNvSpPr txBox="1">
            <a:spLocks/>
          </p:cNvSpPr>
          <p:nvPr/>
        </p:nvSpPr>
        <p:spPr>
          <a:xfrm>
            <a:off x="498568" y="4984295"/>
            <a:ext cx="1518305" cy="1056987"/>
          </a:xfrm>
          <a:prstGeom prst="rect">
            <a:avLst/>
          </a:prstGeom>
        </p:spPr>
        <p:txBody>
          <a:bodyPr>
            <a:noAutofit/>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6000" b="1" dirty="0">
                <a:solidFill>
                  <a:srgbClr val="E54526"/>
                </a:solidFill>
                <a:latin typeface="Times" pitchFamily="2" charset="0"/>
                <a:cs typeface="Calibri" panose="020F0502020204030204" pitchFamily="34" charset="0"/>
              </a:rPr>
              <a:t>“</a:t>
            </a:r>
          </a:p>
        </p:txBody>
      </p:sp>
      <p:sp>
        <p:nvSpPr>
          <p:cNvPr id="11" name="Text Placeholder 16">
            <a:extLst>
              <a:ext uri="{FF2B5EF4-FFF2-40B4-BE49-F238E27FC236}">
                <a16:creationId xmlns:a16="http://schemas.microsoft.com/office/drawing/2014/main" id="{B40C7EFD-5A51-384A-8AB5-6B7BEC45BB7C}"/>
              </a:ext>
            </a:extLst>
          </p:cNvPr>
          <p:cNvSpPr txBox="1">
            <a:spLocks/>
          </p:cNvSpPr>
          <p:nvPr/>
        </p:nvSpPr>
        <p:spPr>
          <a:xfrm>
            <a:off x="734096" y="6314994"/>
            <a:ext cx="5878645" cy="186065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lnSpc>
                <a:spcPts val="2380"/>
              </a:lnSpc>
              <a:spcBef>
                <a:spcPts val="0"/>
              </a:spcBef>
              <a:buNone/>
            </a:pPr>
            <a:r>
              <a:rPr lang="en-US" sz="2400" i="1" dirty="0">
                <a:solidFill>
                  <a:schemeClr val="bg1"/>
                </a:solidFill>
                <a:latin typeface="Calibri" panose="020F0502020204030204" pitchFamily="34" charset="0"/>
                <a:cs typeface="Calibri" panose="020F0502020204030204" pitchFamily="34" charset="0"/>
              </a:rPr>
              <a:t>“We believe that it is good for people to be allowed to focus, immerse themselves and be present in processes where you translate thoughts into concrete creative works. Being allowed to convey one's thoughts and experience that it has a value for others is enormously rewarding, and makes the young people wiser about themselves and strengthens their self-esteem”</a:t>
            </a:r>
            <a:endParaRPr lang="en-US" sz="2400" i="1" baseline="30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34345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61</a:t>
            </a:fld>
            <a:endParaRPr lang="en-US" dirty="0"/>
          </a:p>
        </p:txBody>
      </p:sp>
      <p:sp>
        <p:nvSpPr>
          <p:cNvPr id="7" name="Text Placeholder 6">
            <a:extLst>
              <a:ext uri="{FF2B5EF4-FFF2-40B4-BE49-F238E27FC236}">
                <a16:creationId xmlns:a16="http://schemas.microsoft.com/office/drawing/2014/main" id="{7EBB3E73-A809-3144-85E9-BA56DB47BF46}"/>
              </a:ext>
            </a:extLst>
          </p:cNvPr>
          <p:cNvSpPr>
            <a:spLocks noGrp="1"/>
          </p:cNvSpPr>
          <p:nvPr>
            <p:ph type="body" sz="quarter" idx="32"/>
          </p:nvPr>
        </p:nvSpPr>
        <p:spPr>
          <a:xfrm>
            <a:off x="489986" y="823985"/>
            <a:ext cx="6529939" cy="4812540"/>
          </a:xfrm>
        </p:spPr>
        <p:txBody>
          <a:bodyPr numCol="2"/>
          <a:lstStyle/>
          <a:p>
            <a:r>
              <a:rPr lang="en-GB" dirty="0"/>
              <a:t>Martin </a:t>
            </a:r>
            <a:r>
              <a:rPr lang="en-GB" dirty="0" err="1"/>
              <a:t>Højland</a:t>
            </a:r>
            <a:r>
              <a:rPr lang="en-GB" dirty="0"/>
              <a:t>, head of Turning Tables Denmark and one half of the music duo Den </a:t>
            </a:r>
            <a:r>
              <a:rPr lang="en-GB" dirty="0" err="1"/>
              <a:t>Sorte</a:t>
            </a:r>
            <a:r>
              <a:rPr lang="en-GB" dirty="0"/>
              <a:t> Skol. He adds that the young people, among other things, “get the opportunity to perform at Roskilde Festival and show their works in the Cinematheque and at the Copenhagen Photo Festival”.</a:t>
            </a:r>
            <a:r>
              <a:rPr lang="en-GB" baseline="30000" dirty="0"/>
              <a:t>58</a:t>
            </a:r>
          </a:p>
          <a:p>
            <a:endParaRPr lang="en-GB" baseline="30000" dirty="0"/>
          </a:p>
          <a:p>
            <a:r>
              <a:rPr lang="en-GB" dirty="0"/>
              <a:t>For Martin </a:t>
            </a:r>
            <a:r>
              <a:rPr lang="en-GB" dirty="0" err="1"/>
              <a:t>Højland</a:t>
            </a:r>
            <a:r>
              <a:rPr lang="en-GB" dirty="0"/>
              <a:t>, it is absolutely central that foundations with a cultural focus and not just a social focus have supported the project. The children and young people who participate in "Voices from the Block" do not see it as a social offer, but as a place where they can explore their artistic abilities and creativity. And it is connected with another important point, namely that the project not only gives something to children and young people in public housing areas, but just as much that they give something to the culture of Denmark.</a:t>
            </a:r>
          </a:p>
          <a:p>
            <a:endParaRPr lang="en-RU" dirty="0"/>
          </a:p>
          <a:p>
            <a:r>
              <a:rPr lang="en-GB" dirty="0"/>
              <a:t>“These children and young people have stories, energy and creativity that you will not find anywhere else in Denmark. They write about everything from love to stigma, and we have been overwhelmed by how good they are, how much they have on heart, and the rest of us can only get richer by hearing their stories,”</a:t>
            </a:r>
            <a:r>
              <a:rPr lang="en-GB" baseline="30000" dirty="0"/>
              <a:t>59</a:t>
            </a:r>
            <a:r>
              <a:rPr lang="en-GB" dirty="0"/>
              <a:t> says Martin </a:t>
            </a:r>
            <a:r>
              <a:rPr lang="en-GB" dirty="0" err="1"/>
              <a:t>Højland</a:t>
            </a:r>
            <a:r>
              <a:rPr lang="en-GB" dirty="0"/>
              <a:t>. </a:t>
            </a:r>
          </a:p>
          <a:p>
            <a:endParaRPr lang="en-GB" dirty="0"/>
          </a:p>
          <a:p>
            <a:r>
              <a:rPr lang="en-GB" dirty="0"/>
              <a:t>During this initiative, 200 children and young people have been able to unfold creatively, and after a few weeks, the shipping containers can leave the land again. These young people live in areas deemed to be more vulnerable in Denmark, with increased rates of no upper secondary education, higher rates of unemployment and higher rates of crimes. Thus, these young people often come from disadvantaged homes. </a:t>
            </a:r>
          </a:p>
          <a:p>
            <a:endParaRPr lang="en-GB" dirty="0"/>
          </a:p>
          <a:p>
            <a:r>
              <a:rPr lang="en-GB" dirty="0"/>
              <a:t>Behind the creation and insertion of the modified containers is the NGO Turning Tables Denmark. With support from the </a:t>
            </a:r>
            <a:r>
              <a:rPr lang="en-GB" dirty="0" err="1"/>
              <a:t>Statens</a:t>
            </a:r>
            <a:r>
              <a:rPr lang="en-GB" dirty="0"/>
              <a:t> </a:t>
            </a:r>
            <a:r>
              <a:rPr lang="en-GB" dirty="0" err="1"/>
              <a:t>Kunstfond</a:t>
            </a:r>
            <a:r>
              <a:rPr lang="en-GB" dirty="0"/>
              <a:t> and a large number of other foundations, it has become possible to launch a more long-term project called "Voices from the Block". The idea is to build permanent container studios in the middle of </a:t>
            </a:r>
            <a:r>
              <a:rPr lang="en-GB" dirty="0" err="1"/>
              <a:t>Æblehaven</a:t>
            </a:r>
            <a:r>
              <a:rPr lang="en-GB" dirty="0"/>
              <a:t> in Roskilde and in </a:t>
            </a:r>
            <a:r>
              <a:rPr lang="en-GB" dirty="0" err="1"/>
              <a:t>Hallingparken</a:t>
            </a:r>
            <a:r>
              <a:rPr lang="en-GB" dirty="0"/>
              <a:t> in </a:t>
            </a:r>
            <a:r>
              <a:rPr lang="en-GB" dirty="0" err="1"/>
              <a:t>Brøndby</a:t>
            </a:r>
            <a:r>
              <a:rPr lang="en-GB" dirty="0"/>
              <a:t> Strand. The studios will be open four days a week, with professional artists ready to guide children and young people in music, film and photography. </a:t>
            </a:r>
            <a:endParaRPr lang="en-RU" dirty="0"/>
          </a:p>
          <a:p>
            <a:r>
              <a:rPr lang="en-GB" dirty="0"/>
              <a:t> </a:t>
            </a:r>
            <a:endParaRPr lang="en-RU" dirty="0"/>
          </a:p>
          <a:p>
            <a:r>
              <a:rPr lang="en-GB" dirty="0"/>
              <a:t>The building permit has just been approved in </a:t>
            </a:r>
            <a:r>
              <a:rPr lang="en-GB" dirty="0" err="1"/>
              <a:t>Brøndby</a:t>
            </a:r>
            <a:r>
              <a:rPr lang="en-GB" dirty="0"/>
              <a:t> Strand near Copenhagen. A large green area by the public housing area </a:t>
            </a:r>
            <a:r>
              <a:rPr lang="en-GB" dirty="0" err="1"/>
              <a:t>Hallingparken</a:t>
            </a:r>
            <a:r>
              <a:rPr lang="en-GB" dirty="0"/>
              <a:t> will therefore soon be occupied by shipping containers measuring 12x12 meters with space for both singing, film and photo studio, as well as exhibitions and concerts. The container studies are called cultural laboratories, and it is almost unique what is created in the laboratories. </a:t>
            </a:r>
            <a:endParaRPr lang="en-RU" dirty="0"/>
          </a:p>
          <a:p>
            <a:endParaRPr lang="en-RU" dirty="0"/>
          </a:p>
          <a:p>
            <a:endParaRPr lang="en-RU" dirty="0"/>
          </a:p>
          <a:p>
            <a:r>
              <a:rPr lang="en-GB" dirty="0"/>
              <a:t> </a:t>
            </a:r>
            <a:endParaRPr lang="en-RU" dirty="0"/>
          </a:p>
          <a:p>
            <a:endParaRPr lang="en-GB" baseline="30000" dirty="0"/>
          </a:p>
          <a:p>
            <a:endParaRPr lang="en-RU" baseline="30000" dirty="0"/>
          </a:p>
        </p:txBody>
      </p:sp>
      <p:sp>
        <p:nvSpPr>
          <p:cNvPr id="9" name="Text Placeholder 5">
            <a:extLst>
              <a:ext uri="{FF2B5EF4-FFF2-40B4-BE49-F238E27FC236}">
                <a16:creationId xmlns:a16="http://schemas.microsoft.com/office/drawing/2014/main" id="{3BC6BCC3-A004-064C-B013-7E7C49E954F3}"/>
              </a:ext>
            </a:extLst>
          </p:cNvPr>
          <p:cNvSpPr txBox="1">
            <a:spLocks/>
          </p:cNvSpPr>
          <p:nvPr/>
        </p:nvSpPr>
        <p:spPr>
          <a:xfrm>
            <a:off x="512909" y="9497124"/>
            <a:ext cx="5967266" cy="108098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sz="1000" baseline="30000" dirty="0"/>
              <a:t>58 </a:t>
            </a:r>
            <a:r>
              <a:rPr lang="en-GB" sz="1000" b="1" dirty="0">
                <a:solidFill>
                  <a:srgbClr val="E54526"/>
                </a:solidFill>
                <a:hlinkClick r:id="rId2">
                  <a:extLst>
                    <a:ext uri="{A12FA001-AC4F-418D-AE19-62706E023703}">
                      <ahyp:hlinkClr xmlns:ahyp="http://schemas.microsoft.com/office/drawing/2018/hyperlinkcolor" val="tx"/>
                    </a:ext>
                  </a:extLst>
                </a:hlinkClick>
              </a:rPr>
              <a:t>https://www.kunst.dk/kulturlaboratorier-indtager-udsatte-boligomraader</a:t>
            </a:r>
            <a:endParaRPr lang="en-GB" sz="1000" b="1" dirty="0">
              <a:solidFill>
                <a:srgbClr val="E54526"/>
              </a:solidFill>
            </a:endParaRPr>
          </a:p>
          <a:p>
            <a:pPr algn="l"/>
            <a:endParaRPr lang="en-GB" sz="1000" b="1" baseline="30000" dirty="0">
              <a:solidFill>
                <a:srgbClr val="E54526"/>
              </a:solidFill>
            </a:endParaRPr>
          </a:p>
          <a:p>
            <a:pPr algn="l"/>
            <a:r>
              <a:rPr lang="en-GB" sz="1000" baseline="30000" dirty="0"/>
              <a:t>59 </a:t>
            </a:r>
            <a:r>
              <a:rPr lang="en-GB" sz="1000" b="1" dirty="0">
                <a:solidFill>
                  <a:srgbClr val="E54526"/>
                </a:solidFill>
                <a:hlinkClick r:id="rId2">
                  <a:extLst>
                    <a:ext uri="{A12FA001-AC4F-418D-AE19-62706E023703}">
                      <ahyp:hlinkClr xmlns:ahyp="http://schemas.microsoft.com/office/drawing/2018/hyperlinkcolor" val="tx"/>
                    </a:ext>
                  </a:extLst>
                </a:hlinkClick>
              </a:rPr>
              <a:t>https://www.kunst.dk/kulturlaboratorier-indtager-udsatte-boligomraader</a:t>
            </a:r>
            <a:endParaRPr lang="en-IE" sz="1000" b="1" baseline="30000" dirty="0">
              <a:solidFill>
                <a:srgbClr val="E54526"/>
              </a:solidFill>
            </a:endParaRPr>
          </a:p>
          <a:p>
            <a:pPr algn="l"/>
            <a:endParaRPr lang="en-IE" sz="1000" b="1" baseline="30000" dirty="0">
              <a:solidFill>
                <a:srgbClr val="E54526"/>
              </a:solidFill>
            </a:endParaRPr>
          </a:p>
          <a:p>
            <a:pPr algn="l"/>
            <a:r>
              <a:rPr lang="en-GB" sz="1000" baseline="30000" dirty="0"/>
              <a:t>60 </a:t>
            </a:r>
            <a:r>
              <a:rPr lang="en-GB" sz="1000" b="1" dirty="0">
                <a:solidFill>
                  <a:srgbClr val="E54526"/>
                </a:solidFill>
                <a:hlinkClick r:id="rId2">
                  <a:extLst>
                    <a:ext uri="{A12FA001-AC4F-418D-AE19-62706E023703}">
                      <ahyp:hlinkClr xmlns:ahyp="http://schemas.microsoft.com/office/drawing/2018/hyperlinkcolor" val="tx"/>
                    </a:ext>
                  </a:extLst>
                </a:hlinkClick>
              </a:rPr>
              <a:t>https://</a:t>
            </a:r>
            <a:r>
              <a:rPr lang="en-GB" sz="1000" b="1" dirty="0" err="1">
                <a:solidFill>
                  <a:srgbClr val="E54526"/>
                </a:solidFill>
                <a:hlinkClick r:id="rId2">
                  <a:extLst>
                    <a:ext uri="{A12FA001-AC4F-418D-AE19-62706E023703}">
                      <ahyp:hlinkClr xmlns:ahyp="http://schemas.microsoft.com/office/drawing/2018/hyperlinkcolor" val="tx"/>
                    </a:ext>
                  </a:extLst>
                </a:hlinkClick>
              </a:rPr>
              <a:t>www.kunst.dk</a:t>
            </a:r>
            <a:r>
              <a:rPr lang="en-GB" sz="1000" b="1" dirty="0">
                <a:solidFill>
                  <a:srgbClr val="E54526"/>
                </a:solidFill>
                <a:hlinkClick r:id="rId2">
                  <a:extLst>
                    <a:ext uri="{A12FA001-AC4F-418D-AE19-62706E023703}">
                      <ahyp:hlinkClr xmlns:ahyp="http://schemas.microsoft.com/office/drawing/2018/hyperlinkcolor" val="tx"/>
                    </a:ext>
                  </a:extLst>
                </a:hlinkClick>
              </a:rPr>
              <a:t>/</a:t>
            </a:r>
            <a:r>
              <a:rPr lang="en-GB" sz="1000" b="1" dirty="0" err="1">
                <a:solidFill>
                  <a:srgbClr val="E54526"/>
                </a:solidFill>
                <a:hlinkClick r:id="rId2">
                  <a:extLst>
                    <a:ext uri="{A12FA001-AC4F-418D-AE19-62706E023703}">
                      <ahyp:hlinkClr xmlns:ahyp="http://schemas.microsoft.com/office/drawing/2018/hyperlinkcolor" val="tx"/>
                    </a:ext>
                  </a:extLst>
                </a:hlinkClick>
              </a:rPr>
              <a:t>kulturlaboratorier-indtager-udsatte-boligomraader</a:t>
            </a:r>
            <a:r>
              <a:rPr lang="en-GB" sz="1000" b="1" dirty="0">
                <a:solidFill>
                  <a:srgbClr val="E54526"/>
                </a:solidFill>
                <a:hlinkClick r:id="rId2">
                  <a:extLst>
                    <a:ext uri="{A12FA001-AC4F-418D-AE19-62706E023703}">
                      <ahyp:hlinkClr xmlns:ahyp="http://schemas.microsoft.com/office/drawing/2018/hyperlinkcolor" val="tx"/>
                    </a:ext>
                  </a:extLst>
                </a:hlinkClick>
              </a:rPr>
              <a:t> </a:t>
            </a:r>
            <a:endParaRPr lang="en-IE" sz="1000" b="1" baseline="30000" dirty="0">
              <a:solidFill>
                <a:srgbClr val="E54526"/>
              </a:solidFill>
            </a:endParaRPr>
          </a:p>
          <a:p>
            <a:pPr algn="l"/>
            <a:endParaRPr lang="en-IE" sz="1000" b="1" baseline="30000" dirty="0">
              <a:solidFill>
                <a:srgbClr val="E54526"/>
              </a:solidFill>
            </a:endParaRPr>
          </a:p>
        </p:txBody>
      </p:sp>
      <p:sp>
        <p:nvSpPr>
          <p:cNvPr id="8" name="Rectangle 5">
            <a:extLst>
              <a:ext uri="{FF2B5EF4-FFF2-40B4-BE49-F238E27FC236}">
                <a16:creationId xmlns:a16="http://schemas.microsoft.com/office/drawing/2014/main" id="{79407228-EE27-3C4C-A266-B1274CC4B3C6}"/>
              </a:ext>
            </a:extLst>
          </p:cNvPr>
          <p:cNvSpPr/>
          <p:nvPr/>
        </p:nvSpPr>
        <p:spPr bwMode="auto">
          <a:xfrm rot="10800000" flipV="1">
            <a:off x="-6459" y="6639719"/>
            <a:ext cx="7013858" cy="2935195"/>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0" name="Text Placeholder 17">
            <a:extLst>
              <a:ext uri="{FF2B5EF4-FFF2-40B4-BE49-F238E27FC236}">
                <a16:creationId xmlns:a16="http://schemas.microsoft.com/office/drawing/2014/main" id="{A9B8F343-420F-C049-AAEC-12EB3B168AD0}"/>
              </a:ext>
            </a:extLst>
          </p:cNvPr>
          <p:cNvSpPr txBox="1">
            <a:spLocks/>
          </p:cNvSpPr>
          <p:nvPr/>
        </p:nvSpPr>
        <p:spPr>
          <a:xfrm>
            <a:off x="498568" y="5695506"/>
            <a:ext cx="1518305" cy="1056987"/>
          </a:xfrm>
          <a:prstGeom prst="rect">
            <a:avLst/>
          </a:prstGeom>
        </p:spPr>
        <p:txBody>
          <a:bodyPr>
            <a:noAutofit/>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6000" b="1" dirty="0">
                <a:solidFill>
                  <a:srgbClr val="E54526"/>
                </a:solidFill>
                <a:latin typeface="Times" pitchFamily="2" charset="0"/>
                <a:cs typeface="Calibri" panose="020F0502020204030204" pitchFamily="34" charset="0"/>
              </a:rPr>
              <a:t>“</a:t>
            </a:r>
          </a:p>
        </p:txBody>
      </p:sp>
      <p:sp>
        <p:nvSpPr>
          <p:cNvPr id="11" name="Text Placeholder 16">
            <a:extLst>
              <a:ext uri="{FF2B5EF4-FFF2-40B4-BE49-F238E27FC236}">
                <a16:creationId xmlns:a16="http://schemas.microsoft.com/office/drawing/2014/main" id="{70C50D1D-17EE-D64A-AC6B-57F52F60CF7E}"/>
              </a:ext>
            </a:extLst>
          </p:cNvPr>
          <p:cNvSpPr txBox="1">
            <a:spLocks/>
          </p:cNvSpPr>
          <p:nvPr/>
        </p:nvSpPr>
        <p:spPr>
          <a:xfrm>
            <a:off x="2200152" y="7026205"/>
            <a:ext cx="4412589" cy="186065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lnSpc>
                <a:spcPts val="2380"/>
              </a:lnSpc>
              <a:spcBef>
                <a:spcPts val="0"/>
              </a:spcBef>
              <a:buNone/>
            </a:pPr>
            <a:r>
              <a:rPr lang="en-US" sz="2400" i="1" dirty="0">
                <a:solidFill>
                  <a:schemeClr val="bg1"/>
                </a:solidFill>
                <a:latin typeface="Calibri" panose="020F0502020204030204" pitchFamily="34" charset="0"/>
                <a:cs typeface="Calibri" panose="020F0502020204030204" pitchFamily="34" charset="0"/>
              </a:rPr>
              <a:t>“Not everyone is equally good at school, but perhaps they have some artistic talents that show through in their participation in the project. It can give them more confidence that they can take with them further in their lives” </a:t>
            </a:r>
          </a:p>
        </p:txBody>
      </p:sp>
    </p:spTree>
    <p:extLst>
      <p:ext uri="{BB962C8B-B14F-4D97-AF65-F5344CB8AC3E}">
        <p14:creationId xmlns:p14="http://schemas.microsoft.com/office/powerpoint/2010/main" val="3091721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41FD85-27FA-2A4E-9BEE-BF74E0E1B874}"/>
              </a:ext>
            </a:extLst>
          </p:cNvPr>
          <p:cNvSpPr/>
          <p:nvPr/>
        </p:nvSpPr>
        <p:spPr>
          <a:xfrm>
            <a:off x="509838" y="5535827"/>
            <a:ext cx="7049837" cy="341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 name="Slide Number Placeholder 4">
            <a:extLst>
              <a:ext uri="{FF2B5EF4-FFF2-40B4-BE49-F238E27FC236}">
                <a16:creationId xmlns:a16="http://schemas.microsoft.com/office/drawing/2014/main" id="{83E69291-8482-8946-A69C-EB41207F7CA0}"/>
              </a:ext>
            </a:extLst>
          </p:cNvPr>
          <p:cNvSpPr>
            <a:spLocks noGrp="1"/>
          </p:cNvSpPr>
          <p:nvPr>
            <p:ph type="sldNum" sz="quarter" idx="4"/>
          </p:nvPr>
        </p:nvSpPr>
        <p:spPr/>
        <p:txBody>
          <a:bodyPr/>
          <a:lstStyle/>
          <a:p>
            <a:fld id="{CB2079F2-58AF-ED44-82D7-E04B2F6FD686}" type="slidenum">
              <a:rPr lang="en-US" smtClean="0"/>
              <a:pPr/>
              <a:t>62</a:t>
            </a:fld>
            <a:endParaRPr lang="en-US" dirty="0"/>
          </a:p>
        </p:txBody>
      </p:sp>
      <p:sp>
        <p:nvSpPr>
          <p:cNvPr id="7" name="Text Placeholder 5">
            <a:extLst>
              <a:ext uri="{FF2B5EF4-FFF2-40B4-BE49-F238E27FC236}">
                <a16:creationId xmlns:a16="http://schemas.microsoft.com/office/drawing/2014/main" id="{2B59F832-9E85-544C-A28D-3D1B59C5D2A4}"/>
              </a:ext>
            </a:extLst>
          </p:cNvPr>
          <p:cNvSpPr txBox="1">
            <a:spLocks/>
          </p:cNvSpPr>
          <p:nvPr/>
        </p:nvSpPr>
        <p:spPr>
          <a:xfrm>
            <a:off x="509838" y="6095709"/>
            <a:ext cx="6526988" cy="3574032"/>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rgbClr val="58595B"/>
                </a:solidFill>
              </a:rPr>
              <a:t>says Michael Buch-</a:t>
            </a:r>
            <a:r>
              <a:rPr lang="en-GB" dirty="0" err="1">
                <a:solidFill>
                  <a:srgbClr val="58595B"/>
                </a:solidFill>
              </a:rPr>
              <a:t>Barne</a:t>
            </a:r>
            <a:r>
              <a:rPr lang="en-GB" dirty="0">
                <a:solidFill>
                  <a:srgbClr val="58595B"/>
                </a:solidFill>
              </a:rPr>
              <a:t> (Chairman of the board of </a:t>
            </a:r>
            <a:r>
              <a:rPr lang="en-GB" dirty="0" err="1">
                <a:solidFill>
                  <a:srgbClr val="58595B"/>
                </a:solidFill>
              </a:rPr>
              <a:t>Brøndby</a:t>
            </a:r>
            <a:r>
              <a:rPr lang="en-GB" dirty="0">
                <a:solidFill>
                  <a:srgbClr val="58595B"/>
                </a:solidFill>
              </a:rPr>
              <a:t> </a:t>
            </a:r>
            <a:r>
              <a:rPr lang="en-GB" dirty="0" err="1">
                <a:solidFill>
                  <a:srgbClr val="58595B"/>
                </a:solidFill>
              </a:rPr>
              <a:t>Boligselskab</a:t>
            </a:r>
            <a:r>
              <a:rPr lang="en-GB" dirty="0">
                <a:solidFill>
                  <a:srgbClr val="58595B"/>
                </a:solidFill>
              </a:rPr>
              <a:t> and city councillor for the Social Democrats).</a:t>
            </a:r>
          </a:p>
          <a:p>
            <a:r>
              <a:rPr lang="en-GB" dirty="0">
                <a:solidFill>
                  <a:srgbClr val="58595B"/>
                </a:solidFill>
              </a:rPr>
              <a:t> </a:t>
            </a:r>
          </a:p>
          <a:p>
            <a:r>
              <a:rPr lang="en-GB" dirty="0">
                <a:solidFill>
                  <a:srgbClr val="58595B"/>
                </a:solidFill>
              </a:rPr>
              <a:t>Young people from the public housing area, these areas have higher rates of secondary school dropout and unemployment, thus, these young people tend to come from disadvantaged backgrounds. “Voices from the Block” give these young people the opportunity to explore their creative and cultural space, trying out the talents in singing, writing songs, playing instruments, creating songs, photography, videography and much more. The “cultural laboratories” are open 4 days a week, this enables the young people to engage in activities that foster creativity, communication and confidence. </a:t>
            </a:r>
          </a:p>
          <a:p>
            <a:endParaRPr lang="en-GB" dirty="0">
              <a:solidFill>
                <a:srgbClr val="58595B"/>
              </a:solidFill>
            </a:endParaRPr>
          </a:p>
          <a:p>
            <a:r>
              <a:rPr lang="en-GB" dirty="0">
                <a:solidFill>
                  <a:srgbClr val="58595B"/>
                </a:solidFill>
              </a:rPr>
              <a:t>One of those who knows Turning Tables particularly well is 18-year-old Yasin Amiri. Back in 2018, he had never been involved with music, and for that matter, had not even imagined that it was something he was going to do. At that time, Turning Tables was housed in the asylum centre </a:t>
            </a:r>
            <a:r>
              <a:rPr lang="en-GB" dirty="0" err="1">
                <a:solidFill>
                  <a:srgbClr val="58595B"/>
                </a:solidFill>
              </a:rPr>
              <a:t>Sandholm</a:t>
            </a:r>
            <a:r>
              <a:rPr lang="en-GB" dirty="0">
                <a:solidFill>
                  <a:srgbClr val="58595B"/>
                </a:solidFill>
              </a:rPr>
              <a:t> Camp, where Yasin Amiri was at language school. He could not quite see why he should try to produce music, but said yes, which resulted in him both writing a song and filming a music video. In the summer of 2019, Turning Tables dumped their shipping container down in </a:t>
            </a:r>
            <a:r>
              <a:rPr lang="en-GB" dirty="0" err="1">
                <a:solidFill>
                  <a:srgbClr val="58595B"/>
                </a:solidFill>
              </a:rPr>
              <a:t>Æblehaven</a:t>
            </a:r>
            <a:r>
              <a:rPr lang="en-GB" dirty="0">
                <a:solidFill>
                  <a:srgbClr val="58595B"/>
                </a:solidFill>
              </a:rPr>
              <a:t> in Roskilde, where Yasin Amiri lived. He spent every day in the culture lab producing music and videos. From there it was going strong, and he has now performed with Turning Tables at Roskilde Festival and </a:t>
            </a:r>
            <a:r>
              <a:rPr lang="en-GB" dirty="0" err="1">
                <a:solidFill>
                  <a:srgbClr val="58595B"/>
                </a:solidFill>
              </a:rPr>
              <a:t>Folkemødet</a:t>
            </a:r>
            <a:r>
              <a:rPr lang="en-GB" dirty="0">
                <a:solidFill>
                  <a:srgbClr val="58595B"/>
                </a:solidFill>
              </a:rPr>
              <a:t>, among others. Yasin Amiri has moved to Copenhagen and comes a couple of times a week to Turning Tables’ permanent location in </a:t>
            </a:r>
            <a:r>
              <a:rPr lang="en-GB" dirty="0" err="1">
                <a:solidFill>
                  <a:srgbClr val="58595B"/>
                </a:solidFill>
              </a:rPr>
              <a:t>Nørrebro</a:t>
            </a:r>
            <a:r>
              <a:rPr lang="en-GB" dirty="0">
                <a:solidFill>
                  <a:srgbClr val="58595B"/>
                </a:solidFill>
              </a:rPr>
              <a:t>. </a:t>
            </a:r>
          </a:p>
        </p:txBody>
      </p:sp>
      <p:pic>
        <p:nvPicPr>
          <p:cNvPr id="15" name="Picture Placeholder 14" descr="A picture containing indoor&#10;&#10;Description automatically generated">
            <a:extLst>
              <a:ext uri="{FF2B5EF4-FFF2-40B4-BE49-F238E27FC236}">
                <a16:creationId xmlns:a16="http://schemas.microsoft.com/office/drawing/2014/main" id="{16061799-F8F9-9DAE-72F3-3FFC60F677DF}"/>
              </a:ext>
            </a:extLst>
          </p:cNvPr>
          <p:cNvPicPr>
            <a:picLocks noGrp="1" noChangeAspect="1"/>
          </p:cNvPicPr>
          <p:nvPr>
            <p:ph type="pic" sz="quarter" idx="41"/>
          </p:nvPr>
        </p:nvPicPr>
        <p:blipFill>
          <a:blip r:embed="rId2"/>
          <a:srcRect t="16980" b="16980"/>
          <a:stretch>
            <a:fillRect/>
          </a:stretch>
        </p:blipFill>
        <p:spPr/>
      </p:pic>
      <p:sp>
        <p:nvSpPr>
          <p:cNvPr id="18" name="TextBox 17">
            <a:extLst>
              <a:ext uri="{FF2B5EF4-FFF2-40B4-BE49-F238E27FC236}">
                <a16:creationId xmlns:a16="http://schemas.microsoft.com/office/drawing/2014/main" id="{562C4E32-6030-12BF-C7B9-6E02EA041AC4}"/>
              </a:ext>
            </a:extLst>
          </p:cNvPr>
          <p:cNvSpPr txBox="1"/>
          <p:nvPr/>
        </p:nvSpPr>
        <p:spPr>
          <a:xfrm>
            <a:off x="-9628" y="3340359"/>
            <a:ext cx="5437034" cy="261610"/>
          </a:xfrm>
          <a:prstGeom prst="rect">
            <a:avLst/>
          </a:prstGeom>
          <a:noFill/>
        </p:spPr>
        <p:txBody>
          <a:bodyPr wrap="square">
            <a:spAutoFit/>
          </a:bodyPr>
          <a:lstStyle/>
          <a:p>
            <a:r>
              <a:rPr lang="en-US" sz="1100" b="0" i="0" u="sng" strike="noStrike" dirty="0">
                <a:solidFill>
                  <a:srgbClr val="1155CC"/>
                </a:solidFill>
                <a:effectLst/>
                <a:latin typeface="Calibri" panose="020F0502020204030204" pitchFamily="34" charset="0"/>
                <a:cs typeface="Calibri" panose="020F0502020204030204" pitchFamily="34" charset="0"/>
                <a:hlinkClick r:id="rId3"/>
              </a:rPr>
              <a:t>MSP-lights</a:t>
            </a:r>
            <a:r>
              <a:rPr lang="en-US" sz="1100" b="0" i="0" u="none" strike="noStrike" dirty="0">
                <a:solidFill>
                  <a:srgbClr val="30272E"/>
                </a:solidFill>
                <a:effectLst/>
                <a:latin typeface="Calibri" panose="020F0502020204030204" pitchFamily="34" charset="0"/>
                <a:cs typeface="Calibri" panose="020F0502020204030204" pitchFamily="34" charset="0"/>
              </a:rPr>
              <a:t>" by </a:t>
            </a:r>
            <a:r>
              <a:rPr lang="en-US" sz="1100" b="0" i="0" u="sng" strike="noStrike" dirty="0">
                <a:solidFill>
                  <a:srgbClr val="1155CC"/>
                </a:solidFill>
                <a:effectLst/>
                <a:latin typeface="Calibri" panose="020F0502020204030204" pitchFamily="34" charset="0"/>
                <a:cs typeface="Calibri" panose="020F0502020204030204" pitchFamily="34" charset="0"/>
                <a:hlinkClick r:id="rId4"/>
              </a:rPr>
              <a:t>blah blah photos...blah blah blah</a:t>
            </a:r>
            <a:r>
              <a:rPr lang="en-US" sz="1100" b="0" i="0" u="none" strike="noStrike" dirty="0">
                <a:solidFill>
                  <a:srgbClr val="30272E"/>
                </a:solidFill>
                <a:effectLst/>
                <a:latin typeface="Calibri" panose="020F0502020204030204" pitchFamily="34" charset="0"/>
                <a:cs typeface="Calibri" panose="020F0502020204030204" pitchFamily="34" charset="0"/>
              </a:rPr>
              <a:t> is licensed under </a:t>
            </a:r>
            <a:r>
              <a:rPr lang="en-US" sz="1100" b="0" i="0" u="sng" strike="noStrike" dirty="0">
                <a:solidFill>
                  <a:srgbClr val="1155CC"/>
                </a:solidFill>
                <a:effectLst/>
                <a:latin typeface="Calibri" panose="020F0502020204030204" pitchFamily="34" charset="0"/>
                <a:cs typeface="Calibri" panose="020F0502020204030204" pitchFamily="34" charset="0"/>
                <a:hlinkClick r:id="rId5"/>
              </a:rPr>
              <a:t>CC BY 2.0</a:t>
            </a:r>
            <a:endParaRPr lang="en-IE"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42664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63</a:t>
            </a:fld>
            <a:endParaRPr lang="en-US" dirty="0"/>
          </a:p>
        </p:txBody>
      </p:sp>
      <p:sp>
        <p:nvSpPr>
          <p:cNvPr id="9" name="Text Placeholder 5">
            <a:extLst>
              <a:ext uri="{FF2B5EF4-FFF2-40B4-BE49-F238E27FC236}">
                <a16:creationId xmlns:a16="http://schemas.microsoft.com/office/drawing/2014/main" id="{3BC6BCC3-A004-064C-B013-7E7C49E954F3}"/>
              </a:ext>
            </a:extLst>
          </p:cNvPr>
          <p:cNvSpPr txBox="1">
            <a:spLocks/>
          </p:cNvSpPr>
          <p:nvPr/>
        </p:nvSpPr>
        <p:spPr>
          <a:xfrm>
            <a:off x="512909" y="9013031"/>
            <a:ext cx="5967266" cy="108098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pPr algn="l"/>
            <a:r>
              <a:rPr lang="en-GB" sz="1000" baseline="30000" dirty="0"/>
              <a:t>61 </a:t>
            </a:r>
            <a:r>
              <a:rPr lang="en-GB" sz="1000" b="1" dirty="0">
                <a:solidFill>
                  <a:srgbClr val="E54526"/>
                </a:solidFill>
                <a:hlinkClick r:id="rId2">
                  <a:extLst>
                    <a:ext uri="{A12FA001-AC4F-418D-AE19-62706E023703}">
                      <ahyp:hlinkClr xmlns:ahyp="http://schemas.microsoft.com/office/drawing/2018/hyperlinkcolor" val="tx"/>
                    </a:ext>
                  </a:extLst>
                </a:hlinkClick>
              </a:rPr>
              <a:t>https://</a:t>
            </a:r>
            <a:r>
              <a:rPr lang="en-GB" sz="1000" b="1" dirty="0" err="1">
                <a:solidFill>
                  <a:srgbClr val="E54526"/>
                </a:solidFill>
                <a:hlinkClick r:id="rId2">
                  <a:extLst>
                    <a:ext uri="{A12FA001-AC4F-418D-AE19-62706E023703}">
                      <ahyp:hlinkClr xmlns:ahyp="http://schemas.microsoft.com/office/drawing/2018/hyperlinkcolor" val="tx"/>
                    </a:ext>
                  </a:extLst>
                </a:hlinkClick>
              </a:rPr>
              <a:t>www.kunst.dk</a:t>
            </a:r>
            <a:r>
              <a:rPr lang="en-GB" sz="1000" b="1" dirty="0">
                <a:solidFill>
                  <a:srgbClr val="E54526"/>
                </a:solidFill>
                <a:hlinkClick r:id="rId2">
                  <a:extLst>
                    <a:ext uri="{A12FA001-AC4F-418D-AE19-62706E023703}">
                      <ahyp:hlinkClr xmlns:ahyp="http://schemas.microsoft.com/office/drawing/2018/hyperlinkcolor" val="tx"/>
                    </a:ext>
                  </a:extLst>
                </a:hlinkClick>
              </a:rPr>
              <a:t>/</a:t>
            </a:r>
            <a:r>
              <a:rPr lang="en-GB" sz="1000" b="1" dirty="0" err="1">
                <a:solidFill>
                  <a:srgbClr val="E54526"/>
                </a:solidFill>
                <a:hlinkClick r:id="rId2">
                  <a:extLst>
                    <a:ext uri="{A12FA001-AC4F-418D-AE19-62706E023703}">
                      <ahyp:hlinkClr xmlns:ahyp="http://schemas.microsoft.com/office/drawing/2018/hyperlinkcolor" val="tx"/>
                    </a:ext>
                  </a:extLst>
                </a:hlinkClick>
              </a:rPr>
              <a:t>kulturlaboratorier-indtager-udsatte-boligomraader</a:t>
            </a:r>
            <a:r>
              <a:rPr lang="en-GB" sz="1000" b="1" dirty="0">
                <a:solidFill>
                  <a:srgbClr val="E54526"/>
                </a:solidFill>
                <a:hlinkClick r:id="rId2">
                  <a:extLst>
                    <a:ext uri="{A12FA001-AC4F-418D-AE19-62706E023703}">
                      <ahyp:hlinkClr xmlns:ahyp="http://schemas.microsoft.com/office/drawing/2018/hyperlinkcolor" val="tx"/>
                    </a:ext>
                  </a:extLst>
                </a:hlinkClick>
              </a:rPr>
              <a:t> </a:t>
            </a:r>
            <a:endParaRPr lang="en-GB" sz="1000" b="1" dirty="0">
              <a:solidFill>
                <a:srgbClr val="E54526"/>
              </a:solidFill>
            </a:endParaRPr>
          </a:p>
          <a:p>
            <a:pPr algn="l"/>
            <a:endParaRPr lang="en-GB" sz="1000" b="1" baseline="30000" dirty="0">
              <a:solidFill>
                <a:srgbClr val="E54526"/>
              </a:solidFill>
            </a:endParaRPr>
          </a:p>
          <a:p>
            <a:pPr algn="l"/>
            <a:r>
              <a:rPr lang="en-GB" sz="1000" baseline="30000" dirty="0"/>
              <a:t>62 </a:t>
            </a:r>
            <a:r>
              <a:rPr lang="en-GB" sz="1000" dirty="0"/>
              <a:t>Watch and listen to Yasin’s music </a:t>
            </a:r>
            <a:r>
              <a:rPr lang="en-GB" sz="1000" b="1" dirty="0">
                <a:solidFill>
                  <a:srgbClr val="E54526"/>
                </a:solidFill>
                <a:hlinkClick r:id="rId3">
                  <a:extLst>
                    <a:ext uri="{A12FA001-AC4F-418D-AE19-62706E023703}">
                      <ahyp:hlinkClr xmlns:ahyp="http://schemas.microsoft.com/office/drawing/2018/hyperlinkcolor" val="tx"/>
                    </a:ext>
                  </a:extLst>
                </a:hlinkClick>
              </a:rPr>
              <a:t>video</a:t>
            </a:r>
            <a:r>
              <a:rPr lang="en-GB" sz="1000" dirty="0"/>
              <a:t> which takes place in </a:t>
            </a:r>
            <a:r>
              <a:rPr lang="en-GB" sz="1000" dirty="0" err="1"/>
              <a:t>Æblehaven</a:t>
            </a:r>
            <a:r>
              <a:rPr lang="en-GB" sz="1000" dirty="0"/>
              <a:t> in Roskilde, where Yasin lives. “Du </a:t>
            </a:r>
            <a:r>
              <a:rPr lang="en-GB" sz="1000" dirty="0" err="1"/>
              <a:t>Skriver</a:t>
            </a:r>
            <a:r>
              <a:rPr lang="en-GB" sz="1000" dirty="0"/>
              <a:t>” is filmed by 13-year-old </a:t>
            </a:r>
            <a:r>
              <a:rPr lang="en-GB" sz="1000" dirty="0" err="1"/>
              <a:t>Khabaat</a:t>
            </a:r>
            <a:r>
              <a:rPr lang="en-GB" sz="1000" dirty="0"/>
              <a:t>, who also worked with Turning Tables last autumn at </a:t>
            </a:r>
            <a:r>
              <a:rPr lang="en-GB" sz="1000" dirty="0" err="1"/>
              <a:t>Sjælsmark</a:t>
            </a:r>
            <a:r>
              <a:rPr lang="en-GB" sz="1000" dirty="0"/>
              <a:t> </a:t>
            </a:r>
            <a:r>
              <a:rPr lang="en-GB" sz="1000" dirty="0" err="1"/>
              <a:t>Asylcenter</a:t>
            </a:r>
            <a:r>
              <a:rPr lang="en-GB" sz="1000" dirty="0"/>
              <a:t>.</a:t>
            </a:r>
          </a:p>
          <a:p>
            <a:pPr algn="l"/>
            <a:endParaRPr lang="en-IE" sz="1000" b="1" baseline="30000" dirty="0">
              <a:solidFill>
                <a:srgbClr val="E54526"/>
              </a:solidFill>
            </a:endParaRPr>
          </a:p>
          <a:p>
            <a:pPr algn="l"/>
            <a:endParaRPr lang="en-IE" sz="1000" b="1" baseline="30000" dirty="0">
              <a:solidFill>
                <a:srgbClr val="E54526"/>
              </a:solidFill>
            </a:endParaRPr>
          </a:p>
          <a:p>
            <a:pPr algn="l"/>
            <a:endParaRPr lang="en-IE" sz="1000" b="1" baseline="30000" dirty="0">
              <a:solidFill>
                <a:srgbClr val="E54526"/>
              </a:solidFill>
            </a:endParaRPr>
          </a:p>
        </p:txBody>
      </p:sp>
      <p:sp>
        <p:nvSpPr>
          <p:cNvPr id="12" name="Rectangle 5">
            <a:extLst>
              <a:ext uri="{FF2B5EF4-FFF2-40B4-BE49-F238E27FC236}">
                <a16:creationId xmlns:a16="http://schemas.microsoft.com/office/drawing/2014/main" id="{D2316B55-2868-B64F-B570-17E7F27D9F85}"/>
              </a:ext>
            </a:extLst>
          </p:cNvPr>
          <p:cNvSpPr/>
          <p:nvPr/>
        </p:nvSpPr>
        <p:spPr bwMode="auto">
          <a:xfrm rot="10800000" flipV="1">
            <a:off x="549599" y="1308939"/>
            <a:ext cx="7013858" cy="2247138"/>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3" name="Text Placeholder 17">
            <a:extLst>
              <a:ext uri="{FF2B5EF4-FFF2-40B4-BE49-F238E27FC236}">
                <a16:creationId xmlns:a16="http://schemas.microsoft.com/office/drawing/2014/main" id="{8C74B837-CE06-A647-BE94-7841A9B112E0}"/>
              </a:ext>
            </a:extLst>
          </p:cNvPr>
          <p:cNvSpPr txBox="1">
            <a:spLocks/>
          </p:cNvSpPr>
          <p:nvPr/>
        </p:nvSpPr>
        <p:spPr>
          <a:xfrm>
            <a:off x="1054626" y="364725"/>
            <a:ext cx="1518305" cy="1056987"/>
          </a:xfrm>
          <a:prstGeom prst="rect">
            <a:avLst/>
          </a:prstGeom>
        </p:spPr>
        <p:txBody>
          <a:bodyPr>
            <a:noAutofit/>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6000" b="1" dirty="0">
                <a:solidFill>
                  <a:srgbClr val="E54526"/>
                </a:solidFill>
                <a:latin typeface="Times" pitchFamily="2" charset="0"/>
                <a:cs typeface="Calibri" panose="020F0502020204030204" pitchFamily="34" charset="0"/>
              </a:rPr>
              <a:t>“</a:t>
            </a:r>
          </a:p>
        </p:txBody>
      </p:sp>
      <p:sp>
        <p:nvSpPr>
          <p:cNvPr id="14" name="Text Placeholder 16">
            <a:extLst>
              <a:ext uri="{FF2B5EF4-FFF2-40B4-BE49-F238E27FC236}">
                <a16:creationId xmlns:a16="http://schemas.microsoft.com/office/drawing/2014/main" id="{29C726F0-27D6-6F44-A253-8CB47EEA777F}"/>
              </a:ext>
            </a:extLst>
          </p:cNvPr>
          <p:cNvSpPr txBox="1">
            <a:spLocks/>
          </p:cNvSpPr>
          <p:nvPr/>
        </p:nvSpPr>
        <p:spPr>
          <a:xfrm>
            <a:off x="2026512" y="1695424"/>
            <a:ext cx="5142287" cy="186065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lnSpc>
                <a:spcPts val="2380"/>
              </a:lnSpc>
              <a:spcBef>
                <a:spcPts val="0"/>
              </a:spcBef>
              <a:buNone/>
            </a:pPr>
            <a:r>
              <a:rPr lang="en-US" sz="2400" i="1" dirty="0">
                <a:solidFill>
                  <a:schemeClr val="bg1"/>
                </a:solidFill>
                <a:latin typeface="Calibri" panose="020F0502020204030204" pitchFamily="34" charset="0"/>
                <a:cs typeface="Calibri" panose="020F0502020204030204" pitchFamily="34" charset="0"/>
              </a:rPr>
              <a:t>“Music is a part of my everyday life now. And it's cool to come to Turning Tables in </a:t>
            </a:r>
            <a:r>
              <a:rPr lang="en-US" sz="2400" i="1" dirty="0" err="1">
                <a:solidFill>
                  <a:schemeClr val="bg1"/>
                </a:solidFill>
                <a:latin typeface="Calibri" panose="020F0502020204030204" pitchFamily="34" charset="0"/>
                <a:cs typeface="Calibri" panose="020F0502020204030204" pitchFamily="34" charset="0"/>
              </a:rPr>
              <a:t>Nørrebro</a:t>
            </a:r>
            <a:r>
              <a:rPr lang="en-US" sz="2400" i="1" dirty="0">
                <a:solidFill>
                  <a:schemeClr val="bg1"/>
                </a:solidFill>
                <a:latin typeface="Calibri" panose="020F0502020204030204" pitchFamily="34" charset="0"/>
                <a:cs typeface="Calibri" panose="020F0502020204030204" pitchFamily="34" charset="0"/>
              </a:rPr>
              <a:t>, where I either hang out with the other young people or make my own music”,</a:t>
            </a:r>
          </a:p>
        </p:txBody>
      </p:sp>
      <p:sp>
        <p:nvSpPr>
          <p:cNvPr id="15" name="Text Placeholder 5">
            <a:extLst>
              <a:ext uri="{FF2B5EF4-FFF2-40B4-BE49-F238E27FC236}">
                <a16:creationId xmlns:a16="http://schemas.microsoft.com/office/drawing/2014/main" id="{89707D1B-0E85-0345-872B-EC09B18DA0AB}"/>
              </a:ext>
            </a:extLst>
          </p:cNvPr>
          <p:cNvSpPr txBox="1">
            <a:spLocks/>
          </p:cNvSpPr>
          <p:nvPr/>
        </p:nvSpPr>
        <p:spPr>
          <a:xfrm>
            <a:off x="509838" y="4086886"/>
            <a:ext cx="6526988" cy="2748714"/>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rgbClr val="58595B"/>
                </a:solidFill>
              </a:rPr>
              <a:t>says Yasin Amiri, who has written songs in a  genre in which the lyrics are based on his own life.</a:t>
            </a:r>
            <a:r>
              <a:rPr lang="en-GB" baseline="30000" dirty="0">
                <a:solidFill>
                  <a:srgbClr val="58595B"/>
                </a:solidFill>
              </a:rPr>
              <a:t>62</a:t>
            </a:r>
          </a:p>
          <a:p>
            <a:endParaRPr lang="en-GB" baseline="30000" dirty="0">
              <a:solidFill>
                <a:srgbClr val="58595B"/>
              </a:solidFill>
            </a:endParaRPr>
          </a:p>
          <a:p>
            <a:r>
              <a:rPr lang="en-GB" dirty="0">
                <a:solidFill>
                  <a:srgbClr val="58595B"/>
                </a:solidFill>
              </a:rPr>
              <a:t>To encapsulate the key features of this initiative related to the topic of cultural social innovation, we should take into consideration that the locations in Denmark for the placement of “cultural laboratories” are selected carefully. These areas have a higher percentage of unemployment, low educational attainment and higher levels of crime. Therefore, the young people in these areas come from more disadvantaged backgrounds and would benefit the most from engaging in such cultural activities that would bolster their future prospects through the development of new skills in the creative sphere. In this case study, </a:t>
            </a:r>
            <a:r>
              <a:rPr lang="en-GB" b="1" dirty="0">
                <a:solidFill>
                  <a:srgbClr val="58595B"/>
                </a:solidFill>
              </a:rPr>
              <a:t>social innovation</a:t>
            </a:r>
            <a:r>
              <a:rPr lang="en-GB" dirty="0">
                <a:solidFill>
                  <a:srgbClr val="58595B"/>
                </a:solidFill>
              </a:rPr>
              <a:t> refers to the design and implementation of </a:t>
            </a:r>
            <a:r>
              <a:rPr lang="en-GB" b="1" dirty="0">
                <a:solidFill>
                  <a:srgbClr val="58595B"/>
                </a:solidFill>
              </a:rPr>
              <a:t>new solutions</a:t>
            </a:r>
            <a:r>
              <a:rPr lang="en-GB" dirty="0">
                <a:solidFill>
                  <a:srgbClr val="58595B"/>
                </a:solidFill>
              </a:rPr>
              <a:t> that imply conceptual, process, product, or organisational change, which ultimately aim to </a:t>
            </a:r>
            <a:r>
              <a:rPr lang="en-GB" b="1" dirty="0">
                <a:solidFill>
                  <a:srgbClr val="58595B"/>
                </a:solidFill>
              </a:rPr>
              <a:t>improve the welfare and wellbeing of individuals and communities.</a:t>
            </a:r>
            <a:r>
              <a:rPr lang="en-GB" dirty="0">
                <a:solidFill>
                  <a:srgbClr val="58595B"/>
                </a:solidFill>
              </a:rPr>
              <a:t> Cultural social innovation could therefore be expressed as </a:t>
            </a:r>
            <a:r>
              <a:rPr lang="en-GB" b="1" dirty="0">
                <a:solidFill>
                  <a:srgbClr val="58595B"/>
                </a:solidFill>
              </a:rPr>
              <a:t>using cultural methods and cultural organisations to drive social innovation. </a:t>
            </a:r>
            <a:r>
              <a:rPr lang="en-GB" dirty="0">
                <a:solidFill>
                  <a:srgbClr val="58595B"/>
                </a:solidFill>
              </a:rPr>
              <a:t>The </a:t>
            </a:r>
            <a:r>
              <a:rPr lang="en-GB" b="1" dirty="0">
                <a:solidFill>
                  <a:srgbClr val="58595B"/>
                </a:solidFill>
              </a:rPr>
              <a:t>digital aspect</a:t>
            </a:r>
            <a:r>
              <a:rPr lang="en-GB" dirty="0">
                <a:solidFill>
                  <a:srgbClr val="58595B"/>
                </a:solidFill>
              </a:rPr>
              <a:t> offered by this project is also central to the discussion of cultural social innovation within a 21</a:t>
            </a:r>
            <a:r>
              <a:rPr lang="en-GB" baseline="30000" dirty="0">
                <a:solidFill>
                  <a:srgbClr val="58595B"/>
                </a:solidFill>
              </a:rPr>
              <a:t>st</a:t>
            </a:r>
            <a:r>
              <a:rPr lang="en-GB" dirty="0">
                <a:solidFill>
                  <a:srgbClr val="58595B"/>
                </a:solidFill>
              </a:rPr>
              <a:t> century context. </a:t>
            </a:r>
            <a:endParaRPr lang="en-RU" dirty="0">
              <a:solidFill>
                <a:srgbClr val="58595B"/>
              </a:solidFill>
            </a:endParaRPr>
          </a:p>
          <a:p>
            <a:endParaRPr lang="en-GB" baseline="30000" dirty="0">
              <a:solidFill>
                <a:srgbClr val="58595B"/>
              </a:solidFill>
            </a:endParaRPr>
          </a:p>
          <a:p>
            <a:endParaRPr lang="en-GB" dirty="0">
              <a:solidFill>
                <a:srgbClr val="58595B"/>
              </a:solidFill>
            </a:endParaRPr>
          </a:p>
        </p:txBody>
      </p:sp>
      <p:pic>
        <p:nvPicPr>
          <p:cNvPr id="16" name="Picture 15">
            <a:extLst>
              <a:ext uri="{FF2B5EF4-FFF2-40B4-BE49-F238E27FC236}">
                <a16:creationId xmlns:a16="http://schemas.microsoft.com/office/drawing/2014/main" id="{ACB0FB5B-EDE4-7F42-BA33-4B4D92C77D1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722482" y="6289106"/>
            <a:ext cx="1620103" cy="1620103"/>
          </a:xfrm>
          <a:prstGeom prst="rect">
            <a:avLst/>
          </a:prstGeom>
        </p:spPr>
      </p:pic>
      <p:sp>
        <p:nvSpPr>
          <p:cNvPr id="17" name="Text Placeholder 16">
            <a:extLst>
              <a:ext uri="{FF2B5EF4-FFF2-40B4-BE49-F238E27FC236}">
                <a16:creationId xmlns:a16="http://schemas.microsoft.com/office/drawing/2014/main" id="{2D2A1955-53D4-7E41-BCFE-2F0E3D5DAC87}"/>
              </a:ext>
            </a:extLst>
          </p:cNvPr>
          <p:cNvSpPr txBox="1">
            <a:spLocks/>
          </p:cNvSpPr>
          <p:nvPr/>
        </p:nvSpPr>
        <p:spPr>
          <a:xfrm>
            <a:off x="520163" y="7065117"/>
            <a:ext cx="4679772" cy="419325"/>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50" dirty="0">
                <a:solidFill>
                  <a:srgbClr val="3389CA"/>
                </a:solidFill>
              </a:rPr>
              <a:t>4.2.4. Ireland</a:t>
            </a:r>
          </a:p>
        </p:txBody>
      </p:sp>
      <p:sp>
        <p:nvSpPr>
          <p:cNvPr id="18" name="Text Placeholder 2">
            <a:extLst>
              <a:ext uri="{FF2B5EF4-FFF2-40B4-BE49-F238E27FC236}">
                <a16:creationId xmlns:a16="http://schemas.microsoft.com/office/drawing/2014/main" id="{10EF9C51-B717-BA43-B570-0F165C5EB23E}"/>
              </a:ext>
            </a:extLst>
          </p:cNvPr>
          <p:cNvSpPr>
            <a:spLocks noGrp="1"/>
          </p:cNvSpPr>
          <p:nvPr>
            <p:ph type="body" sz="quarter" idx="32"/>
          </p:nvPr>
        </p:nvSpPr>
        <p:spPr>
          <a:xfrm>
            <a:off x="522423" y="7903585"/>
            <a:ext cx="6526988" cy="927633"/>
          </a:xfrm>
        </p:spPr>
        <p:txBody>
          <a:bodyPr numCol="1"/>
          <a:lstStyle/>
          <a:p>
            <a:r>
              <a:rPr lang="en-GB" dirty="0"/>
              <a:t>Three cases are in the focus of Ireland in order to explore the topic of cultural social innovation, all of them pointing out to the importance of community development and its interconnection with the concept of culture which is expressed through different forms of art and/or social services. </a:t>
            </a:r>
            <a:endParaRPr lang="en-RU" dirty="0"/>
          </a:p>
          <a:p>
            <a:pPr marL="177800" indent="-177800">
              <a:tabLst>
                <a:tab pos="177800" algn="l"/>
              </a:tabLst>
            </a:pPr>
            <a:endParaRPr lang="en-US" dirty="0"/>
          </a:p>
        </p:txBody>
      </p:sp>
    </p:spTree>
    <p:extLst>
      <p:ext uri="{BB962C8B-B14F-4D97-AF65-F5344CB8AC3E}">
        <p14:creationId xmlns:p14="http://schemas.microsoft.com/office/powerpoint/2010/main" val="34691903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Text Placeholder 5">
            <a:extLst>
              <a:ext uri="{FF2B5EF4-FFF2-40B4-BE49-F238E27FC236}">
                <a16:creationId xmlns:a16="http://schemas.microsoft.com/office/drawing/2014/main" id="{8581DD7C-C85E-084C-A398-F0EEE8CF94E8}"/>
              </a:ext>
            </a:extLst>
          </p:cNvPr>
          <p:cNvSpPr txBox="1">
            <a:spLocks/>
          </p:cNvSpPr>
          <p:nvPr/>
        </p:nvSpPr>
        <p:spPr>
          <a:xfrm>
            <a:off x="200844" y="1797984"/>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1" name="Text Placeholder 5">
            <a:extLst>
              <a:ext uri="{FF2B5EF4-FFF2-40B4-BE49-F238E27FC236}">
                <a16:creationId xmlns:a16="http://schemas.microsoft.com/office/drawing/2014/main" id="{DEB625BD-2162-B140-96BF-F9117A089185}"/>
              </a:ext>
            </a:extLst>
          </p:cNvPr>
          <p:cNvSpPr txBox="1">
            <a:spLocks/>
          </p:cNvSpPr>
          <p:nvPr/>
        </p:nvSpPr>
        <p:spPr>
          <a:xfrm>
            <a:off x="209709" y="1774479"/>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01</a:t>
            </a:r>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814143"/>
            <a:ext cx="6904946" cy="6914012"/>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1248506"/>
            <a:ext cx="5818041" cy="614620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dirty="0">
                <a:solidFill>
                  <a:schemeClr val="bg1"/>
                </a:solidFill>
              </a:rPr>
              <a:t>The </a:t>
            </a:r>
            <a:r>
              <a:rPr lang="en-GB" b="1" dirty="0">
                <a:solidFill>
                  <a:schemeClr val="bg1"/>
                </a:solidFill>
              </a:rPr>
              <a:t>Trinity Arts Centre (Castlerea, Co Roscommon)</a:t>
            </a:r>
            <a:r>
              <a:rPr lang="en-GB" b="1" baseline="30000" dirty="0">
                <a:solidFill>
                  <a:schemeClr val="bg1"/>
                </a:solidFill>
              </a:rPr>
              <a:t>63</a:t>
            </a:r>
            <a:r>
              <a:rPr lang="en-GB" dirty="0">
                <a:solidFill>
                  <a:schemeClr val="bg1"/>
                </a:solidFill>
              </a:rPr>
              <a:t> provides local people with a much needed avenue to connect and engage in creative and cultural, social activity. Its aim is to provide a vibrant venue for music, arts, culture and heritage in west Roscommon. The Arts Centre had the objective of nurturing the rich culture of music, song, drama and dance that was already present in the area, but had no place to base itself to preserve and grow the rich and varied heritage of the area. </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To understand the importance and necessity of this initiative, one needs to know that rural Ireland and small communities survive because of the pride of its people in their native place. Trinity Arts Centre is located in an old Church. This historic building has been beautifully restored to a high standard, using best conservation practices to preserve the fabric of the original structure. The most stunning stained glass windows provide a spectacle of colour and design. The original Queen Anne timber trusses have been exposed to open up the vaulted ceiling. Panels of cut stone and classic interior lighting help to create a beautiful venue with a unique atmosphere. To the rear of the building, they have built a modern extension with kitchen facilities and meeting rooms which can facilitate public and private functions.</a:t>
            </a:r>
          </a:p>
          <a:p>
            <a:endParaRPr lang="en-GB" dirty="0">
              <a:solidFill>
                <a:schemeClr val="bg1"/>
              </a:solidFill>
            </a:endParaRPr>
          </a:p>
          <a:p>
            <a:r>
              <a:rPr lang="en-GB" dirty="0">
                <a:solidFill>
                  <a:schemeClr val="bg1"/>
                </a:solidFill>
              </a:rPr>
              <a:t>This Arts Centre is an exemplary place to hold events that accommodate many people as well as smaller more inclusive events. The setting of the centre within an old church shows attendees </a:t>
            </a:r>
            <a:r>
              <a:rPr lang="en-GB" b="1" dirty="0">
                <a:solidFill>
                  <a:schemeClr val="bg1"/>
                </a:solidFill>
              </a:rPr>
              <a:t>how old institutions can be innovated to cater for changing local needs,</a:t>
            </a:r>
            <a:r>
              <a:rPr lang="en-GB" dirty="0">
                <a:solidFill>
                  <a:schemeClr val="bg1"/>
                </a:solidFill>
              </a:rPr>
              <a:t> without letting people forget the largesse of the previous building. The wider location of Roscommon and the North West is an area steeped in </a:t>
            </a:r>
            <a:r>
              <a:rPr lang="en-GB" b="1" dirty="0">
                <a:solidFill>
                  <a:schemeClr val="bg1"/>
                </a:solidFill>
              </a:rPr>
              <a:t>culture and pride in local creativity and artistic talent.</a:t>
            </a:r>
            <a:r>
              <a:rPr lang="en-GB" dirty="0">
                <a:solidFill>
                  <a:schemeClr val="bg1"/>
                </a:solidFill>
              </a:rPr>
              <a:t> Its existence is also important given that the area is considered to be less extensive in terms of economic and social development. </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The initiative is made up of a group of local volunteers that consist of a great example of what </a:t>
            </a:r>
            <a:r>
              <a:rPr lang="en-GB" b="1" dirty="0">
                <a:solidFill>
                  <a:schemeClr val="bg1"/>
                </a:solidFill>
              </a:rPr>
              <a:t>community development</a:t>
            </a:r>
            <a:r>
              <a:rPr lang="en-GB" dirty="0">
                <a:solidFill>
                  <a:schemeClr val="bg1"/>
                </a:solidFill>
              </a:rPr>
              <a:t> means. Castlerea Community Arts Group (CCAG) is made up of a group of local people from Castlerea who have volunteered their time and energy over many years to make this project a reality. Hosting and organising of various shows and live performances from actors, musicians and local people all promoting arts, culture and social gathering. These events range from comedy nights to film showing to plays, all focused on local topics and people from the surrounding area.</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CCAG have worked over the years to develop links with funding bodies e.g. Roscommon Integrated Development Company, various Government Departments, Roscommon Co Council. They continue to develop links that will help expand this project and sustain Trinity Arts into the future.</a:t>
            </a:r>
            <a:endParaRPr lang="en-RU" dirty="0">
              <a:solidFill>
                <a:schemeClr val="bg1"/>
              </a:solidFill>
            </a:endParaRPr>
          </a:p>
          <a:p>
            <a:endParaRPr lang="en-RU" dirty="0">
              <a:solidFill>
                <a:schemeClr val="bg1"/>
              </a:solidFill>
            </a:endParaRPr>
          </a:p>
          <a:p>
            <a:r>
              <a:rPr lang="en-GB" dirty="0"/>
              <a:t> </a:t>
            </a:r>
            <a:endParaRPr lang="en-RU" dirty="0"/>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64</a:t>
            </a:fld>
            <a:endParaRPr lang="en-US" dirty="0"/>
          </a:p>
        </p:txBody>
      </p:sp>
      <p:sp>
        <p:nvSpPr>
          <p:cNvPr id="23" name="Text Placeholder 5">
            <a:extLst>
              <a:ext uri="{FF2B5EF4-FFF2-40B4-BE49-F238E27FC236}">
                <a16:creationId xmlns:a16="http://schemas.microsoft.com/office/drawing/2014/main" id="{231CE7B2-5DD8-CD41-B07A-069C986C5C5E}"/>
              </a:ext>
            </a:extLst>
          </p:cNvPr>
          <p:cNvSpPr txBox="1">
            <a:spLocks/>
          </p:cNvSpPr>
          <p:nvPr/>
        </p:nvSpPr>
        <p:spPr>
          <a:xfrm>
            <a:off x="512908" y="9479251"/>
            <a:ext cx="6904945" cy="60701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000" baseline="30000" dirty="0"/>
              <a:t>63 </a:t>
            </a:r>
            <a:r>
              <a:rPr lang="en-GB" sz="1000" b="1" dirty="0" err="1">
                <a:solidFill>
                  <a:srgbClr val="E54526"/>
                </a:solidFill>
                <a:hlinkClick r:id="rId2">
                  <a:extLst>
                    <a:ext uri="{A12FA001-AC4F-418D-AE19-62706E023703}">
                      <ahyp:hlinkClr xmlns:ahyp="http://schemas.microsoft.com/office/drawing/2018/hyperlinkcolor" val="tx"/>
                    </a:ext>
                  </a:extLst>
                </a:hlinkClick>
              </a:rPr>
              <a:t>Trinty</a:t>
            </a:r>
            <a:r>
              <a:rPr lang="en-GB" sz="1000" b="1" dirty="0">
                <a:solidFill>
                  <a:srgbClr val="E54526"/>
                </a:solidFill>
                <a:hlinkClick r:id="rId2">
                  <a:extLst>
                    <a:ext uri="{A12FA001-AC4F-418D-AE19-62706E023703}">
                      <ahyp:hlinkClr xmlns:ahyp="http://schemas.microsoft.com/office/drawing/2018/hyperlinkcolor" val="tx"/>
                    </a:ext>
                  </a:extLst>
                </a:hlinkClick>
              </a:rPr>
              <a:t> Arts Castlerea – Your local entertainment hub (</a:t>
            </a:r>
            <a:r>
              <a:rPr lang="en-GB" sz="1000" b="1" dirty="0" err="1">
                <a:solidFill>
                  <a:srgbClr val="E54526"/>
                </a:solidFill>
                <a:hlinkClick r:id="rId2">
                  <a:extLst>
                    <a:ext uri="{A12FA001-AC4F-418D-AE19-62706E023703}">
                      <ahyp:hlinkClr xmlns:ahyp="http://schemas.microsoft.com/office/drawing/2018/hyperlinkcolor" val="tx"/>
                    </a:ext>
                  </a:extLst>
                </a:hlinkClick>
              </a:rPr>
              <a:t>castlereaarts.com</a:t>
            </a:r>
            <a:r>
              <a:rPr lang="en-GB" sz="1000" b="1" dirty="0">
                <a:solidFill>
                  <a:srgbClr val="E54526"/>
                </a:solidFill>
                <a:hlinkClick r:id="rId2">
                  <a:extLst>
                    <a:ext uri="{A12FA001-AC4F-418D-AE19-62706E023703}">
                      <ahyp:hlinkClr xmlns:ahyp="http://schemas.microsoft.com/office/drawing/2018/hyperlinkcolor" val="tx"/>
                    </a:ext>
                  </a:extLst>
                </a:hlinkClick>
              </a:rPr>
              <a:t>) </a:t>
            </a:r>
            <a:endParaRPr lang="en-IE" sz="1000" baseline="30000" dirty="0">
              <a:solidFill>
                <a:srgbClr val="E54526"/>
              </a:solidFill>
            </a:endParaRPr>
          </a:p>
        </p:txBody>
      </p:sp>
      <p:pic>
        <p:nvPicPr>
          <p:cNvPr id="9" name="Picture 8">
            <a:extLst>
              <a:ext uri="{FF2B5EF4-FFF2-40B4-BE49-F238E27FC236}">
                <a16:creationId xmlns:a16="http://schemas.microsoft.com/office/drawing/2014/main" id="{D60FC525-8BD2-8F41-8F82-029DBAD8C6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240287" y="8778022"/>
            <a:ext cx="956314" cy="649983"/>
          </a:xfrm>
          <a:prstGeom prst="rect">
            <a:avLst/>
          </a:prstGeom>
        </p:spPr>
      </p:pic>
    </p:spTree>
    <p:extLst>
      <p:ext uri="{BB962C8B-B14F-4D97-AF65-F5344CB8AC3E}">
        <p14:creationId xmlns:p14="http://schemas.microsoft.com/office/powerpoint/2010/main" val="21078912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Text Placeholder 5">
            <a:extLst>
              <a:ext uri="{FF2B5EF4-FFF2-40B4-BE49-F238E27FC236}">
                <a16:creationId xmlns:a16="http://schemas.microsoft.com/office/drawing/2014/main" id="{8581DD7C-C85E-084C-A398-F0EEE8CF94E8}"/>
              </a:ext>
            </a:extLst>
          </p:cNvPr>
          <p:cNvSpPr txBox="1">
            <a:spLocks/>
          </p:cNvSpPr>
          <p:nvPr/>
        </p:nvSpPr>
        <p:spPr>
          <a:xfrm>
            <a:off x="200844" y="1797984"/>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1" name="Text Placeholder 5">
            <a:extLst>
              <a:ext uri="{FF2B5EF4-FFF2-40B4-BE49-F238E27FC236}">
                <a16:creationId xmlns:a16="http://schemas.microsoft.com/office/drawing/2014/main" id="{DEB625BD-2162-B140-96BF-F9117A089185}"/>
              </a:ext>
            </a:extLst>
          </p:cNvPr>
          <p:cNvSpPr txBox="1">
            <a:spLocks/>
          </p:cNvSpPr>
          <p:nvPr/>
        </p:nvSpPr>
        <p:spPr>
          <a:xfrm>
            <a:off x="209709" y="1774479"/>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02</a:t>
            </a:r>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814143"/>
            <a:ext cx="6904946" cy="7194231"/>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1248506"/>
            <a:ext cx="5818041" cy="614620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b="1" dirty="0">
                <a:solidFill>
                  <a:schemeClr val="bg1"/>
                </a:solidFill>
              </a:rPr>
              <a:t>Books at One</a:t>
            </a:r>
            <a:r>
              <a:rPr lang="en-GB" b="1" baseline="30000" dirty="0">
                <a:solidFill>
                  <a:schemeClr val="bg1"/>
                </a:solidFill>
              </a:rPr>
              <a:t>64</a:t>
            </a:r>
            <a:r>
              <a:rPr lang="en-GB" dirty="0">
                <a:solidFill>
                  <a:schemeClr val="bg1"/>
                </a:solidFill>
              </a:rPr>
              <a:t> is a </a:t>
            </a:r>
            <a:r>
              <a:rPr lang="en-GB" b="1" dirty="0">
                <a:solidFill>
                  <a:schemeClr val="bg1"/>
                </a:solidFill>
              </a:rPr>
              <a:t>collective of locally managed community</a:t>
            </a:r>
            <a:r>
              <a:rPr lang="en-GB" dirty="0">
                <a:solidFill>
                  <a:schemeClr val="bg1"/>
                </a:solidFill>
              </a:rPr>
              <a:t> bookshops. They offer a wide range of accessible and diverse literature and believe there is a book for everyone regardless of economic, educational or social status. They are a </a:t>
            </a:r>
            <a:r>
              <a:rPr lang="en-GB" b="1" dirty="0">
                <a:solidFill>
                  <a:schemeClr val="bg1"/>
                </a:solidFill>
              </a:rPr>
              <a:t>social enterprise</a:t>
            </a:r>
            <a:r>
              <a:rPr lang="en-GB" dirty="0">
                <a:solidFill>
                  <a:schemeClr val="bg1"/>
                </a:solidFill>
              </a:rPr>
              <a:t>, investing profits in fostering a love of reading for learning, pleasure and connection.</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Books at One provides a place for local people to browse, sit down and take in the stories and knowledge in the pages of whatever book they choose. The bookshop has been designed so that it has the flexibility of the simple “black box” at the heart of many newer local theatres. A central island is on wheels, so it can be moved to make room for approximately 30 chairs for film-club nights, or gatherings too large for the room. Two book clubs meet in the shop each month. The self-service hot-drinks machine serves tea, coffee and hot chocolate for €1.50, or €1 for students. The shop stocks both new and donated second-hand books. Staff also order books for whoever wants them. Other activities like </a:t>
            </a:r>
            <a:r>
              <a:rPr lang="en-GB" dirty="0" err="1">
                <a:solidFill>
                  <a:schemeClr val="bg1"/>
                </a:solidFill>
              </a:rPr>
              <a:t>storytime</a:t>
            </a:r>
            <a:r>
              <a:rPr lang="en-GB" dirty="0">
                <a:solidFill>
                  <a:schemeClr val="bg1"/>
                </a:solidFill>
              </a:rPr>
              <a:t> for children take place weekly and at special occasions like </a:t>
            </a:r>
            <a:r>
              <a:rPr lang="en-GB" dirty="0" err="1">
                <a:solidFill>
                  <a:schemeClr val="bg1"/>
                </a:solidFill>
              </a:rPr>
              <a:t>halloween</a:t>
            </a:r>
            <a:r>
              <a:rPr lang="en-GB" dirty="0">
                <a:solidFill>
                  <a:schemeClr val="bg1"/>
                </a:solidFill>
              </a:rPr>
              <a:t>. </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The bookshops act as social and creative hubs, offering a welcoming, comfortable space where people of all ages come together through a shared love of reading. By working collaboratively with local businesses, schools and voluntary organisations they give local people an opportunity and a reason to shop locally for books. They operate in areas of social disadvantage or rural isolation, providing employment, work experience and value added volunteering opportunities. Also, it operates a YouTube page to provide further access for people who better prefer visual or audio methods of learning,</a:t>
            </a:r>
            <a:r>
              <a:rPr lang="en-GB" baseline="30000" dirty="0">
                <a:solidFill>
                  <a:schemeClr val="bg1"/>
                </a:solidFill>
              </a:rPr>
              <a:t>65</a:t>
            </a:r>
            <a:r>
              <a:rPr lang="en-GB" dirty="0">
                <a:solidFill>
                  <a:schemeClr val="bg1"/>
                </a:solidFill>
              </a:rPr>
              <a:t> and they have been featured on popular Irish podcast, ‘n Irishman Abroad’.</a:t>
            </a:r>
            <a:r>
              <a:rPr lang="en-GB" baseline="30000" dirty="0">
                <a:solidFill>
                  <a:schemeClr val="bg1"/>
                </a:solidFill>
              </a:rPr>
              <a:t>66</a:t>
            </a:r>
            <a:r>
              <a:rPr lang="en-GB" dirty="0">
                <a:solidFill>
                  <a:schemeClr val="bg1"/>
                </a:solidFill>
              </a:rPr>
              <a:t> </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The innovative element is that it is the first </a:t>
            </a:r>
            <a:r>
              <a:rPr lang="en-GB" b="1" dirty="0">
                <a:solidFill>
                  <a:schemeClr val="bg1"/>
                </a:solidFill>
              </a:rPr>
              <a:t>community effort</a:t>
            </a:r>
            <a:r>
              <a:rPr lang="en-GB" dirty="0">
                <a:solidFill>
                  <a:schemeClr val="bg1"/>
                </a:solidFill>
              </a:rPr>
              <a:t> that was put back into the community that nobody has to pay for using it. Linking in with the local schools (two primaries and one secondary) and getting teachers’ support was part of the community remit. Competitions with children in schools were held to design shop materials (such as bookmarks). The bookshop provides a </a:t>
            </a:r>
            <a:r>
              <a:rPr lang="en-GB" b="1" dirty="0">
                <a:solidFill>
                  <a:schemeClr val="bg1"/>
                </a:solidFill>
              </a:rPr>
              <a:t>space for creative writing</a:t>
            </a:r>
            <a:r>
              <a:rPr lang="en-GB" dirty="0">
                <a:solidFill>
                  <a:schemeClr val="bg1"/>
                </a:solidFill>
              </a:rPr>
              <a:t> for secondary school students as well as a place for the many writers in the area to meet and network. The bookshop also hosts </a:t>
            </a:r>
            <a:r>
              <a:rPr lang="en-GB" b="1" dirty="0">
                <a:solidFill>
                  <a:schemeClr val="bg1"/>
                </a:solidFill>
              </a:rPr>
              <a:t>musical evenings, as well as readings by writers</a:t>
            </a:r>
            <a:r>
              <a:rPr lang="en-GB" dirty="0">
                <a:solidFill>
                  <a:schemeClr val="bg1"/>
                </a:solidFill>
              </a:rPr>
              <a:t>, both local and those with higher profiles: the award-winning local novelist, Mike McCormack, has come to read there. The success and popularity of Books at One initiatives has led to larger events such as </a:t>
            </a:r>
            <a:r>
              <a:rPr lang="en-GB" b="1" dirty="0">
                <a:solidFill>
                  <a:schemeClr val="bg1"/>
                </a:solidFill>
              </a:rPr>
              <a:t>book festivals which has brought tourism and new visitors to the area</a:t>
            </a:r>
            <a:r>
              <a:rPr lang="en-GB" dirty="0">
                <a:solidFill>
                  <a:schemeClr val="bg1"/>
                </a:solidFill>
              </a:rPr>
              <a:t>, </a:t>
            </a:r>
            <a:r>
              <a:rPr lang="en-GB" b="1" dirty="0">
                <a:solidFill>
                  <a:schemeClr val="bg1"/>
                </a:solidFill>
              </a:rPr>
              <a:t>helping other local businesses focused on culture in the process such as craft stores and music studios. </a:t>
            </a:r>
            <a:r>
              <a:rPr lang="en-GB" dirty="0">
                <a:solidFill>
                  <a:schemeClr val="bg1"/>
                </a:solidFill>
              </a:rPr>
              <a:t>Unlike many other rural villages and towns, Books at One has provided local people with a place to meet that is not a pub or sports hall, allowing for a deeper level of engagement between people.</a:t>
            </a:r>
            <a:endParaRPr lang="en-RU"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65</a:t>
            </a:fld>
            <a:endParaRPr lang="en-US" dirty="0"/>
          </a:p>
        </p:txBody>
      </p:sp>
      <p:sp>
        <p:nvSpPr>
          <p:cNvPr id="23" name="Text Placeholder 5">
            <a:extLst>
              <a:ext uri="{FF2B5EF4-FFF2-40B4-BE49-F238E27FC236}">
                <a16:creationId xmlns:a16="http://schemas.microsoft.com/office/drawing/2014/main" id="{231CE7B2-5DD8-CD41-B07A-069C986C5C5E}"/>
              </a:ext>
            </a:extLst>
          </p:cNvPr>
          <p:cNvSpPr txBox="1">
            <a:spLocks/>
          </p:cNvSpPr>
          <p:nvPr/>
        </p:nvSpPr>
        <p:spPr>
          <a:xfrm>
            <a:off x="512908" y="9209622"/>
            <a:ext cx="6904945" cy="136315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000" baseline="30000" dirty="0"/>
              <a:t>64 </a:t>
            </a:r>
            <a:r>
              <a:rPr lang="en-GB" sz="1000" b="1" dirty="0">
                <a:solidFill>
                  <a:srgbClr val="E54526"/>
                </a:solidFill>
                <a:hlinkClick r:id="rId2">
                  <a:extLst>
                    <a:ext uri="{A12FA001-AC4F-418D-AE19-62706E023703}">
                      <ahyp:hlinkClr xmlns:ahyp="http://schemas.microsoft.com/office/drawing/2018/hyperlinkcolor" val="tx"/>
                    </a:ext>
                  </a:extLst>
                </a:hlinkClick>
              </a:rPr>
              <a:t>Community Book Shop | Louisburgh, Mayo | Letterfrack, Galway (booksatone.ie)</a:t>
            </a:r>
            <a:r>
              <a:rPr lang="en-GB" sz="1000" b="1" dirty="0">
                <a:solidFill>
                  <a:srgbClr val="E54526"/>
                </a:solidFill>
              </a:rPr>
              <a:t> </a:t>
            </a:r>
          </a:p>
          <a:p>
            <a:pPr algn="l"/>
            <a:endParaRPr lang="en-GB" sz="1000" b="1" baseline="30000" dirty="0">
              <a:solidFill>
                <a:srgbClr val="E54526"/>
              </a:solidFill>
            </a:endParaRPr>
          </a:p>
          <a:p>
            <a:pPr algn="l"/>
            <a:r>
              <a:rPr lang="en-GB" sz="1000" baseline="30000" dirty="0"/>
              <a:t>65 </a:t>
            </a:r>
            <a:r>
              <a:rPr lang="en-GB" sz="1000" b="1" dirty="0">
                <a:solidFill>
                  <a:srgbClr val="E54526"/>
                </a:solidFill>
                <a:hlinkClick r:id="rId3">
                  <a:extLst>
                    <a:ext uri="{A12FA001-AC4F-418D-AE19-62706E023703}">
                      <ahyp:hlinkClr xmlns:ahyp="http://schemas.microsoft.com/office/drawing/2018/hyperlinkcolor" val="tx"/>
                    </a:ext>
                  </a:extLst>
                </a:hlinkClick>
              </a:rPr>
              <a:t>Books At One - YouTube</a:t>
            </a:r>
            <a:r>
              <a:rPr lang="en-GB" sz="1000" b="1" dirty="0">
                <a:solidFill>
                  <a:srgbClr val="E54526"/>
                </a:solidFill>
              </a:rPr>
              <a:t> </a:t>
            </a:r>
            <a:endParaRPr lang="en-IE" sz="1000" baseline="30000" dirty="0">
              <a:solidFill>
                <a:srgbClr val="E54526"/>
              </a:solidFill>
            </a:endParaRPr>
          </a:p>
          <a:p>
            <a:pPr algn="l"/>
            <a:endParaRPr lang="en-IE" sz="1000" baseline="30000" dirty="0">
              <a:solidFill>
                <a:srgbClr val="E54526"/>
              </a:solidFill>
            </a:endParaRPr>
          </a:p>
          <a:p>
            <a:pPr algn="l"/>
            <a:r>
              <a:rPr lang="en-GB" sz="1000" baseline="30000" dirty="0"/>
              <a:t>66 </a:t>
            </a:r>
            <a:r>
              <a:rPr lang="en-GB" sz="1000" b="1" dirty="0">
                <a:solidFill>
                  <a:srgbClr val="E54526"/>
                </a:solidFill>
                <a:hlinkClick r:id="rId4">
                  <a:extLst>
                    <a:ext uri="{A12FA001-AC4F-418D-AE19-62706E023703}">
                      <ahyp:hlinkClr xmlns:ahyp="http://schemas.microsoft.com/office/drawing/2018/hyperlinkcolor" val="tx"/>
                    </a:ext>
                  </a:extLst>
                </a:hlinkClick>
              </a:rPr>
              <a:t>Podcasts - Books At One </a:t>
            </a:r>
            <a:endParaRPr lang="en-IE" sz="1000" baseline="30000" dirty="0">
              <a:solidFill>
                <a:srgbClr val="E54526"/>
              </a:solidFill>
            </a:endParaRPr>
          </a:p>
          <a:p>
            <a:pPr algn="l"/>
            <a:endParaRPr lang="en-IE" sz="1000" baseline="30000" dirty="0">
              <a:solidFill>
                <a:srgbClr val="E54526"/>
              </a:solidFill>
            </a:endParaRPr>
          </a:p>
        </p:txBody>
      </p:sp>
    </p:spTree>
    <p:extLst>
      <p:ext uri="{BB962C8B-B14F-4D97-AF65-F5344CB8AC3E}">
        <p14:creationId xmlns:p14="http://schemas.microsoft.com/office/powerpoint/2010/main" val="13599342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Text Placeholder 5">
            <a:extLst>
              <a:ext uri="{FF2B5EF4-FFF2-40B4-BE49-F238E27FC236}">
                <a16:creationId xmlns:a16="http://schemas.microsoft.com/office/drawing/2014/main" id="{8581DD7C-C85E-084C-A398-F0EEE8CF94E8}"/>
              </a:ext>
            </a:extLst>
          </p:cNvPr>
          <p:cNvSpPr txBox="1">
            <a:spLocks/>
          </p:cNvSpPr>
          <p:nvPr/>
        </p:nvSpPr>
        <p:spPr>
          <a:xfrm>
            <a:off x="200844" y="1797984"/>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1" name="Text Placeholder 5">
            <a:extLst>
              <a:ext uri="{FF2B5EF4-FFF2-40B4-BE49-F238E27FC236}">
                <a16:creationId xmlns:a16="http://schemas.microsoft.com/office/drawing/2014/main" id="{DEB625BD-2162-B140-96BF-F9117A089185}"/>
              </a:ext>
            </a:extLst>
          </p:cNvPr>
          <p:cNvSpPr txBox="1">
            <a:spLocks/>
          </p:cNvSpPr>
          <p:nvPr/>
        </p:nvSpPr>
        <p:spPr>
          <a:xfrm>
            <a:off x="209709" y="1774479"/>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03</a:t>
            </a:r>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814144"/>
            <a:ext cx="6904946" cy="5379392"/>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1248506"/>
            <a:ext cx="5818041" cy="614620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b="1" dirty="0">
                <a:solidFill>
                  <a:schemeClr val="bg1"/>
                </a:solidFill>
              </a:rPr>
              <a:t>Amal Women’s Association</a:t>
            </a:r>
            <a:r>
              <a:rPr lang="en-GB" b="1" baseline="30000" dirty="0">
                <a:solidFill>
                  <a:schemeClr val="bg1"/>
                </a:solidFill>
              </a:rPr>
              <a:t>67</a:t>
            </a:r>
            <a:r>
              <a:rPr lang="en-GB" dirty="0">
                <a:solidFill>
                  <a:schemeClr val="bg1"/>
                </a:solidFill>
              </a:rPr>
              <a:t> was established to empower and respond to Muslim and non-Muslim women with cultural specific needs to facilitate and increase their participation and contribution to Irish society; to provide a culturally specific community-based service of information, guidance and supports to women both Muslim and non-Muslim, including a helpline and access to essential and emergency services; to support women both Muslim and non-Muslim through outreach programmes, cultural events, the provision of information and training and online communications, to address their specific needs in areas of leadership skills, group facilitation, community development, and policy development. Additionally, they provide many services for women and families that aid their integration into Irish society, including coffee mornings, courses in English, Driving Theory tests, Art Programs and talks about leadership and personal development. Besides, they have been active in raising funds for newly arrived refugees in Ireland.</a:t>
            </a:r>
            <a:endParaRPr lang="en-RU" dirty="0">
              <a:solidFill>
                <a:schemeClr val="bg1"/>
              </a:solidFill>
            </a:endParaRPr>
          </a:p>
          <a:p>
            <a:r>
              <a:rPr lang="en-GB" b="1" dirty="0">
                <a:solidFill>
                  <a:schemeClr val="bg1"/>
                </a:solidFill>
              </a:rPr>
              <a:t> </a:t>
            </a:r>
            <a:endParaRPr lang="en-RU" dirty="0">
              <a:solidFill>
                <a:schemeClr val="bg1"/>
              </a:solidFill>
            </a:endParaRPr>
          </a:p>
          <a:p>
            <a:r>
              <a:rPr lang="en-GB" dirty="0">
                <a:solidFill>
                  <a:schemeClr val="bg1"/>
                </a:solidFill>
              </a:rPr>
              <a:t>This initiative focuses mostly on a social aspect of Irish society and is based in </a:t>
            </a:r>
            <a:r>
              <a:rPr lang="en-GB" b="1" dirty="0">
                <a:solidFill>
                  <a:schemeClr val="bg1"/>
                </a:solidFill>
              </a:rPr>
              <a:t>human rights and social justice</a:t>
            </a:r>
            <a:r>
              <a:rPr lang="en-GB" dirty="0">
                <a:solidFill>
                  <a:schemeClr val="bg1"/>
                </a:solidFill>
              </a:rPr>
              <a:t>, by providing cultural and religious rights to women and their families. Given the fact that </a:t>
            </a:r>
            <a:r>
              <a:rPr lang="en-GB" dirty="0" err="1">
                <a:solidFill>
                  <a:schemeClr val="bg1"/>
                </a:solidFill>
              </a:rPr>
              <a:t>muslim</a:t>
            </a:r>
            <a:r>
              <a:rPr lang="en-GB" dirty="0">
                <a:solidFill>
                  <a:schemeClr val="bg1"/>
                </a:solidFill>
              </a:rPr>
              <a:t> women and children in Ireland face huge barriers to accessing the services they need when they are in crisis, Amal’s activities address this need by supporting women in culturally appropriate ways to access the help they need, while educating service providers, so that they can have better lives for themselves and their community. </a:t>
            </a:r>
          </a:p>
          <a:p>
            <a:endParaRPr lang="en-GB" dirty="0">
              <a:solidFill>
                <a:schemeClr val="bg1"/>
              </a:solidFill>
            </a:endParaRPr>
          </a:p>
          <a:p>
            <a:r>
              <a:rPr lang="en-GB" dirty="0">
                <a:solidFill>
                  <a:schemeClr val="bg1"/>
                </a:solidFill>
              </a:rPr>
              <a:t>The innovative element of Amal’s work is that they contribute to the advancement of an Ireland where all -and particularly Muslim- women can access the services they need and fully participate in society, free from the threat of violence, poverty, racism, discrimination and stigma. They ensure the provision of culturally appropriate emergency accommodation for women and children in dangerous situations. They recognise the value of </a:t>
            </a:r>
            <a:r>
              <a:rPr lang="en-GB" b="1" dirty="0">
                <a:solidFill>
                  <a:schemeClr val="bg1"/>
                </a:solidFill>
              </a:rPr>
              <a:t>constructive dialogue</a:t>
            </a:r>
            <a:r>
              <a:rPr lang="en-GB" dirty="0">
                <a:solidFill>
                  <a:schemeClr val="bg1"/>
                </a:solidFill>
              </a:rPr>
              <a:t> and </a:t>
            </a:r>
            <a:r>
              <a:rPr lang="en-GB" b="1" dirty="0">
                <a:solidFill>
                  <a:schemeClr val="bg1"/>
                </a:solidFill>
              </a:rPr>
              <a:t>strategic partnerships</a:t>
            </a:r>
            <a:r>
              <a:rPr lang="en-GB" dirty="0">
                <a:solidFill>
                  <a:schemeClr val="bg1"/>
                </a:solidFill>
              </a:rPr>
              <a:t> in order to build strong foundations in the </a:t>
            </a:r>
            <a:r>
              <a:rPr lang="en-GB" b="1" dirty="0">
                <a:solidFill>
                  <a:schemeClr val="bg1"/>
                </a:solidFill>
              </a:rPr>
              <a:t>community</a:t>
            </a:r>
            <a:r>
              <a:rPr lang="en-GB" dirty="0">
                <a:solidFill>
                  <a:schemeClr val="bg1"/>
                </a:solidFill>
              </a:rPr>
              <a:t>. </a:t>
            </a:r>
            <a:endParaRPr lang="en-RU" dirty="0">
              <a:solidFill>
                <a:schemeClr val="bg1"/>
              </a:solidFill>
            </a:endParaRPr>
          </a:p>
          <a:p>
            <a:endParaRPr lang="en-RU"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66</a:t>
            </a:fld>
            <a:endParaRPr lang="en-US" dirty="0"/>
          </a:p>
        </p:txBody>
      </p:sp>
      <p:sp>
        <p:nvSpPr>
          <p:cNvPr id="23" name="Text Placeholder 5">
            <a:extLst>
              <a:ext uri="{FF2B5EF4-FFF2-40B4-BE49-F238E27FC236}">
                <a16:creationId xmlns:a16="http://schemas.microsoft.com/office/drawing/2014/main" id="{231CE7B2-5DD8-CD41-B07A-069C986C5C5E}"/>
              </a:ext>
            </a:extLst>
          </p:cNvPr>
          <p:cNvSpPr txBox="1">
            <a:spLocks/>
          </p:cNvSpPr>
          <p:nvPr/>
        </p:nvSpPr>
        <p:spPr>
          <a:xfrm>
            <a:off x="512908" y="9209622"/>
            <a:ext cx="6904945" cy="136315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000" baseline="30000" dirty="0"/>
              <a:t>67 </a:t>
            </a:r>
            <a:r>
              <a:rPr lang="en-GB" sz="1000" b="1" dirty="0">
                <a:solidFill>
                  <a:srgbClr val="E54526"/>
                </a:solidFill>
                <a:hlinkClick r:id="rId2">
                  <a:extLst>
                    <a:ext uri="{A12FA001-AC4F-418D-AE19-62706E023703}">
                      <ahyp:hlinkClr xmlns:ahyp="http://schemas.microsoft.com/office/drawing/2018/hyperlinkcolor" val="tx"/>
                    </a:ext>
                  </a:extLst>
                </a:hlinkClick>
              </a:rPr>
              <a:t>Home - Amal Women's Association (</a:t>
            </a:r>
            <a:r>
              <a:rPr lang="en-GB" sz="1000" b="1" dirty="0" err="1">
                <a:solidFill>
                  <a:srgbClr val="E54526"/>
                </a:solidFill>
                <a:hlinkClick r:id="rId2">
                  <a:extLst>
                    <a:ext uri="{A12FA001-AC4F-418D-AE19-62706E023703}">
                      <ahyp:hlinkClr xmlns:ahyp="http://schemas.microsoft.com/office/drawing/2018/hyperlinkcolor" val="tx"/>
                    </a:ext>
                  </a:extLst>
                </a:hlinkClick>
              </a:rPr>
              <a:t>amalwomenirl.com</a:t>
            </a:r>
            <a:r>
              <a:rPr lang="en-GB" sz="1000" b="1" dirty="0">
                <a:solidFill>
                  <a:srgbClr val="E54526"/>
                </a:solidFill>
                <a:hlinkClick r:id="rId2">
                  <a:extLst>
                    <a:ext uri="{A12FA001-AC4F-418D-AE19-62706E023703}">
                      <ahyp:hlinkClr xmlns:ahyp="http://schemas.microsoft.com/office/drawing/2018/hyperlinkcolor" val="tx"/>
                    </a:ext>
                  </a:extLst>
                </a:hlinkClick>
              </a:rPr>
              <a:t>)</a:t>
            </a:r>
            <a:r>
              <a:rPr lang="en-GB" sz="1000" b="1" dirty="0">
                <a:solidFill>
                  <a:srgbClr val="E54526"/>
                </a:solidFill>
              </a:rPr>
              <a:t>; </a:t>
            </a:r>
            <a:r>
              <a:rPr lang="en-GB" sz="1000" b="1" dirty="0">
                <a:solidFill>
                  <a:srgbClr val="E54526"/>
                </a:solidFill>
                <a:hlinkClick r:id="rId3">
                  <a:extLst>
                    <a:ext uri="{A12FA001-AC4F-418D-AE19-62706E023703}">
                      <ahyp:hlinkClr xmlns:ahyp="http://schemas.microsoft.com/office/drawing/2018/hyperlinkcolor" val="tx"/>
                    </a:ext>
                  </a:extLst>
                </a:hlinkClick>
              </a:rPr>
              <a:t>(16) Amal Women's Association | Facebook; </a:t>
            </a:r>
            <a:r>
              <a:rPr lang="en-GB" sz="1000" b="1" dirty="0" err="1">
                <a:solidFill>
                  <a:srgbClr val="E54526"/>
                </a:solidFill>
                <a:hlinkClick r:id="rId3">
                  <a:extLst>
                    <a:ext uri="{A12FA001-AC4F-418D-AE19-62706E023703}">
                      <ahyp:hlinkClr xmlns:ahyp="http://schemas.microsoft.com/office/drawing/2018/hyperlinkcolor" val="tx"/>
                    </a:ext>
                  </a:extLst>
                </a:hlinkClick>
              </a:rPr>
              <a:t>AmalWomenAssociation</a:t>
            </a:r>
            <a:r>
              <a:rPr lang="en-GB" sz="1000" b="1" dirty="0">
                <a:solidFill>
                  <a:srgbClr val="E54526"/>
                </a:solidFill>
                <a:hlinkClick r:id="rId3">
                  <a:extLst>
                    <a:ext uri="{A12FA001-AC4F-418D-AE19-62706E023703}">
                      <ahyp:hlinkClr xmlns:ahyp="http://schemas.microsoft.com/office/drawing/2018/hyperlinkcolor" val="tx"/>
                    </a:ext>
                  </a:extLst>
                </a:hlinkClick>
              </a:rPr>
              <a:t> (@</a:t>
            </a:r>
            <a:r>
              <a:rPr lang="en-GB" sz="1000" b="1" dirty="0" err="1">
                <a:solidFill>
                  <a:srgbClr val="E54526"/>
                </a:solidFill>
                <a:hlinkClick r:id="rId3">
                  <a:extLst>
                    <a:ext uri="{A12FA001-AC4F-418D-AE19-62706E023703}">
                      <ahyp:hlinkClr xmlns:ahyp="http://schemas.microsoft.com/office/drawing/2018/hyperlinkcolor" val="tx"/>
                    </a:ext>
                  </a:extLst>
                </a:hlinkClick>
              </a:rPr>
              <a:t>AmalIRL</a:t>
            </a:r>
            <a:r>
              <a:rPr lang="en-GB" sz="1000" b="1" dirty="0">
                <a:solidFill>
                  <a:srgbClr val="E54526"/>
                </a:solidFill>
                <a:hlinkClick r:id="rId3">
                  <a:extLst>
                    <a:ext uri="{A12FA001-AC4F-418D-AE19-62706E023703}">
                      <ahyp:hlinkClr xmlns:ahyp="http://schemas.microsoft.com/office/drawing/2018/hyperlinkcolor" val="tx"/>
                    </a:ext>
                  </a:extLst>
                </a:hlinkClick>
              </a:rPr>
              <a:t>) / Twitter </a:t>
            </a:r>
            <a:endParaRPr lang="en-GB" sz="1000" b="1" dirty="0">
              <a:solidFill>
                <a:srgbClr val="E54526"/>
              </a:solidFill>
            </a:endParaRPr>
          </a:p>
          <a:p>
            <a:pPr algn="l"/>
            <a:endParaRPr lang="en-GB" sz="1000" b="1" baseline="30000" dirty="0">
              <a:solidFill>
                <a:srgbClr val="E54526"/>
              </a:solidFill>
            </a:endParaRPr>
          </a:p>
          <a:p>
            <a:pPr algn="l"/>
            <a:endParaRPr lang="en-IE" sz="1000" baseline="30000" dirty="0">
              <a:solidFill>
                <a:srgbClr val="E54526"/>
              </a:solidFill>
            </a:endParaRPr>
          </a:p>
        </p:txBody>
      </p:sp>
      <p:sp>
        <p:nvSpPr>
          <p:cNvPr id="9" name="Text Placeholder 2">
            <a:extLst>
              <a:ext uri="{FF2B5EF4-FFF2-40B4-BE49-F238E27FC236}">
                <a16:creationId xmlns:a16="http://schemas.microsoft.com/office/drawing/2014/main" id="{17319A11-7F75-E940-B4EC-D5F1928464B2}"/>
              </a:ext>
            </a:extLst>
          </p:cNvPr>
          <p:cNvSpPr>
            <a:spLocks noGrp="1"/>
          </p:cNvSpPr>
          <p:nvPr>
            <p:ph type="body" sz="quarter" idx="32"/>
          </p:nvPr>
        </p:nvSpPr>
        <p:spPr>
          <a:xfrm>
            <a:off x="516343" y="6686168"/>
            <a:ext cx="6526988" cy="1787272"/>
          </a:xfrm>
        </p:spPr>
        <p:txBody>
          <a:bodyPr numCol="1"/>
          <a:lstStyle/>
          <a:p>
            <a:r>
              <a:rPr lang="en-GB" dirty="0"/>
              <a:t>To sum up, what is evident from the case studies in Ireland, is that cultural heritage, social needs and community development are interwoven and focal to explore the topic of cultural social innovation. Cultural stands because of engaging the local people into </a:t>
            </a:r>
            <a:r>
              <a:rPr lang="en-GB" b="1" dirty="0"/>
              <a:t>creative or/and socio-cultural activities</a:t>
            </a:r>
            <a:r>
              <a:rPr lang="en-GB" dirty="0"/>
              <a:t>; social stands because the way their work is evolving advances the concept of </a:t>
            </a:r>
            <a:r>
              <a:rPr lang="en-GB" b="1" dirty="0"/>
              <a:t>community development; </a:t>
            </a:r>
            <a:r>
              <a:rPr lang="en-GB" dirty="0"/>
              <a:t>and</a:t>
            </a:r>
            <a:r>
              <a:rPr lang="en-GB" b="1" dirty="0"/>
              <a:t> </a:t>
            </a:r>
            <a:r>
              <a:rPr lang="en-GB" dirty="0"/>
              <a:t>innovation stands because of the space and the way it functions one initiative, such as the</a:t>
            </a:r>
            <a:r>
              <a:rPr lang="en-GB" b="1" dirty="0"/>
              <a:t> revival of other local businesses</a:t>
            </a:r>
            <a:r>
              <a:rPr lang="en-GB" dirty="0"/>
              <a:t>, the use of different forms of art in order to empower the local community, the offer of </a:t>
            </a:r>
            <a:r>
              <a:rPr lang="en-GB" b="1" dirty="0"/>
              <a:t>services </a:t>
            </a:r>
            <a:r>
              <a:rPr lang="en-GB" dirty="0"/>
              <a:t>in order to allow </a:t>
            </a:r>
            <a:r>
              <a:rPr lang="en-GB" b="1" dirty="0"/>
              <a:t>self development</a:t>
            </a:r>
            <a:r>
              <a:rPr lang="en-GB" dirty="0"/>
              <a:t> to disadvantaged groups of people which all eventually can lead to strengthening the position of the beneficiaries inside the community. </a:t>
            </a:r>
            <a:endParaRPr lang="en-RU" dirty="0"/>
          </a:p>
          <a:p>
            <a:pPr marL="177800" indent="-177800">
              <a:tabLst>
                <a:tab pos="177800" algn="l"/>
              </a:tabLst>
            </a:pPr>
            <a:endParaRPr lang="en-US" dirty="0"/>
          </a:p>
        </p:txBody>
      </p:sp>
    </p:spTree>
    <p:extLst>
      <p:ext uri="{BB962C8B-B14F-4D97-AF65-F5344CB8AC3E}">
        <p14:creationId xmlns:p14="http://schemas.microsoft.com/office/powerpoint/2010/main" val="21881047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Text Placeholder 5">
            <a:extLst>
              <a:ext uri="{FF2B5EF4-FFF2-40B4-BE49-F238E27FC236}">
                <a16:creationId xmlns:a16="http://schemas.microsoft.com/office/drawing/2014/main" id="{8581DD7C-C85E-084C-A398-F0EEE8CF94E8}"/>
              </a:ext>
            </a:extLst>
          </p:cNvPr>
          <p:cNvSpPr txBox="1">
            <a:spLocks/>
          </p:cNvSpPr>
          <p:nvPr/>
        </p:nvSpPr>
        <p:spPr>
          <a:xfrm>
            <a:off x="200844" y="6894450"/>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1" name="Text Placeholder 5">
            <a:extLst>
              <a:ext uri="{FF2B5EF4-FFF2-40B4-BE49-F238E27FC236}">
                <a16:creationId xmlns:a16="http://schemas.microsoft.com/office/drawing/2014/main" id="{DEB625BD-2162-B140-96BF-F9117A089185}"/>
              </a:ext>
            </a:extLst>
          </p:cNvPr>
          <p:cNvSpPr txBox="1">
            <a:spLocks/>
          </p:cNvSpPr>
          <p:nvPr/>
        </p:nvSpPr>
        <p:spPr>
          <a:xfrm>
            <a:off x="209709" y="6870945"/>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01</a:t>
            </a:r>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5224784"/>
            <a:ext cx="6904946" cy="4909815"/>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6661492"/>
            <a:ext cx="5818041" cy="347310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dirty="0">
                <a:solidFill>
                  <a:schemeClr val="bg1"/>
                </a:solidFill>
              </a:rPr>
              <a:t>The  </a:t>
            </a:r>
            <a:r>
              <a:rPr lang="en-GB" b="1" dirty="0">
                <a:solidFill>
                  <a:schemeClr val="bg1"/>
                </a:solidFill>
              </a:rPr>
              <a:t>IAC Centro Arti Integrate - </a:t>
            </a:r>
            <a:r>
              <a:rPr lang="en-GB" b="1" dirty="0" err="1">
                <a:solidFill>
                  <a:schemeClr val="bg1"/>
                </a:solidFill>
              </a:rPr>
              <a:t>Societa</a:t>
            </a:r>
            <a:r>
              <a:rPr lang="en-GB" b="1" dirty="0">
                <a:solidFill>
                  <a:schemeClr val="bg1"/>
                </a:solidFill>
              </a:rPr>
              <a:t> </a:t>
            </a:r>
            <a:r>
              <a:rPr lang="en-GB" b="1" dirty="0" err="1">
                <a:solidFill>
                  <a:schemeClr val="bg1"/>
                </a:solidFill>
              </a:rPr>
              <a:t>Cooperativa</a:t>
            </a:r>
            <a:r>
              <a:rPr lang="en-GB" b="1" dirty="0">
                <a:solidFill>
                  <a:schemeClr val="bg1"/>
                </a:solidFill>
              </a:rPr>
              <a:t> di </a:t>
            </a:r>
            <a:r>
              <a:rPr lang="en-GB" b="1" dirty="0" err="1">
                <a:solidFill>
                  <a:schemeClr val="bg1"/>
                </a:solidFill>
              </a:rPr>
              <a:t>Produzione</a:t>
            </a:r>
            <a:r>
              <a:rPr lang="en-GB" b="1" dirty="0">
                <a:solidFill>
                  <a:schemeClr val="bg1"/>
                </a:solidFill>
              </a:rPr>
              <a:t> e </a:t>
            </a:r>
            <a:r>
              <a:rPr lang="en-GB" b="1" dirty="0" err="1">
                <a:solidFill>
                  <a:schemeClr val="bg1"/>
                </a:solidFill>
              </a:rPr>
              <a:t>Lavoro</a:t>
            </a:r>
            <a:r>
              <a:rPr lang="en-GB" dirty="0">
                <a:solidFill>
                  <a:schemeClr val="bg1"/>
                </a:solidFill>
              </a:rPr>
              <a:t> (IAC) works on theatre promotion and production. It was founded in 2010 by the artistic co-directors Nadia </a:t>
            </a:r>
            <a:r>
              <a:rPr lang="en-GB" dirty="0" err="1">
                <a:solidFill>
                  <a:schemeClr val="bg1"/>
                </a:solidFill>
              </a:rPr>
              <a:t>Casamassima</a:t>
            </a:r>
            <a:r>
              <a:rPr lang="en-GB" dirty="0">
                <a:solidFill>
                  <a:schemeClr val="bg1"/>
                </a:solidFill>
              </a:rPr>
              <a:t> and Andrea </a:t>
            </a:r>
            <a:r>
              <a:rPr lang="en-GB" dirty="0" err="1">
                <a:solidFill>
                  <a:schemeClr val="bg1"/>
                </a:solidFill>
              </a:rPr>
              <a:t>Santantonio</a:t>
            </a:r>
            <a:r>
              <a:rPr lang="en-GB" dirty="0">
                <a:solidFill>
                  <a:schemeClr val="bg1"/>
                </a:solidFill>
              </a:rPr>
              <a:t>, and it is driven by 3 values: (a) integration - believing in creating heterogenous cultural spaces; (b) experimentation - building innovative paths to create culture; and (c) collaboration - creating connections between cultural and social organisations. IAC is an arts, theatre and cultural centre located in Matera. The “headquarter” is a medium-sized studio located in the heart of the world heritage classified area of Matera. It is the perfect representation of what the IAC is aiming to accomplish, as it is an old building built in the traditional stones very characteristic of the city, that was reused and repurposed for cultural activities that hold space for social gatherings and innovative movements. </a:t>
            </a:r>
          </a:p>
          <a:p>
            <a:pPr lvl="0"/>
            <a:endParaRPr lang="en-GB" dirty="0">
              <a:solidFill>
                <a:schemeClr val="bg1"/>
              </a:solidFill>
            </a:endParaRPr>
          </a:p>
          <a:p>
            <a:r>
              <a:rPr lang="en-GB" dirty="0">
                <a:solidFill>
                  <a:schemeClr val="bg1"/>
                </a:solidFill>
              </a:rPr>
              <a:t>The target group of the activities pursued is mainly focused on young adults. Over the years, it has created workshops on training and theatre communication in collaboration with schools, associations, institutions, addressing its proposal to groups of people "fragile", disabled or groups that have difficulty in accessing cultural processes. The key activities of this association are its shows. Different shows are developed and presented aiming at an audience of children and adults. The shows are born from research paths and are the product of common expression through collective processes, both with actors and with theatre-goers. They narrate themes concerning contemporary reality, with particular reference to social implications. </a:t>
            </a:r>
            <a:endParaRPr lang="en-RU" dirty="0">
              <a:solidFill>
                <a:schemeClr val="bg1"/>
              </a:solidFill>
            </a:endParaRPr>
          </a:p>
          <a:p>
            <a:pPr lvl="0"/>
            <a:endParaRPr lang="en-RU" dirty="0">
              <a:solidFill>
                <a:schemeClr val="bg1"/>
              </a:solidFill>
            </a:endParaRPr>
          </a:p>
          <a:p>
            <a:pPr>
              <a:tabLst>
                <a:tab pos="177800" algn="l"/>
              </a:tabLst>
            </a:pPr>
            <a:endParaRPr lang="en-US"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67</a:t>
            </a:fld>
            <a:endParaRPr lang="en-US" dirty="0"/>
          </a:p>
        </p:txBody>
      </p:sp>
      <p:sp>
        <p:nvSpPr>
          <p:cNvPr id="15" name="Text Placeholder 16">
            <a:extLst>
              <a:ext uri="{FF2B5EF4-FFF2-40B4-BE49-F238E27FC236}">
                <a16:creationId xmlns:a16="http://schemas.microsoft.com/office/drawing/2014/main" id="{FD7986A5-E125-ED49-B3BF-92EFC819D93A}"/>
              </a:ext>
            </a:extLst>
          </p:cNvPr>
          <p:cNvSpPr txBox="1">
            <a:spLocks/>
          </p:cNvSpPr>
          <p:nvPr/>
        </p:nvSpPr>
        <p:spPr>
          <a:xfrm>
            <a:off x="520163" y="1148418"/>
            <a:ext cx="4679772" cy="419325"/>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50" dirty="0">
                <a:solidFill>
                  <a:srgbClr val="3389CA"/>
                </a:solidFill>
              </a:rPr>
              <a:t>4.2.5. Italy</a:t>
            </a:r>
          </a:p>
        </p:txBody>
      </p:sp>
      <p:pic>
        <p:nvPicPr>
          <p:cNvPr id="7" name="Picture 6">
            <a:extLst>
              <a:ext uri="{FF2B5EF4-FFF2-40B4-BE49-F238E27FC236}">
                <a16:creationId xmlns:a16="http://schemas.microsoft.com/office/drawing/2014/main" id="{588DBD6C-9519-044B-BDAC-5F1559D60A6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2874791"/>
            <a:ext cx="7559675" cy="3433381"/>
          </a:xfrm>
          <a:prstGeom prst="rect">
            <a:avLst/>
          </a:prstGeom>
        </p:spPr>
      </p:pic>
      <p:sp>
        <p:nvSpPr>
          <p:cNvPr id="16" name="Text Placeholder 2">
            <a:extLst>
              <a:ext uri="{FF2B5EF4-FFF2-40B4-BE49-F238E27FC236}">
                <a16:creationId xmlns:a16="http://schemas.microsoft.com/office/drawing/2014/main" id="{335E9903-8D53-6649-8D56-8B69054CDE06}"/>
              </a:ext>
            </a:extLst>
          </p:cNvPr>
          <p:cNvSpPr>
            <a:spLocks noGrp="1"/>
          </p:cNvSpPr>
          <p:nvPr>
            <p:ph type="body" sz="quarter" idx="32"/>
          </p:nvPr>
        </p:nvSpPr>
        <p:spPr>
          <a:xfrm>
            <a:off x="522423" y="1861383"/>
            <a:ext cx="6526988" cy="660087"/>
          </a:xfrm>
        </p:spPr>
        <p:txBody>
          <a:bodyPr numCol="1"/>
          <a:lstStyle/>
          <a:p>
            <a:r>
              <a:rPr lang="en-GB" dirty="0"/>
              <a:t>In  the case of Italy, all three selected case studies put emphasis on the importance of community, and the need of a new approach of culture and cultural heritage seen from a bottom-up perspective. </a:t>
            </a:r>
            <a:endParaRPr lang="en-RU" dirty="0"/>
          </a:p>
          <a:p>
            <a:pPr marL="177800" indent="-177800">
              <a:tabLst>
                <a:tab pos="177800" algn="l"/>
              </a:tabLst>
            </a:pPr>
            <a:endParaRPr lang="en-US" dirty="0"/>
          </a:p>
        </p:txBody>
      </p:sp>
      <p:pic>
        <p:nvPicPr>
          <p:cNvPr id="13" name="Picture 12">
            <a:extLst>
              <a:ext uri="{FF2B5EF4-FFF2-40B4-BE49-F238E27FC236}">
                <a16:creationId xmlns:a16="http://schemas.microsoft.com/office/drawing/2014/main" id="{7D1ABF49-49D2-8E43-825D-75DAECDEF4C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722482" y="372407"/>
            <a:ext cx="1620103" cy="1620103"/>
          </a:xfrm>
          <a:prstGeom prst="rect">
            <a:avLst/>
          </a:prstGeom>
        </p:spPr>
      </p:pic>
    </p:spTree>
    <p:extLst>
      <p:ext uri="{BB962C8B-B14F-4D97-AF65-F5344CB8AC3E}">
        <p14:creationId xmlns:p14="http://schemas.microsoft.com/office/powerpoint/2010/main" val="25290868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814144"/>
            <a:ext cx="6904946" cy="5135842"/>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1248506"/>
            <a:ext cx="5818041" cy="470148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chemeClr val="bg1"/>
                </a:solidFill>
              </a:rPr>
              <a:t>More specifically, such an indicative initiative is the “</a:t>
            </a:r>
            <a:r>
              <a:rPr lang="en-GB" dirty="0" err="1">
                <a:solidFill>
                  <a:schemeClr val="bg1"/>
                </a:solidFill>
              </a:rPr>
              <a:t>Nessuno</a:t>
            </a:r>
            <a:r>
              <a:rPr lang="en-GB" dirty="0">
                <a:solidFill>
                  <a:schemeClr val="bg1"/>
                </a:solidFill>
              </a:rPr>
              <a:t> </a:t>
            </a:r>
            <a:r>
              <a:rPr lang="en-GB" dirty="0" err="1">
                <a:solidFill>
                  <a:schemeClr val="bg1"/>
                </a:solidFill>
              </a:rPr>
              <a:t>Resti</a:t>
            </a:r>
            <a:r>
              <a:rPr lang="en-GB" dirty="0">
                <a:solidFill>
                  <a:schemeClr val="bg1"/>
                </a:solidFill>
              </a:rPr>
              <a:t> </a:t>
            </a:r>
            <a:r>
              <a:rPr lang="en-GB" dirty="0" err="1">
                <a:solidFill>
                  <a:schemeClr val="bg1"/>
                </a:solidFill>
              </a:rPr>
              <a:t>Fuori</a:t>
            </a:r>
            <a:r>
              <a:rPr lang="en-GB" dirty="0">
                <a:solidFill>
                  <a:schemeClr val="bg1"/>
                </a:solidFill>
              </a:rPr>
              <a:t>” (Nobody Stays Outside) project, a theatrical festival that aims at going beyond merely artistic purposes: its main objective is that of involving the entire city and its inhabitants. </a:t>
            </a:r>
            <a:r>
              <a:rPr lang="en-GB" dirty="0" err="1">
                <a:solidFill>
                  <a:schemeClr val="bg1"/>
                </a:solidFill>
              </a:rPr>
              <a:t>Nessuno</a:t>
            </a:r>
            <a:r>
              <a:rPr lang="en-GB" dirty="0">
                <a:solidFill>
                  <a:schemeClr val="bg1"/>
                </a:solidFill>
              </a:rPr>
              <a:t> </a:t>
            </a:r>
            <a:r>
              <a:rPr lang="en-GB" dirty="0" err="1">
                <a:solidFill>
                  <a:schemeClr val="bg1"/>
                </a:solidFill>
              </a:rPr>
              <a:t>Resti</a:t>
            </a:r>
            <a:r>
              <a:rPr lang="en-GB" dirty="0">
                <a:solidFill>
                  <a:schemeClr val="bg1"/>
                </a:solidFill>
              </a:rPr>
              <a:t> </a:t>
            </a:r>
            <a:r>
              <a:rPr lang="en-GB" dirty="0" err="1">
                <a:solidFill>
                  <a:schemeClr val="bg1"/>
                </a:solidFill>
              </a:rPr>
              <a:t>Fuori</a:t>
            </a:r>
            <a:r>
              <a:rPr lang="en-GB" dirty="0">
                <a:solidFill>
                  <a:schemeClr val="bg1"/>
                </a:solidFill>
              </a:rPr>
              <a:t> is realized by IAC since 2016 every year in a different neighbourhood of Matera. During the 10 days of activities,  IAC  in collaboration with several partners, organizes workshops, performances (musical, theatrical) and various shows. This festival is the occasion to experiment with the community and it develops a process of communication and creation. </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Another indicative example is “BUILDING MY STAGE”, a training course in the field of theatre targeting young people, with the aim of enhancing and providing skills that can be used in the world of live shows. The training program is open to the guests of the host communities for unaccompanied foreign minors in the Basilicata region. During the course, the participants receive basic knowledge on scenic movement, acting and the technical disciplines of theatre lighting, music and scenography. With this action the aim is to give new impetus to that particular type of culture that for centuries has characterized our identity in universal terms: know-how. </a:t>
            </a:r>
          </a:p>
          <a:p>
            <a:endParaRPr lang="en-GB" dirty="0">
              <a:solidFill>
                <a:schemeClr val="bg1"/>
              </a:solidFill>
            </a:endParaRPr>
          </a:p>
          <a:p>
            <a:r>
              <a:rPr lang="en-GB" dirty="0">
                <a:solidFill>
                  <a:schemeClr val="bg1"/>
                </a:solidFill>
              </a:rPr>
              <a:t>What makes this case study different and worthwhile to include in this Guide is the fact that IAC is a space where people meet, relationships are built, distances are closed, and overall, it functions as a physical and emotional space where the community does not consume culture but generates it, with its visions and paths. According to this Guide’s context of what CSI means, this association and its initiatives are a perfect representation of cultural association trying to link the community with </a:t>
            </a:r>
            <a:r>
              <a:rPr lang="en-GB" b="1" dirty="0">
                <a:solidFill>
                  <a:schemeClr val="bg1"/>
                </a:solidFill>
              </a:rPr>
              <a:t>culture</a:t>
            </a:r>
            <a:r>
              <a:rPr lang="en-GB" dirty="0">
                <a:solidFill>
                  <a:schemeClr val="bg1"/>
                </a:solidFill>
              </a:rPr>
              <a:t>. The work of the IAC can truly be seen as social innovation as they aim to involve the </a:t>
            </a:r>
            <a:r>
              <a:rPr lang="en-GB" b="1" dirty="0">
                <a:solidFill>
                  <a:schemeClr val="bg1"/>
                </a:solidFill>
              </a:rPr>
              <a:t>community </a:t>
            </a:r>
            <a:r>
              <a:rPr lang="en-GB" dirty="0">
                <a:solidFill>
                  <a:schemeClr val="bg1"/>
                </a:solidFill>
              </a:rPr>
              <a:t>in the generation of new cultural elements, especially reaching out to </a:t>
            </a:r>
            <a:r>
              <a:rPr lang="en-GB" b="1" dirty="0">
                <a:solidFill>
                  <a:schemeClr val="bg1"/>
                </a:solidFill>
              </a:rPr>
              <a:t>groups with lower opportunities,</a:t>
            </a:r>
            <a:r>
              <a:rPr lang="en-GB" dirty="0">
                <a:solidFill>
                  <a:schemeClr val="bg1"/>
                </a:solidFill>
              </a:rPr>
              <a:t> such as the youth from out-</a:t>
            </a:r>
            <a:r>
              <a:rPr lang="en-GB" dirty="0" err="1">
                <a:solidFill>
                  <a:schemeClr val="bg1"/>
                </a:solidFill>
              </a:rPr>
              <a:t>centered</a:t>
            </a:r>
            <a:r>
              <a:rPr lang="en-GB" dirty="0">
                <a:solidFill>
                  <a:schemeClr val="bg1"/>
                </a:solidFill>
              </a:rPr>
              <a:t> districts and rural areas, bringing to them a chance to experiment with art and culture, be part of the movement, and create their own. </a:t>
            </a:r>
            <a:endParaRPr lang="en-RU" dirty="0">
              <a:solidFill>
                <a:schemeClr val="bg1"/>
              </a:solidFill>
            </a:endParaRPr>
          </a:p>
          <a:p>
            <a:endParaRPr lang="en-RU" dirty="0">
              <a:solidFill>
                <a:schemeClr val="bg1"/>
              </a:solidFill>
            </a:endParaRPr>
          </a:p>
          <a:p>
            <a:endParaRPr lang="en-RU"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68</a:t>
            </a:fld>
            <a:endParaRPr lang="en-US" dirty="0"/>
          </a:p>
        </p:txBody>
      </p:sp>
      <p:pic>
        <p:nvPicPr>
          <p:cNvPr id="5" name="Picture 4">
            <a:extLst>
              <a:ext uri="{FF2B5EF4-FFF2-40B4-BE49-F238E27FC236}">
                <a16:creationId xmlns:a16="http://schemas.microsoft.com/office/drawing/2014/main" id="{78523747-6DF2-B84A-BA17-E41151A3B72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5949985"/>
            <a:ext cx="7559675" cy="4166199"/>
          </a:xfrm>
          <a:prstGeom prst="rect">
            <a:avLst/>
          </a:prstGeom>
        </p:spPr>
      </p:pic>
    </p:spTree>
    <p:extLst>
      <p:ext uri="{BB962C8B-B14F-4D97-AF65-F5344CB8AC3E}">
        <p14:creationId xmlns:p14="http://schemas.microsoft.com/office/powerpoint/2010/main" val="10594650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Text Placeholder 5">
            <a:extLst>
              <a:ext uri="{FF2B5EF4-FFF2-40B4-BE49-F238E27FC236}">
                <a16:creationId xmlns:a16="http://schemas.microsoft.com/office/drawing/2014/main" id="{8581DD7C-C85E-084C-A398-F0EEE8CF94E8}"/>
              </a:ext>
            </a:extLst>
          </p:cNvPr>
          <p:cNvSpPr txBox="1">
            <a:spLocks/>
          </p:cNvSpPr>
          <p:nvPr/>
        </p:nvSpPr>
        <p:spPr>
          <a:xfrm>
            <a:off x="200844" y="1797984"/>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1" name="Text Placeholder 5">
            <a:extLst>
              <a:ext uri="{FF2B5EF4-FFF2-40B4-BE49-F238E27FC236}">
                <a16:creationId xmlns:a16="http://schemas.microsoft.com/office/drawing/2014/main" id="{DEB625BD-2162-B140-96BF-F9117A089185}"/>
              </a:ext>
            </a:extLst>
          </p:cNvPr>
          <p:cNvSpPr txBox="1">
            <a:spLocks/>
          </p:cNvSpPr>
          <p:nvPr/>
        </p:nvSpPr>
        <p:spPr>
          <a:xfrm>
            <a:off x="209709" y="1774479"/>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02</a:t>
            </a:r>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814143"/>
            <a:ext cx="6904946" cy="8103191"/>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1248506"/>
            <a:ext cx="5818041" cy="766882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b="1" dirty="0">
                <a:solidFill>
                  <a:schemeClr val="bg1"/>
                </a:solidFill>
              </a:rPr>
              <a:t>Voluntary Open Culture 2019 (VOC)</a:t>
            </a:r>
            <a:r>
              <a:rPr lang="en-GB" b="1" baseline="30000" dirty="0">
                <a:solidFill>
                  <a:schemeClr val="bg1"/>
                </a:solidFill>
              </a:rPr>
              <a:t>68</a:t>
            </a:r>
            <a:r>
              <a:rPr lang="en-GB" dirty="0">
                <a:solidFill>
                  <a:schemeClr val="bg1"/>
                </a:solidFill>
              </a:rPr>
              <a:t> is an association born from the </a:t>
            </a:r>
            <a:r>
              <a:rPr lang="en-GB" dirty="0" err="1">
                <a:solidFill>
                  <a:schemeClr val="bg1"/>
                </a:solidFill>
              </a:rPr>
              <a:t>Fundazione</a:t>
            </a:r>
            <a:r>
              <a:rPr lang="en-GB" dirty="0">
                <a:solidFill>
                  <a:schemeClr val="bg1"/>
                </a:solidFill>
              </a:rPr>
              <a:t> Matera Basilicata 2019. The foundation was in charge of the development and organisation of cultural events taking place during the year of 2019, when Matera became the European Capital of Culture (ECOC). The volunteer association started with the foundation in 2017, two years before the ECOC events. Since the foundation is only created for the ECOC, and has a limited life span, the VOC association decided in early 2021 to become an official independent association which doesn’t have an ending date, and can therefore expand its projects to the entire community. It aims to reinforce the participation of local citizens in the support of culture (past and future) and cultural events. By doing so, the citizens would be able to see culture as a way to add value to their life. Some of the main objectives are: </a:t>
            </a:r>
          </a:p>
          <a:p>
            <a:pPr lvl="0"/>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to give access to creative and cultural events on a daily basis to locals;</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to make culture part of the daily citizen life, beyond being a means for entertainment;</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to connect people from different generations and backgrounds for them to exchange their perception of culture and create a common vision;</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to make culture accessible in terms of diffusion, structure, location, and price; for instance, the volunteers who are helping with the organisation of events, are able to access the events for free or at a reduced price, with transposition and food included when necessary;</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to help develop the well-being of the community by using culture as a tool to solve social problems;</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to share the competences acquired through the volunteering actions with other volunteers from other countries. </a:t>
            </a:r>
          </a:p>
          <a:p>
            <a:pPr marL="171450" lvl="0" indent="-171450">
              <a:buClr>
                <a:srgbClr val="E54526"/>
              </a:buClr>
              <a:buFont typeface="Arial" panose="020B0604020202020204" pitchFamily="34" charset="0"/>
              <a:buChar char="•"/>
            </a:pPr>
            <a:endParaRPr lang="en-GB" dirty="0">
              <a:solidFill>
                <a:schemeClr val="bg1"/>
              </a:solidFill>
            </a:endParaRPr>
          </a:p>
          <a:p>
            <a:pPr>
              <a:buClr>
                <a:srgbClr val="E54526"/>
              </a:buClr>
            </a:pPr>
            <a:r>
              <a:rPr lang="en-GB" dirty="0">
                <a:solidFill>
                  <a:schemeClr val="bg1"/>
                </a:solidFill>
              </a:rPr>
              <a:t>One important feature to point out refers to the inexistence of criteria in order one to become a volunteer. It aspires to be </a:t>
            </a:r>
            <a:r>
              <a:rPr lang="en-GB" b="1" dirty="0">
                <a:solidFill>
                  <a:schemeClr val="bg1"/>
                </a:solidFill>
              </a:rPr>
              <a:t>inclusive </a:t>
            </a:r>
            <a:r>
              <a:rPr lang="en-GB" dirty="0">
                <a:solidFill>
                  <a:schemeClr val="bg1"/>
                </a:solidFill>
              </a:rPr>
              <a:t>and therefore anyone can join the association; it is also open to people with disabilities, in order to give opportunities and responsibilities to all. This approach also becomes its main innovative element as it attempts to create a </a:t>
            </a:r>
            <a:r>
              <a:rPr lang="en-GB" b="1" dirty="0">
                <a:solidFill>
                  <a:schemeClr val="bg1"/>
                </a:solidFill>
              </a:rPr>
              <a:t>movement of cultural volunteering </a:t>
            </a:r>
            <a:r>
              <a:rPr lang="en-GB" dirty="0">
                <a:solidFill>
                  <a:schemeClr val="bg1"/>
                </a:solidFill>
              </a:rPr>
              <a:t>(different from the common social volunteering) to emphasize on the </a:t>
            </a:r>
            <a:r>
              <a:rPr lang="en-GB" b="1" dirty="0">
                <a:solidFill>
                  <a:schemeClr val="bg1"/>
                </a:solidFill>
              </a:rPr>
              <a:t>sustainability of culture to create well-being.</a:t>
            </a:r>
            <a:r>
              <a:rPr lang="en-GB" dirty="0">
                <a:solidFill>
                  <a:schemeClr val="bg1"/>
                </a:solidFill>
              </a:rPr>
              <a:t> By focusing solely on culture, the association distinguishes itself from other forms of volunteer associations. It is also quite innovative for an association to </a:t>
            </a:r>
            <a:r>
              <a:rPr lang="en-GB" b="1" dirty="0">
                <a:solidFill>
                  <a:schemeClr val="bg1"/>
                </a:solidFill>
              </a:rPr>
              <a:t>give opportunities to the locals to have responsibilities and an impact on the cultural events organized in their community.</a:t>
            </a:r>
            <a:r>
              <a:rPr lang="en-GB" dirty="0">
                <a:solidFill>
                  <a:schemeClr val="bg1"/>
                </a:solidFill>
              </a:rPr>
              <a:t>  </a:t>
            </a:r>
          </a:p>
          <a:p>
            <a:pPr>
              <a:buClr>
                <a:srgbClr val="E54526"/>
              </a:buClr>
            </a:pPr>
            <a:endParaRPr lang="en-GB" dirty="0">
              <a:solidFill>
                <a:schemeClr val="bg1"/>
              </a:solidFill>
            </a:endParaRPr>
          </a:p>
          <a:p>
            <a:pPr>
              <a:buClr>
                <a:srgbClr val="E54526"/>
              </a:buClr>
            </a:pPr>
            <a:r>
              <a:rPr lang="en-GB" dirty="0">
                <a:solidFill>
                  <a:schemeClr val="bg1"/>
                </a:solidFill>
              </a:rPr>
              <a:t>The association is 100% non-profit, while the volunteers can give a subscription fee of 10 euros per year, which contributes to the payment of the yearly insurance. There are no costs of management of the association, as every person of the association works on a volunteering basis. The costs linked to the cultural events, such as transportation and food, are covered by the organizing association (and not by VOC). Therefore, the costs are kept to almost none. Besides, VOC also accepts donations, but it does not ask for contributions from anyone. In addition, VOC aims to become more international by creating partnerships with various cultural associations from different countries (mainly cities which are going to be ECOC in the coming years).</a:t>
            </a:r>
            <a:endParaRPr lang="en-RU" dirty="0">
              <a:solidFill>
                <a:schemeClr val="bg1"/>
              </a:solidFill>
            </a:endParaRPr>
          </a:p>
          <a:p>
            <a:pPr>
              <a:buClr>
                <a:srgbClr val="E54526"/>
              </a:buClr>
            </a:pPr>
            <a:endParaRPr lang="en-RU" dirty="0">
              <a:solidFill>
                <a:schemeClr val="bg1"/>
              </a:solidFill>
            </a:endParaRPr>
          </a:p>
          <a:p>
            <a:pPr marL="171450" lvl="0" indent="-171450">
              <a:buClr>
                <a:srgbClr val="E54526"/>
              </a:buClr>
              <a:buFont typeface="Arial" panose="020B0604020202020204" pitchFamily="34" charset="0"/>
              <a:buChar char="•"/>
            </a:pPr>
            <a:endParaRPr lang="en-RU"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69</a:t>
            </a:fld>
            <a:endParaRPr lang="en-US" dirty="0"/>
          </a:p>
        </p:txBody>
      </p:sp>
      <p:sp>
        <p:nvSpPr>
          <p:cNvPr id="23" name="Text Placeholder 5">
            <a:extLst>
              <a:ext uri="{FF2B5EF4-FFF2-40B4-BE49-F238E27FC236}">
                <a16:creationId xmlns:a16="http://schemas.microsoft.com/office/drawing/2014/main" id="{231CE7B2-5DD8-CD41-B07A-069C986C5C5E}"/>
              </a:ext>
            </a:extLst>
          </p:cNvPr>
          <p:cNvSpPr txBox="1">
            <a:spLocks/>
          </p:cNvSpPr>
          <p:nvPr/>
        </p:nvSpPr>
        <p:spPr>
          <a:xfrm>
            <a:off x="512908" y="9209622"/>
            <a:ext cx="6904945" cy="136315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000" baseline="30000" dirty="0"/>
              <a:t>68 </a:t>
            </a:r>
            <a:r>
              <a:rPr lang="fr-BE" sz="1000" b="1" dirty="0">
                <a:solidFill>
                  <a:srgbClr val="E54526"/>
                </a:solidFill>
                <a:hlinkClick r:id="rId2">
                  <a:extLst>
                    <a:ext uri="{A12FA001-AC4F-418D-AE19-62706E023703}">
                      <ahyp:hlinkClr xmlns:ahyp="http://schemas.microsoft.com/office/drawing/2018/hyperlinkcolor" val="tx"/>
                    </a:ext>
                  </a:extLst>
                </a:hlinkClick>
              </a:rPr>
              <a:t>https://www.facebook.com/pages/category/Nonprofit-organisation/Volontari-Open-Culture-2019-543945579863072/</a:t>
            </a:r>
            <a:r>
              <a:rPr lang="fr-BE" sz="1000" dirty="0"/>
              <a:t>  </a:t>
            </a:r>
          </a:p>
          <a:p>
            <a:pPr algn="l"/>
            <a:r>
              <a:rPr lang="fr-BE" sz="1000" dirty="0" err="1"/>
              <a:t>Insta</a:t>
            </a:r>
            <a:r>
              <a:rPr lang="fr-BE" sz="1000" dirty="0"/>
              <a:t>: VOC2019</a:t>
            </a:r>
            <a:r>
              <a:rPr lang="en-RU" sz="1000" dirty="0"/>
              <a:t> </a:t>
            </a:r>
            <a:endParaRPr lang="en-GB" sz="1000" b="1" dirty="0">
              <a:solidFill>
                <a:srgbClr val="E54526"/>
              </a:solidFill>
            </a:endParaRPr>
          </a:p>
          <a:p>
            <a:pPr algn="l"/>
            <a:endParaRPr lang="en-GB" sz="1000" b="1" baseline="30000" dirty="0">
              <a:solidFill>
                <a:srgbClr val="E54526"/>
              </a:solidFill>
            </a:endParaRPr>
          </a:p>
          <a:p>
            <a:pPr algn="l"/>
            <a:endParaRPr lang="en-IE" sz="1000" baseline="30000" dirty="0">
              <a:solidFill>
                <a:srgbClr val="E54526"/>
              </a:solidFill>
            </a:endParaRPr>
          </a:p>
        </p:txBody>
      </p:sp>
    </p:spTree>
    <p:extLst>
      <p:ext uri="{BB962C8B-B14F-4D97-AF65-F5344CB8AC3E}">
        <p14:creationId xmlns:p14="http://schemas.microsoft.com/office/powerpoint/2010/main" val="988760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0DFB4888-8CB4-3F42-8AF1-F3338919A191}"/>
              </a:ext>
            </a:extLst>
          </p:cNvPr>
          <p:cNvSpPr txBox="1">
            <a:spLocks/>
          </p:cNvSpPr>
          <p:nvPr/>
        </p:nvSpPr>
        <p:spPr>
          <a:xfrm>
            <a:off x="190684" y="4333450"/>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2" name="Text Placeholder 5">
            <a:extLst>
              <a:ext uri="{FF2B5EF4-FFF2-40B4-BE49-F238E27FC236}">
                <a16:creationId xmlns:a16="http://schemas.microsoft.com/office/drawing/2014/main" id="{09EE19C3-D623-EE46-8297-4C0CB5E46028}"/>
              </a:ext>
            </a:extLst>
          </p:cNvPr>
          <p:cNvSpPr txBox="1">
            <a:spLocks/>
          </p:cNvSpPr>
          <p:nvPr/>
        </p:nvSpPr>
        <p:spPr>
          <a:xfrm>
            <a:off x="199549" y="4309945"/>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01</a:t>
            </a:r>
          </a:p>
        </p:txBody>
      </p:sp>
      <p:grpSp>
        <p:nvGrpSpPr>
          <p:cNvPr id="16" name="Group 15">
            <a:extLst>
              <a:ext uri="{FF2B5EF4-FFF2-40B4-BE49-F238E27FC236}">
                <a16:creationId xmlns:a16="http://schemas.microsoft.com/office/drawing/2014/main" id="{71F5DA0F-51DC-3542-B62F-2B37678DA352}"/>
              </a:ext>
            </a:extLst>
          </p:cNvPr>
          <p:cNvGrpSpPr/>
          <p:nvPr/>
        </p:nvGrpSpPr>
        <p:grpSpPr>
          <a:xfrm>
            <a:off x="199549" y="4866980"/>
            <a:ext cx="579717" cy="347176"/>
            <a:chOff x="681174" y="2223261"/>
            <a:chExt cx="579717" cy="347176"/>
          </a:xfrm>
        </p:grpSpPr>
        <p:sp>
          <p:nvSpPr>
            <p:cNvPr id="17" name="Text Placeholder 5">
              <a:extLst>
                <a:ext uri="{FF2B5EF4-FFF2-40B4-BE49-F238E27FC236}">
                  <a16:creationId xmlns:a16="http://schemas.microsoft.com/office/drawing/2014/main" id="{F14BE764-21E7-8446-82F5-2DF6F3AA5C7E}"/>
                </a:ext>
              </a:extLst>
            </p:cNvPr>
            <p:cNvSpPr txBox="1">
              <a:spLocks/>
            </p:cNvSpPr>
            <p:nvPr/>
          </p:nvSpPr>
          <p:spPr>
            <a:xfrm>
              <a:off x="681174" y="2246766"/>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8" name="Text Placeholder 5">
              <a:extLst>
                <a:ext uri="{FF2B5EF4-FFF2-40B4-BE49-F238E27FC236}">
                  <a16:creationId xmlns:a16="http://schemas.microsoft.com/office/drawing/2014/main" id="{73F5774A-31CB-BB41-9B93-FBE9440519A0}"/>
                </a:ext>
              </a:extLst>
            </p:cNvPr>
            <p:cNvSpPr txBox="1">
              <a:spLocks/>
            </p:cNvSpPr>
            <p:nvPr/>
          </p:nvSpPr>
          <p:spPr>
            <a:xfrm>
              <a:off x="690039" y="2223261"/>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02</a:t>
              </a:r>
            </a:p>
          </p:txBody>
        </p:sp>
      </p:grpSp>
      <p:grpSp>
        <p:nvGrpSpPr>
          <p:cNvPr id="19" name="Group 18">
            <a:extLst>
              <a:ext uri="{FF2B5EF4-FFF2-40B4-BE49-F238E27FC236}">
                <a16:creationId xmlns:a16="http://schemas.microsoft.com/office/drawing/2014/main" id="{365457D7-70BC-0442-AACA-F8ED91AE2AE1}"/>
              </a:ext>
            </a:extLst>
          </p:cNvPr>
          <p:cNvGrpSpPr/>
          <p:nvPr/>
        </p:nvGrpSpPr>
        <p:grpSpPr>
          <a:xfrm>
            <a:off x="190684" y="5367060"/>
            <a:ext cx="579717" cy="347176"/>
            <a:chOff x="681174" y="2223261"/>
            <a:chExt cx="579717" cy="347176"/>
          </a:xfrm>
        </p:grpSpPr>
        <p:sp>
          <p:nvSpPr>
            <p:cNvPr id="20" name="Text Placeholder 5">
              <a:extLst>
                <a:ext uri="{FF2B5EF4-FFF2-40B4-BE49-F238E27FC236}">
                  <a16:creationId xmlns:a16="http://schemas.microsoft.com/office/drawing/2014/main" id="{2D9BDC33-80E5-A34A-8FE7-D73BACF9802C}"/>
                </a:ext>
              </a:extLst>
            </p:cNvPr>
            <p:cNvSpPr txBox="1">
              <a:spLocks/>
            </p:cNvSpPr>
            <p:nvPr/>
          </p:nvSpPr>
          <p:spPr>
            <a:xfrm>
              <a:off x="681174" y="2246766"/>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1" name="Text Placeholder 5">
              <a:extLst>
                <a:ext uri="{FF2B5EF4-FFF2-40B4-BE49-F238E27FC236}">
                  <a16:creationId xmlns:a16="http://schemas.microsoft.com/office/drawing/2014/main" id="{0346D7E6-F6AB-5943-9669-9063483C3C26}"/>
                </a:ext>
              </a:extLst>
            </p:cNvPr>
            <p:cNvSpPr txBox="1">
              <a:spLocks/>
            </p:cNvSpPr>
            <p:nvPr/>
          </p:nvSpPr>
          <p:spPr>
            <a:xfrm>
              <a:off x="690039" y="2223261"/>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03</a:t>
              </a:r>
            </a:p>
          </p:txBody>
        </p:sp>
      </p:grpSp>
      <p:sp>
        <p:nvSpPr>
          <p:cNvPr id="6" name="Text Placeholder 5">
            <a:extLst>
              <a:ext uri="{FF2B5EF4-FFF2-40B4-BE49-F238E27FC236}">
                <a16:creationId xmlns:a16="http://schemas.microsoft.com/office/drawing/2014/main" id="{5549BDA6-71CE-F94C-8A79-9D1950B63DDE}"/>
              </a:ext>
            </a:extLst>
          </p:cNvPr>
          <p:cNvSpPr>
            <a:spLocks noGrp="1"/>
          </p:cNvSpPr>
          <p:nvPr>
            <p:ph type="body" sz="quarter" idx="32"/>
          </p:nvPr>
        </p:nvSpPr>
        <p:spPr>
          <a:xfrm>
            <a:off x="515712" y="806901"/>
            <a:ext cx="6526988" cy="4209237"/>
          </a:xfrm>
        </p:spPr>
        <p:txBody>
          <a:bodyPr numCol="1"/>
          <a:lstStyle/>
          <a:p>
            <a:r>
              <a:rPr lang="en-US" dirty="0"/>
              <a:t>The project focuses on identifying and promoting the term Cultural Social Innovation (CSI) and its use as a response to the vulnerabilities put in the forefront during the current pandemic, as well as a valuable tool to cope with the negative impact of COVID-19 on people’s lives. Specifically, it aims to empower adults and young people most affected by COVID-19 to become confident cultural social innovators, and design innovative (digital) solutions to challenges posed by the crisis. </a:t>
            </a:r>
          </a:p>
          <a:p>
            <a:endParaRPr lang="en-US" dirty="0"/>
          </a:p>
          <a:p>
            <a:r>
              <a:rPr lang="en-US" sz="1250" b="1" dirty="0">
                <a:solidFill>
                  <a:srgbClr val="E54526"/>
                </a:solidFill>
              </a:rPr>
              <a:t>More concretely, the specific objectives of CSI EU are to:</a:t>
            </a:r>
          </a:p>
          <a:p>
            <a:pPr marL="171450" indent="-171450" algn="l">
              <a:buClr>
                <a:srgbClr val="E54526"/>
              </a:buClr>
              <a:buFont typeface="Arial" panose="020B0604020202020204" pitchFamily="34" charset="0"/>
              <a:buChar char="•"/>
            </a:pPr>
            <a:r>
              <a:rPr lang="en-US" dirty="0"/>
              <a:t>increase awareness and commitment to CSI at all levels in the adult education and youth sector by evidencing its contribution to empowerment, integration and competence development;</a:t>
            </a:r>
          </a:p>
          <a:p>
            <a:pPr marL="171450" indent="-171450" algn="l">
              <a:buClr>
                <a:srgbClr val="E54526"/>
              </a:buClr>
              <a:buFont typeface="Arial" panose="020B0604020202020204" pitchFamily="34" charset="0"/>
              <a:buChar char="•"/>
            </a:pPr>
            <a:r>
              <a:rPr lang="en-US" dirty="0"/>
              <a:t>strengthen the capacity of adult and youth </a:t>
            </a:r>
            <a:r>
              <a:rPr lang="en-US" dirty="0" err="1"/>
              <a:t>organisations</a:t>
            </a:r>
            <a:r>
              <a:rPr lang="en-US" dirty="0"/>
              <a:t> to teach CSI by improving the knowledge and digital skills of adult and youth educators, and by providing practical resources to teach CSI in non-formal contexts; and </a:t>
            </a:r>
          </a:p>
          <a:p>
            <a:pPr marL="171450" indent="-171450" algn="l">
              <a:buClr>
                <a:srgbClr val="E54526"/>
              </a:buClr>
              <a:buFont typeface="Arial" panose="020B0604020202020204" pitchFamily="34" charset="0"/>
              <a:buChar char="•"/>
            </a:pPr>
            <a:r>
              <a:rPr lang="en-US" dirty="0"/>
              <a:t>maximize the number of adults and young people learning and carrying out CSI projects.</a:t>
            </a:r>
          </a:p>
          <a:p>
            <a:endParaRPr lang="en-US" dirty="0"/>
          </a:p>
        </p:txBody>
      </p:sp>
      <p:sp>
        <p:nvSpPr>
          <p:cNvPr id="4" name="Slide Number Placeholder 3">
            <a:extLst>
              <a:ext uri="{FF2B5EF4-FFF2-40B4-BE49-F238E27FC236}">
                <a16:creationId xmlns:a16="http://schemas.microsoft.com/office/drawing/2014/main" id="{2C5451ED-AF1F-0F44-AA31-5966BB3A992F}"/>
              </a:ext>
            </a:extLst>
          </p:cNvPr>
          <p:cNvSpPr>
            <a:spLocks noGrp="1"/>
          </p:cNvSpPr>
          <p:nvPr>
            <p:ph type="sldNum" sz="quarter" idx="4"/>
          </p:nvPr>
        </p:nvSpPr>
        <p:spPr/>
        <p:txBody>
          <a:bodyPr/>
          <a:lstStyle/>
          <a:p>
            <a:fld id="{CB2079F2-58AF-ED44-82D7-E04B2F6FD686}" type="slidenum">
              <a:rPr lang="en-US" smtClean="0"/>
              <a:pPr/>
              <a:t>7</a:t>
            </a:fld>
            <a:endParaRPr lang="en-US" dirty="0"/>
          </a:p>
        </p:txBody>
      </p:sp>
      <p:sp>
        <p:nvSpPr>
          <p:cNvPr id="8" name="Rectangle 5">
            <a:extLst>
              <a:ext uri="{FF2B5EF4-FFF2-40B4-BE49-F238E27FC236}">
                <a16:creationId xmlns:a16="http://schemas.microsoft.com/office/drawing/2014/main" id="{724FA62E-494D-484D-AE29-A19F119D181C}"/>
              </a:ext>
            </a:extLst>
          </p:cNvPr>
          <p:cNvSpPr/>
          <p:nvPr/>
        </p:nvSpPr>
        <p:spPr bwMode="auto">
          <a:xfrm>
            <a:off x="654729" y="3934693"/>
            <a:ext cx="6904946" cy="2429753"/>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 name="Text Placeholder 2">
            <a:extLst>
              <a:ext uri="{FF2B5EF4-FFF2-40B4-BE49-F238E27FC236}">
                <a16:creationId xmlns:a16="http://schemas.microsoft.com/office/drawing/2014/main" id="{78799030-26DD-4E47-8FC4-52A6B7B49087}"/>
              </a:ext>
            </a:extLst>
          </p:cNvPr>
          <p:cNvSpPr txBox="1">
            <a:spLocks/>
          </p:cNvSpPr>
          <p:nvPr/>
        </p:nvSpPr>
        <p:spPr>
          <a:xfrm>
            <a:off x="912635" y="4308122"/>
            <a:ext cx="5818041" cy="232169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dirty="0">
                <a:solidFill>
                  <a:schemeClr val="bg1"/>
                </a:solidFill>
              </a:rPr>
              <a:t>adults and young people, with lower skills, especially those at risk, who need to strengthen key competences and engage more fully with society around them; </a:t>
            </a:r>
          </a:p>
          <a:p>
            <a:pPr algn="l">
              <a:tabLst>
                <a:tab pos="177800" algn="l"/>
              </a:tabLst>
            </a:pPr>
            <a:endParaRPr lang="en-US" dirty="0">
              <a:solidFill>
                <a:schemeClr val="bg1"/>
              </a:solidFill>
            </a:endParaRPr>
          </a:p>
          <a:p>
            <a:pPr algn="l">
              <a:tabLst>
                <a:tab pos="177800" algn="l"/>
              </a:tabLst>
            </a:pPr>
            <a:r>
              <a:rPr lang="en-US" dirty="0">
                <a:solidFill>
                  <a:schemeClr val="bg1"/>
                </a:solidFill>
              </a:rPr>
              <a:t>adults and youth educators who need to understand the role of CSI, and increase their own capacity in teaching it through innovative pedagogical approaches; and </a:t>
            </a:r>
          </a:p>
          <a:p>
            <a:pPr algn="l">
              <a:tabLst>
                <a:tab pos="177800" algn="l"/>
              </a:tabLst>
            </a:pPr>
            <a:endParaRPr lang="en-US" dirty="0">
              <a:solidFill>
                <a:schemeClr val="bg1"/>
              </a:solidFill>
            </a:endParaRPr>
          </a:p>
          <a:p>
            <a:pPr algn="l">
              <a:tabLst>
                <a:tab pos="177800" algn="l"/>
              </a:tabLst>
            </a:pPr>
            <a:r>
              <a:rPr lang="en-US" dirty="0" err="1">
                <a:solidFill>
                  <a:schemeClr val="bg1"/>
                </a:solidFill>
              </a:rPr>
              <a:t>organisations</a:t>
            </a:r>
            <a:r>
              <a:rPr lang="en-US" dirty="0">
                <a:solidFill>
                  <a:schemeClr val="bg1"/>
                </a:solidFill>
              </a:rPr>
              <a:t> from the cultural and creative sectors that need new ways to engage with other sectors and local communities with the aim to become more resilient in the current time of economic uncertainty, ensuring the sustainable development of cultural and arts sectors across Europe.</a:t>
            </a:r>
          </a:p>
        </p:txBody>
      </p:sp>
      <p:grpSp>
        <p:nvGrpSpPr>
          <p:cNvPr id="13" name="Group 12">
            <a:extLst>
              <a:ext uri="{FF2B5EF4-FFF2-40B4-BE49-F238E27FC236}">
                <a16:creationId xmlns:a16="http://schemas.microsoft.com/office/drawing/2014/main" id="{C456DEED-F9DC-9646-AEA1-36EDE5FEA707}"/>
              </a:ext>
            </a:extLst>
          </p:cNvPr>
          <p:cNvGrpSpPr/>
          <p:nvPr/>
        </p:nvGrpSpPr>
        <p:grpSpPr>
          <a:xfrm>
            <a:off x="964739" y="3759281"/>
            <a:ext cx="2140793" cy="350823"/>
            <a:chOff x="681175" y="2246766"/>
            <a:chExt cx="2140793" cy="350823"/>
          </a:xfrm>
        </p:grpSpPr>
        <p:sp>
          <p:nvSpPr>
            <p:cNvPr id="14" name="Text Placeholder 5">
              <a:extLst>
                <a:ext uri="{FF2B5EF4-FFF2-40B4-BE49-F238E27FC236}">
                  <a16:creationId xmlns:a16="http://schemas.microsoft.com/office/drawing/2014/main" id="{6CBCD64A-E429-004E-90FB-EB8EE9AC9138}"/>
                </a:ext>
              </a:extLst>
            </p:cNvPr>
            <p:cNvSpPr txBox="1">
              <a:spLocks/>
            </p:cNvSpPr>
            <p:nvPr/>
          </p:nvSpPr>
          <p:spPr>
            <a:xfrm>
              <a:off x="681175" y="2246766"/>
              <a:ext cx="1640206"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5" name="Text Placeholder 5">
              <a:extLst>
                <a:ext uri="{FF2B5EF4-FFF2-40B4-BE49-F238E27FC236}">
                  <a16:creationId xmlns:a16="http://schemas.microsoft.com/office/drawing/2014/main" id="{D79962B4-75D4-AD4C-A800-8C11FCA0ABF1}"/>
                </a:ext>
              </a:extLst>
            </p:cNvPr>
            <p:cNvSpPr txBox="1">
              <a:spLocks/>
            </p:cNvSpPr>
            <p:nvPr/>
          </p:nvSpPr>
          <p:spPr>
            <a:xfrm>
              <a:off x="681175" y="2250413"/>
              <a:ext cx="2140793"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400" b="1" dirty="0">
                  <a:solidFill>
                    <a:schemeClr val="bg1"/>
                  </a:solidFill>
                  <a:latin typeface="Calibri" panose="020F0502020204030204" pitchFamily="34" charset="0"/>
                  <a:cs typeface="Calibri" panose="020F0502020204030204" pitchFamily="34" charset="0"/>
                </a:rPr>
                <a:t>THIS GUIDE IS FOR: </a:t>
              </a:r>
            </a:p>
          </p:txBody>
        </p:sp>
      </p:grpSp>
      <p:sp>
        <p:nvSpPr>
          <p:cNvPr id="23" name="Rectangle 22">
            <a:extLst>
              <a:ext uri="{FF2B5EF4-FFF2-40B4-BE49-F238E27FC236}">
                <a16:creationId xmlns:a16="http://schemas.microsoft.com/office/drawing/2014/main" id="{C076B885-5914-B34A-BF07-A532C59D4922}"/>
              </a:ext>
            </a:extLst>
          </p:cNvPr>
          <p:cNvSpPr/>
          <p:nvPr/>
        </p:nvSpPr>
        <p:spPr>
          <a:xfrm>
            <a:off x="7134555" y="6956741"/>
            <a:ext cx="417329" cy="335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2" name="Rectangle 5">
            <a:extLst>
              <a:ext uri="{FF2B5EF4-FFF2-40B4-BE49-F238E27FC236}">
                <a16:creationId xmlns:a16="http://schemas.microsoft.com/office/drawing/2014/main" id="{55CED282-5147-6C47-8297-12F7E30AF249}"/>
              </a:ext>
            </a:extLst>
          </p:cNvPr>
          <p:cNvSpPr/>
          <p:nvPr/>
        </p:nvSpPr>
        <p:spPr bwMode="auto">
          <a:xfrm>
            <a:off x="-1263" y="6146443"/>
            <a:ext cx="7560938" cy="3986418"/>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email">
              <a:extLst>
                <a:ext uri="{28A0092B-C50C-407E-A947-70E740481C1C}">
                  <a14:useLocalDpi xmlns:a14="http://schemas.microsoft.com/office/drawing/2010/main"/>
                </a:ext>
              </a:extLst>
            </a:blip>
            <a:srcRect/>
            <a:stretch>
              <a:fillRect/>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Tree>
    <p:extLst>
      <p:ext uri="{BB962C8B-B14F-4D97-AF65-F5344CB8AC3E}">
        <p14:creationId xmlns:p14="http://schemas.microsoft.com/office/powerpoint/2010/main" val="35666823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0DEE80-9F4F-674F-ACB1-9E95A5D60F34}"/>
              </a:ext>
            </a:extLst>
          </p:cNvPr>
          <p:cNvSpPr/>
          <p:nvPr/>
        </p:nvSpPr>
        <p:spPr>
          <a:xfrm flipV="1">
            <a:off x="511317" y="-2"/>
            <a:ext cx="3194309" cy="10134601"/>
          </a:xfrm>
          <a:prstGeom prst="rect">
            <a:avLst/>
          </a:prstGeom>
          <a:solidFill>
            <a:srgbClr val="3389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 name="Text Placeholder 2">
            <a:extLst>
              <a:ext uri="{FF2B5EF4-FFF2-40B4-BE49-F238E27FC236}">
                <a16:creationId xmlns:a16="http://schemas.microsoft.com/office/drawing/2014/main" id="{62D5F101-FCFE-4E47-8943-B5771988DEAD}"/>
              </a:ext>
            </a:extLst>
          </p:cNvPr>
          <p:cNvSpPr>
            <a:spLocks noGrp="1"/>
          </p:cNvSpPr>
          <p:nvPr>
            <p:ph type="body" sz="quarter" idx="32"/>
          </p:nvPr>
        </p:nvSpPr>
        <p:spPr>
          <a:xfrm>
            <a:off x="715878" y="809625"/>
            <a:ext cx="2693750" cy="8368203"/>
          </a:xfrm>
        </p:spPr>
        <p:txBody>
          <a:bodyPr/>
          <a:lstStyle/>
          <a:p>
            <a:r>
              <a:rPr lang="en-GB" dirty="0"/>
              <a:t>It is also interesting that the headquarter of VOC is based in a building used for different cultural events and open design training. Casino </a:t>
            </a:r>
            <a:r>
              <a:rPr lang="en-GB" dirty="0" err="1"/>
              <a:t>Paluda</a:t>
            </a:r>
            <a:r>
              <a:rPr lang="en-GB" dirty="0"/>
              <a:t>, is a big house that has been renovated to give it a cultural and social centre function. VOC does not have an office and does not pay a rent, but only uses the space for special gatherings of the volunteers, allowed by the municipality. The cultural events happen all over the city of Matera and the region of Basilicata. Occasionally, some events will take place in other regions or countries. The events are held in renovated parts that are classified as cultural heritage of the city, which emphasizes the</a:t>
            </a:r>
            <a:r>
              <a:rPr lang="en-GB" b="1" dirty="0"/>
              <a:t> connection of local culture with the community</a:t>
            </a:r>
            <a:r>
              <a:rPr lang="en-GB" dirty="0"/>
              <a:t>. Some events are also taking place in very </a:t>
            </a:r>
            <a:r>
              <a:rPr lang="en-GB" b="1" dirty="0"/>
              <a:t>remote rural places</a:t>
            </a:r>
            <a:r>
              <a:rPr lang="en-GB" dirty="0"/>
              <a:t>, to give access to the events to more marginalized communities, but also highlight the cultural elements found in those remote places. </a:t>
            </a:r>
            <a:endParaRPr lang="en-RU" dirty="0"/>
          </a:p>
          <a:p>
            <a:r>
              <a:rPr lang="en-GB" dirty="0"/>
              <a:t> </a:t>
            </a:r>
            <a:endParaRPr lang="en-RU" dirty="0"/>
          </a:p>
          <a:p>
            <a:r>
              <a:rPr lang="en-GB" dirty="0"/>
              <a:t>The main actions of VOC are to support cultural events in the diffusion, promotion, and organisation of the events. Some of the events VOC has recently participated in are: Matera International Film Festival, Onyx Jazz Festival, </a:t>
            </a:r>
            <a:r>
              <a:rPr lang="en-GB" dirty="0" err="1"/>
              <a:t>Fucina</a:t>
            </a:r>
            <a:r>
              <a:rPr lang="en-GB" dirty="0"/>
              <a:t> Madre (regional promotion of artisans’ work) festival, Women in Fiction Literature Festival, and many more. During these events, the volunteers are not allowed to take over the responsibilities of employed staff, but only to support them in their work; such as helping with the distribution of flyers that promote the event, the welcoming of customers, checking of tickets, green pass, temperature (related to covid regulations), give information to guests, etc. </a:t>
            </a:r>
            <a:endParaRPr lang="en-RU" dirty="0"/>
          </a:p>
          <a:p>
            <a:r>
              <a:rPr lang="en-GB" dirty="0"/>
              <a:t> </a:t>
            </a:r>
            <a:endParaRPr lang="en-RU" dirty="0"/>
          </a:p>
          <a:p>
            <a:r>
              <a:rPr lang="en-GB" dirty="0"/>
              <a:t>This association is a perfect example of a cultural association accomplishing social innovation through its activities and a </a:t>
            </a:r>
            <a:r>
              <a:rPr lang="en-GB" b="1" dirty="0"/>
              <a:t>bottom-up  approach. </a:t>
            </a:r>
            <a:r>
              <a:rPr lang="en-GB" dirty="0"/>
              <a:t>The social cohesion created by involving the </a:t>
            </a:r>
            <a:r>
              <a:rPr lang="en-GB" b="1" dirty="0"/>
              <a:t>citizens </a:t>
            </a:r>
            <a:r>
              <a:rPr lang="en-GB" dirty="0"/>
              <a:t>in the organisations of the events, make the citizens leaders of the cultural direction they want their </a:t>
            </a:r>
            <a:r>
              <a:rPr lang="en-GB" b="1" dirty="0"/>
              <a:t>community </a:t>
            </a:r>
            <a:r>
              <a:rPr lang="en-GB" dirty="0"/>
              <a:t>to take. It is a very </a:t>
            </a:r>
            <a:r>
              <a:rPr lang="en-GB" b="1" dirty="0"/>
              <a:t>participative association</a:t>
            </a:r>
            <a:r>
              <a:rPr lang="en-GB" dirty="0"/>
              <a:t>, in which the cultural proposals come from the locals, and not from outside or higher decisional figures. </a:t>
            </a:r>
            <a:endParaRPr lang="en-RU" dirty="0"/>
          </a:p>
          <a:p>
            <a:pPr algn="just"/>
            <a:r>
              <a:rPr lang="en-GB" dirty="0"/>
              <a:t> </a:t>
            </a:r>
          </a:p>
          <a:p>
            <a:endParaRPr lang="en-RU" dirty="0"/>
          </a:p>
        </p:txBody>
      </p:sp>
      <p:sp>
        <p:nvSpPr>
          <p:cNvPr id="4" name="Slide Number Placeholder 3">
            <a:extLst>
              <a:ext uri="{FF2B5EF4-FFF2-40B4-BE49-F238E27FC236}">
                <a16:creationId xmlns:a16="http://schemas.microsoft.com/office/drawing/2014/main" id="{6C533A62-2EBA-544C-B52B-CAD0F6F01D67}"/>
              </a:ext>
            </a:extLst>
          </p:cNvPr>
          <p:cNvSpPr>
            <a:spLocks noGrp="1"/>
          </p:cNvSpPr>
          <p:nvPr>
            <p:ph type="sldNum" sz="quarter" idx="4"/>
          </p:nvPr>
        </p:nvSpPr>
        <p:spPr/>
        <p:txBody>
          <a:bodyPr/>
          <a:lstStyle/>
          <a:p>
            <a:fld id="{CB2079F2-58AF-ED44-82D7-E04B2F6FD686}" type="slidenum">
              <a:rPr lang="en-US" smtClean="0"/>
              <a:pPr/>
              <a:t>70</a:t>
            </a:fld>
            <a:endParaRPr lang="en-US" dirty="0"/>
          </a:p>
        </p:txBody>
      </p:sp>
      <p:pic>
        <p:nvPicPr>
          <p:cNvPr id="10" name="Picture Placeholder 9">
            <a:extLst>
              <a:ext uri="{FF2B5EF4-FFF2-40B4-BE49-F238E27FC236}">
                <a16:creationId xmlns:a16="http://schemas.microsoft.com/office/drawing/2014/main" id="{EB562CCF-2DF9-CB41-9FD2-938EC8B74042}"/>
              </a:ext>
            </a:extLst>
          </p:cNvPr>
          <p:cNvPicPr>
            <a:picLocks noGrp="1" noChangeAspect="1"/>
          </p:cNvPicPr>
          <p:nvPr>
            <p:ph type="pic" sz="quarter" idx="41"/>
          </p:nvPr>
        </p:nvPicPr>
        <p:blipFill rotWithShape="1">
          <a:blip r:embed="rId2" cstate="email">
            <a:extLst>
              <a:ext uri="{28A0092B-C50C-407E-A947-70E740481C1C}">
                <a14:useLocalDpi xmlns:a14="http://schemas.microsoft.com/office/drawing/2010/main"/>
              </a:ext>
            </a:extLst>
          </a:blip>
          <a:srcRect/>
          <a:stretch/>
        </p:blipFill>
        <p:spPr>
          <a:xfrm>
            <a:off x="3704196" y="705162"/>
            <a:ext cx="3854049" cy="6311864"/>
          </a:xfrm>
        </p:spPr>
      </p:pic>
    </p:spTree>
    <p:extLst>
      <p:ext uri="{BB962C8B-B14F-4D97-AF65-F5344CB8AC3E}">
        <p14:creationId xmlns:p14="http://schemas.microsoft.com/office/powerpoint/2010/main" val="18785128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Text Placeholder 5">
            <a:extLst>
              <a:ext uri="{FF2B5EF4-FFF2-40B4-BE49-F238E27FC236}">
                <a16:creationId xmlns:a16="http://schemas.microsoft.com/office/drawing/2014/main" id="{8581DD7C-C85E-084C-A398-F0EEE8CF94E8}"/>
              </a:ext>
            </a:extLst>
          </p:cNvPr>
          <p:cNvSpPr txBox="1">
            <a:spLocks/>
          </p:cNvSpPr>
          <p:nvPr/>
        </p:nvSpPr>
        <p:spPr>
          <a:xfrm>
            <a:off x="200844" y="1797984"/>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1" name="Text Placeholder 5">
            <a:extLst>
              <a:ext uri="{FF2B5EF4-FFF2-40B4-BE49-F238E27FC236}">
                <a16:creationId xmlns:a16="http://schemas.microsoft.com/office/drawing/2014/main" id="{DEB625BD-2162-B140-96BF-F9117A089185}"/>
              </a:ext>
            </a:extLst>
          </p:cNvPr>
          <p:cNvSpPr txBox="1">
            <a:spLocks/>
          </p:cNvSpPr>
          <p:nvPr/>
        </p:nvSpPr>
        <p:spPr>
          <a:xfrm>
            <a:off x="209709" y="1774479"/>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03</a:t>
            </a:r>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814142"/>
            <a:ext cx="6904946" cy="8340367"/>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1248506"/>
            <a:ext cx="5818041" cy="766882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dirty="0">
                <a:solidFill>
                  <a:schemeClr val="bg1"/>
                </a:solidFill>
              </a:rPr>
              <a:t>The </a:t>
            </a:r>
            <a:r>
              <a:rPr lang="en-GB" b="1" dirty="0">
                <a:solidFill>
                  <a:schemeClr val="bg1"/>
                </a:solidFill>
              </a:rPr>
              <a:t>Museo </a:t>
            </a:r>
            <a:r>
              <a:rPr lang="en-GB" b="1" dirty="0" err="1">
                <a:solidFill>
                  <a:schemeClr val="bg1"/>
                </a:solidFill>
              </a:rPr>
              <a:t>Laboratorio</a:t>
            </a:r>
            <a:r>
              <a:rPr lang="en-GB" b="1" dirty="0">
                <a:solidFill>
                  <a:schemeClr val="bg1"/>
                </a:solidFill>
              </a:rPr>
              <a:t> </a:t>
            </a:r>
            <a:r>
              <a:rPr lang="en-GB" b="1" dirty="0" err="1">
                <a:solidFill>
                  <a:schemeClr val="bg1"/>
                </a:solidFill>
              </a:rPr>
              <a:t>della</a:t>
            </a:r>
            <a:r>
              <a:rPr lang="en-GB" b="1" dirty="0">
                <a:solidFill>
                  <a:schemeClr val="bg1"/>
                </a:solidFill>
              </a:rPr>
              <a:t> Civilta Contadina Cultural Association</a:t>
            </a:r>
            <a:r>
              <a:rPr lang="en-GB" b="1" baseline="30000" dirty="0">
                <a:solidFill>
                  <a:schemeClr val="bg1"/>
                </a:solidFill>
              </a:rPr>
              <a:t>69</a:t>
            </a:r>
            <a:r>
              <a:rPr lang="en-GB" dirty="0">
                <a:solidFill>
                  <a:schemeClr val="bg1"/>
                </a:solidFill>
              </a:rPr>
              <a:t> has been created by Donato </a:t>
            </a:r>
            <a:r>
              <a:rPr lang="en-GB" dirty="0" err="1">
                <a:solidFill>
                  <a:schemeClr val="bg1"/>
                </a:solidFill>
              </a:rPr>
              <a:t>Cascione</a:t>
            </a:r>
            <a:r>
              <a:rPr lang="en-GB" dirty="0">
                <a:solidFill>
                  <a:schemeClr val="bg1"/>
                </a:solidFill>
              </a:rPr>
              <a:t>. Donato manages the museum through ONLUS, a cultural association of which he is the director (created in 1998). The aim of the association is to provide a space where visitors can learn about the local past and traditions. Through this </a:t>
            </a:r>
            <a:r>
              <a:rPr lang="en-GB" b="1" dirty="0">
                <a:solidFill>
                  <a:schemeClr val="bg1"/>
                </a:solidFill>
              </a:rPr>
              <a:t>critical recovery of past reality</a:t>
            </a:r>
            <a:r>
              <a:rPr lang="en-GB" dirty="0">
                <a:solidFill>
                  <a:schemeClr val="bg1"/>
                </a:solidFill>
              </a:rPr>
              <a:t>, the museum aims to help the visitors better understand everyday life and develop the ability to develop projects for the future. The association is mostly focused on the impact on young people, and </a:t>
            </a:r>
            <a:r>
              <a:rPr lang="en-GB" b="1" dirty="0">
                <a:solidFill>
                  <a:schemeClr val="bg1"/>
                </a:solidFill>
              </a:rPr>
              <a:t>want to move beyond the generic and occasional relationship they have with museums</a:t>
            </a:r>
            <a:r>
              <a:rPr lang="en-GB" dirty="0">
                <a:solidFill>
                  <a:schemeClr val="bg1"/>
                </a:solidFill>
              </a:rPr>
              <a:t> by providing an educationally programmed environment, as a space equipped to work on processes of knowledge and training, and in which communication is a means of mediation between specialist knowledge and the daily work of education.</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It targets visitors of all kinds, but mainly focuses on young people enrolled in school programmes. Those students are from all kinds of schools and all kinds of levels (from primary school to university). The museum provides a space for young people to</a:t>
            </a:r>
            <a:r>
              <a:rPr lang="en-GB" b="1" dirty="0">
                <a:solidFill>
                  <a:schemeClr val="bg1"/>
                </a:solidFill>
              </a:rPr>
              <a:t> learn in a more interactive and sensorial way </a:t>
            </a:r>
            <a:r>
              <a:rPr lang="en-GB" dirty="0">
                <a:solidFill>
                  <a:schemeClr val="bg1"/>
                </a:solidFill>
              </a:rPr>
              <a:t>about a part of their history. The offer of labs and workshops is an alternative to classic learning and is not only focused on learning a part of history, but also on developing soft skills (creativity, design thinking), as well as reinforcing the well-being of the young people by feeling a sense of belonging. </a:t>
            </a:r>
          </a:p>
          <a:p>
            <a:endParaRPr lang="en-GB" dirty="0">
              <a:solidFill>
                <a:schemeClr val="bg1"/>
              </a:solidFill>
            </a:endParaRPr>
          </a:p>
          <a:p>
            <a:r>
              <a:rPr lang="en-GB" dirty="0">
                <a:solidFill>
                  <a:schemeClr val="bg1"/>
                </a:solidFill>
              </a:rPr>
              <a:t>The museum charges for the visits as well as for the labs and workshops. Through those payments, the museum is able to be financially sustainable. Its main actions are to offer guided visits to discover a selection of ancient tools and artefacts that belonged to the farmers and land workers of Matera. In addition, besides being just a repository place, it also offers workshops to young people during which they can learn about the ancient trades and </a:t>
            </a:r>
            <a:r>
              <a:rPr lang="en-GB" b="1" dirty="0">
                <a:solidFill>
                  <a:schemeClr val="bg1"/>
                </a:solidFill>
              </a:rPr>
              <a:t>traditions of their community.</a:t>
            </a:r>
            <a:r>
              <a:rPr lang="en-GB" dirty="0">
                <a:solidFill>
                  <a:schemeClr val="bg1"/>
                </a:solidFill>
              </a:rPr>
              <a:t> The museum offers “lab” experiences and didactic itineraries to students of all school levels. Those workshops are organized between the schools and the museum, under the supervision of the teachers. The aims of those workshops are to </a:t>
            </a:r>
            <a:r>
              <a:rPr lang="en-GB" b="1" dirty="0">
                <a:solidFill>
                  <a:schemeClr val="bg1"/>
                </a:solidFill>
              </a:rPr>
              <a:t>foster knowledge and understanding of the local past traditions, people and environment.</a:t>
            </a:r>
            <a:r>
              <a:rPr lang="en-GB" dirty="0">
                <a:solidFill>
                  <a:schemeClr val="bg1"/>
                </a:solidFill>
              </a:rPr>
              <a:t> Through these labs, the museum wishes to </a:t>
            </a:r>
            <a:r>
              <a:rPr lang="en-GB" b="1" dirty="0">
                <a:solidFill>
                  <a:schemeClr val="bg1"/>
                </a:solidFill>
              </a:rPr>
              <a:t>promote a sense of belonging in the students and a sense of sharing of goods and values within the community.</a:t>
            </a:r>
            <a:r>
              <a:rPr lang="en-GB" dirty="0">
                <a:solidFill>
                  <a:schemeClr val="bg1"/>
                </a:solidFill>
              </a:rPr>
              <a:t> The labs also aim at stimulating design skills and creativity through research itineraries transitioning from perceptual to conceptual knowledge. The main labs offered by Donato are: </a:t>
            </a:r>
          </a:p>
          <a:p>
            <a:endParaRPr lang="en-GB"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Lab “I paint and scratch tuff”</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Clay workshop</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Workshop on decoration of terracotta</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Workshop on papier-</a:t>
            </a:r>
            <a:r>
              <a:rPr lang="en-GB" dirty="0" err="1">
                <a:solidFill>
                  <a:schemeClr val="bg1"/>
                </a:solidFill>
              </a:rPr>
              <a:t>mache</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Sensory route</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Lab “Me, little anthropologist”</a:t>
            </a:r>
            <a:endParaRPr lang="en-RU" dirty="0">
              <a:solidFill>
                <a:schemeClr val="bg1"/>
              </a:solidFill>
            </a:endParaRPr>
          </a:p>
          <a:p>
            <a:pPr marL="171450" lvl="0" indent="-171450">
              <a:buClr>
                <a:srgbClr val="E54526"/>
              </a:buClr>
              <a:buFont typeface="Arial" panose="020B0604020202020204" pitchFamily="34" charset="0"/>
              <a:buChar char="•"/>
            </a:pPr>
            <a:r>
              <a:rPr lang="en-GB" dirty="0">
                <a:solidFill>
                  <a:schemeClr val="bg1"/>
                </a:solidFill>
              </a:rPr>
              <a:t>Thematic teaching workshops</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This association is a good example of a museum trying to </a:t>
            </a:r>
            <a:r>
              <a:rPr lang="en-GB" b="1" dirty="0">
                <a:solidFill>
                  <a:schemeClr val="bg1"/>
                </a:solidFill>
              </a:rPr>
              <a:t>link culture with the community</a:t>
            </a:r>
            <a:r>
              <a:rPr lang="en-GB" dirty="0">
                <a:solidFill>
                  <a:schemeClr val="bg1"/>
                </a:solidFill>
              </a:rPr>
              <a:t> and moving beyond its cultural purpose to have a </a:t>
            </a:r>
            <a:r>
              <a:rPr lang="en-GB" b="1" dirty="0">
                <a:solidFill>
                  <a:schemeClr val="bg1"/>
                </a:solidFill>
              </a:rPr>
              <a:t>social impact</a:t>
            </a:r>
            <a:r>
              <a:rPr lang="en-GB" dirty="0">
                <a:solidFill>
                  <a:schemeClr val="bg1"/>
                </a:solidFill>
              </a:rPr>
              <a:t>. Also, the museum is located in a part of the city that is classified as a world heritage site by UNESCO, therefore adding even more importance to the cultural and social aspect of the space. The director of the association is very dedicated to his community and truly believes in the power of cultural social innovation. </a:t>
            </a:r>
            <a:endParaRPr lang="en-RU" dirty="0">
              <a:solidFill>
                <a:schemeClr val="bg1"/>
              </a:solidFill>
            </a:endParaRPr>
          </a:p>
          <a:p>
            <a:endParaRPr lang="en-RU" dirty="0">
              <a:solidFill>
                <a:schemeClr val="bg1"/>
              </a:solidFill>
            </a:endParaRPr>
          </a:p>
          <a:p>
            <a:endParaRPr lang="en-RU"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71</a:t>
            </a:fld>
            <a:endParaRPr lang="en-US" dirty="0"/>
          </a:p>
        </p:txBody>
      </p:sp>
      <p:sp>
        <p:nvSpPr>
          <p:cNvPr id="23" name="Text Placeholder 5">
            <a:extLst>
              <a:ext uri="{FF2B5EF4-FFF2-40B4-BE49-F238E27FC236}">
                <a16:creationId xmlns:a16="http://schemas.microsoft.com/office/drawing/2014/main" id="{231CE7B2-5DD8-CD41-B07A-069C986C5C5E}"/>
              </a:ext>
            </a:extLst>
          </p:cNvPr>
          <p:cNvSpPr txBox="1">
            <a:spLocks/>
          </p:cNvSpPr>
          <p:nvPr/>
        </p:nvSpPr>
        <p:spPr>
          <a:xfrm>
            <a:off x="512908" y="10114846"/>
            <a:ext cx="6904945" cy="45792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000" baseline="30000" dirty="0"/>
              <a:t>68 </a:t>
            </a:r>
            <a:r>
              <a:rPr lang="fr-BE" sz="1000" b="1" dirty="0">
                <a:solidFill>
                  <a:srgbClr val="E54526"/>
                </a:solidFill>
                <a:hlinkClick r:id="rId2">
                  <a:extLst>
                    <a:ext uri="{A12FA001-AC4F-418D-AE19-62706E023703}">
                      <ahyp:hlinkClr xmlns:ahyp="http://schemas.microsoft.com/office/drawing/2018/hyperlinkcolor" val="tx"/>
                    </a:ext>
                  </a:extLst>
                </a:hlinkClick>
              </a:rPr>
              <a:t>https://museolaboratorio.it/en/info/</a:t>
            </a:r>
            <a:r>
              <a:rPr lang="fr-BE" sz="1000" b="1" dirty="0">
                <a:solidFill>
                  <a:srgbClr val="E54526"/>
                </a:solidFill>
              </a:rPr>
              <a:t> </a:t>
            </a:r>
            <a:endParaRPr lang="en-RU" sz="1000" b="1" dirty="0">
              <a:solidFill>
                <a:srgbClr val="E54526"/>
              </a:solidFill>
            </a:endParaRPr>
          </a:p>
          <a:p>
            <a:r>
              <a:rPr lang="fr-BE" sz="1000" dirty="0"/>
              <a:t>   </a:t>
            </a:r>
            <a:r>
              <a:rPr lang="en-GB" sz="1000" dirty="0"/>
              <a:t>FB: </a:t>
            </a:r>
            <a:r>
              <a:rPr lang="en-GB" sz="1000" dirty="0" err="1"/>
              <a:t>museo</a:t>
            </a:r>
            <a:r>
              <a:rPr lang="en-GB" sz="1000" dirty="0"/>
              <a:t> </a:t>
            </a:r>
            <a:r>
              <a:rPr lang="en-GB" sz="1000" dirty="0" err="1"/>
              <a:t>laboratorio</a:t>
            </a:r>
            <a:r>
              <a:rPr lang="en-GB" sz="1000" dirty="0"/>
              <a:t> </a:t>
            </a:r>
            <a:endParaRPr lang="en-RU" sz="1000" dirty="0"/>
          </a:p>
          <a:p>
            <a:pPr algn="l"/>
            <a:endParaRPr lang="en-GB" sz="1000" b="1" baseline="30000" dirty="0">
              <a:solidFill>
                <a:srgbClr val="E54526"/>
              </a:solidFill>
            </a:endParaRPr>
          </a:p>
          <a:p>
            <a:pPr algn="l"/>
            <a:endParaRPr lang="en-IE" sz="1000" baseline="30000" dirty="0">
              <a:solidFill>
                <a:srgbClr val="E54526"/>
              </a:solidFill>
            </a:endParaRPr>
          </a:p>
        </p:txBody>
      </p:sp>
    </p:spTree>
    <p:extLst>
      <p:ext uri="{BB962C8B-B14F-4D97-AF65-F5344CB8AC3E}">
        <p14:creationId xmlns:p14="http://schemas.microsoft.com/office/powerpoint/2010/main" val="500831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72</a:t>
            </a:fld>
            <a:endParaRPr lang="en-US" dirty="0"/>
          </a:p>
        </p:txBody>
      </p:sp>
      <p:pic>
        <p:nvPicPr>
          <p:cNvPr id="7" name="Picture 6">
            <a:extLst>
              <a:ext uri="{FF2B5EF4-FFF2-40B4-BE49-F238E27FC236}">
                <a16:creationId xmlns:a16="http://schemas.microsoft.com/office/drawing/2014/main" id="{588DBD6C-9519-044B-BDAC-5F1559D60A6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091085"/>
            <a:ext cx="7559675" cy="4043516"/>
          </a:xfrm>
          <a:prstGeom prst="rect">
            <a:avLst/>
          </a:prstGeom>
          <a:solidFill>
            <a:schemeClr val="accent1">
              <a:alpha val="0"/>
            </a:schemeClr>
          </a:solidFill>
        </p:spPr>
      </p:pic>
      <p:sp>
        <p:nvSpPr>
          <p:cNvPr id="12" name="Text Placeholder 2">
            <a:extLst>
              <a:ext uri="{FF2B5EF4-FFF2-40B4-BE49-F238E27FC236}">
                <a16:creationId xmlns:a16="http://schemas.microsoft.com/office/drawing/2014/main" id="{DC649E3A-544E-214B-84AC-A7ECD20248C0}"/>
              </a:ext>
            </a:extLst>
          </p:cNvPr>
          <p:cNvSpPr txBox="1">
            <a:spLocks/>
          </p:cNvSpPr>
          <p:nvPr/>
        </p:nvSpPr>
        <p:spPr>
          <a:xfrm>
            <a:off x="492937" y="832718"/>
            <a:ext cx="6526988" cy="66008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As a general finding to keep in mind from the case studies in Italy is the strong connection between social innovation and culture. It is notable that </a:t>
            </a:r>
            <a:r>
              <a:rPr lang="en-GB" b="1" dirty="0"/>
              <a:t>social innovation is linked with the power of community </a:t>
            </a:r>
            <a:r>
              <a:rPr lang="en-GB" dirty="0"/>
              <a:t>to generate new cultural elements and to strengthen its social implications towards vulnerable or marginalized groups of young people. One other important fact is that cultural social innovation is linked with the concepts of</a:t>
            </a:r>
            <a:endParaRPr lang="en-US" dirty="0"/>
          </a:p>
        </p:txBody>
      </p:sp>
      <p:sp>
        <p:nvSpPr>
          <p:cNvPr id="14" name="Text Placeholder 2">
            <a:extLst>
              <a:ext uri="{FF2B5EF4-FFF2-40B4-BE49-F238E27FC236}">
                <a16:creationId xmlns:a16="http://schemas.microsoft.com/office/drawing/2014/main" id="{DD73B87B-74B5-4449-924A-707A1485CE6B}"/>
              </a:ext>
            </a:extLst>
          </p:cNvPr>
          <p:cNvSpPr txBox="1">
            <a:spLocks/>
          </p:cNvSpPr>
          <p:nvPr/>
        </p:nvSpPr>
        <p:spPr>
          <a:xfrm>
            <a:off x="1930950" y="2063097"/>
            <a:ext cx="4814717" cy="95631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2200" b="1" dirty="0">
                <a:solidFill>
                  <a:srgbClr val="E54526"/>
                </a:solidFill>
                <a:cs typeface="Poppins SemiBold" pitchFamily="2" charset="77"/>
              </a:rPr>
              <a:t>culture and arts </a:t>
            </a:r>
          </a:p>
          <a:p>
            <a:pPr algn="l">
              <a:tabLst>
                <a:tab pos="177800" algn="l"/>
              </a:tabLst>
            </a:pPr>
            <a:r>
              <a:rPr lang="en-US" sz="2200" b="1" dirty="0">
                <a:solidFill>
                  <a:srgbClr val="E54526"/>
                </a:solidFill>
                <a:cs typeface="Poppins SemiBold" pitchFamily="2" charset="77"/>
              </a:rPr>
              <a:t>(such as theater, music, poetry etc.),</a:t>
            </a:r>
          </a:p>
        </p:txBody>
      </p:sp>
      <p:sp>
        <p:nvSpPr>
          <p:cNvPr id="17" name="Text Placeholder 5">
            <a:extLst>
              <a:ext uri="{FF2B5EF4-FFF2-40B4-BE49-F238E27FC236}">
                <a16:creationId xmlns:a16="http://schemas.microsoft.com/office/drawing/2014/main" id="{0A8EA138-126D-7248-A1B0-5F18F3C1503F}"/>
              </a:ext>
            </a:extLst>
          </p:cNvPr>
          <p:cNvSpPr txBox="1">
            <a:spLocks/>
          </p:cNvSpPr>
          <p:nvPr/>
        </p:nvSpPr>
        <p:spPr>
          <a:xfrm>
            <a:off x="518229" y="2112087"/>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9" name="Text Placeholder 2">
            <a:extLst>
              <a:ext uri="{FF2B5EF4-FFF2-40B4-BE49-F238E27FC236}">
                <a16:creationId xmlns:a16="http://schemas.microsoft.com/office/drawing/2014/main" id="{803E7402-2685-DE4C-BBA0-EBDCC7535F94}"/>
              </a:ext>
            </a:extLst>
          </p:cNvPr>
          <p:cNvSpPr txBox="1">
            <a:spLocks/>
          </p:cNvSpPr>
          <p:nvPr/>
        </p:nvSpPr>
        <p:spPr>
          <a:xfrm>
            <a:off x="521875" y="3300537"/>
            <a:ext cx="4814717" cy="95631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2200" b="1" dirty="0">
                <a:solidFill>
                  <a:srgbClr val="E54526"/>
                </a:solidFill>
                <a:cs typeface="Poppins SemiBold" pitchFamily="2" charset="77"/>
              </a:rPr>
              <a:t>cultural heritage (especially intangible heritage such as crafts, traditions and rituals) and</a:t>
            </a:r>
          </a:p>
        </p:txBody>
      </p:sp>
      <p:sp>
        <p:nvSpPr>
          <p:cNvPr id="20" name="Text Placeholder 5">
            <a:extLst>
              <a:ext uri="{FF2B5EF4-FFF2-40B4-BE49-F238E27FC236}">
                <a16:creationId xmlns:a16="http://schemas.microsoft.com/office/drawing/2014/main" id="{FAD498F1-94B8-0A4F-8568-7BA5E6C12C6A}"/>
              </a:ext>
            </a:extLst>
          </p:cNvPr>
          <p:cNvSpPr txBox="1">
            <a:spLocks/>
          </p:cNvSpPr>
          <p:nvPr/>
        </p:nvSpPr>
        <p:spPr>
          <a:xfrm>
            <a:off x="5176354" y="3246293"/>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3" name="Text Placeholder 2">
            <a:extLst>
              <a:ext uri="{FF2B5EF4-FFF2-40B4-BE49-F238E27FC236}">
                <a16:creationId xmlns:a16="http://schemas.microsoft.com/office/drawing/2014/main" id="{AAD20C7C-4425-B14B-A246-2D20E6A178F6}"/>
              </a:ext>
            </a:extLst>
          </p:cNvPr>
          <p:cNvSpPr txBox="1">
            <a:spLocks/>
          </p:cNvSpPr>
          <p:nvPr/>
        </p:nvSpPr>
        <p:spPr>
          <a:xfrm>
            <a:off x="1930950" y="4569410"/>
            <a:ext cx="4814717" cy="869377"/>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2200" b="1" dirty="0">
                <a:solidFill>
                  <a:srgbClr val="E54526"/>
                </a:solidFill>
                <a:cs typeface="Poppins SemiBold" pitchFamily="2" charset="77"/>
              </a:rPr>
              <a:t>cultural volunteering as a participatory and bottom-up approach of acting. </a:t>
            </a:r>
          </a:p>
        </p:txBody>
      </p:sp>
      <p:sp>
        <p:nvSpPr>
          <p:cNvPr id="25" name="Text Placeholder 5">
            <a:extLst>
              <a:ext uri="{FF2B5EF4-FFF2-40B4-BE49-F238E27FC236}">
                <a16:creationId xmlns:a16="http://schemas.microsoft.com/office/drawing/2014/main" id="{E0DD0660-F681-CF4D-A4C6-797743AF3C84}"/>
              </a:ext>
            </a:extLst>
          </p:cNvPr>
          <p:cNvSpPr txBox="1">
            <a:spLocks/>
          </p:cNvSpPr>
          <p:nvPr/>
        </p:nvSpPr>
        <p:spPr>
          <a:xfrm>
            <a:off x="518229" y="4567715"/>
            <a:ext cx="1317605" cy="835480"/>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47" name="Text Placeholder 2">
            <a:extLst>
              <a:ext uri="{FF2B5EF4-FFF2-40B4-BE49-F238E27FC236}">
                <a16:creationId xmlns:a16="http://schemas.microsoft.com/office/drawing/2014/main" id="{1800E96D-F8F2-1C48-AE74-B9293B420825}"/>
              </a:ext>
            </a:extLst>
          </p:cNvPr>
          <p:cNvSpPr txBox="1">
            <a:spLocks/>
          </p:cNvSpPr>
          <p:nvPr/>
        </p:nvSpPr>
        <p:spPr>
          <a:xfrm>
            <a:off x="492937" y="2046670"/>
            <a:ext cx="1317606" cy="89228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177800" algn="l"/>
              </a:tabLst>
            </a:pPr>
            <a:r>
              <a:rPr lang="en-US" sz="5400" b="1" dirty="0">
                <a:solidFill>
                  <a:schemeClr val="bg1"/>
                </a:solidFill>
                <a:cs typeface="Poppins SemiBold" pitchFamily="2" charset="77"/>
              </a:rPr>
              <a:t>a</a:t>
            </a:r>
          </a:p>
        </p:txBody>
      </p:sp>
      <p:sp>
        <p:nvSpPr>
          <p:cNvPr id="48" name="Text Placeholder 2">
            <a:extLst>
              <a:ext uri="{FF2B5EF4-FFF2-40B4-BE49-F238E27FC236}">
                <a16:creationId xmlns:a16="http://schemas.microsoft.com/office/drawing/2014/main" id="{5C70448B-F884-C84F-AB05-F62FF649F83B}"/>
              </a:ext>
            </a:extLst>
          </p:cNvPr>
          <p:cNvSpPr txBox="1">
            <a:spLocks/>
          </p:cNvSpPr>
          <p:nvPr/>
        </p:nvSpPr>
        <p:spPr>
          <a:xfrm>
            <a:off x="5179104" y="3230807"/>
            <a:ext cx="1317606" cy="89228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177800" algn="l"/>
              </a:tabLst>
            </a:pPr>
            <a:r>
              <a:rPr lang="en-US" sz="5400" b="1" dirty="0">
                <a:solidFill>
                  <a:schemeClr val="bg1"/>
                </a:solidFill>
                <a:cs typeface="Poppins SemiBold" pitchFamily="2" charset="77"/>
              </a:rPr>
              <a:t>b</a:t>
            </a:r>
          </a:p>
        </p:txBody>
      </p:sp>
      <p:sp>
        <p:nvSpPr>
          <p:cNvPr id="49" name="Text Placeholder 2">
            <a:extLst>
              <a:ext uri="{FF2B5EF4-FFF2-40B4-BE49-F238E27FC236}">
                <a16:creationId xmlns:a16="http://schemas.microsoft.com/office/drawing/2014/main" id="{BCB0B1ED-D78A-5246-9D90-1E398F0C5919}"/>
              </a:ext>
            </a:extLst>
          </p:cNvPr>
          <p:cNvSpPr txBox="1">
            <a:spLocks/>
          </p:cNvSpPr>
          <p:nvPr/>
        </p:nvSpPr>
        <p:spPr>
          <a:xfrm>
            <a:off x="504969" y="4501112"/>
            <a:ext cx="1317606" cy="89228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177800" algn="l"/>
              </a:tabLst>
            </a:pPr>
            <a:r>
              <a:rPr lang="en-US" sz="5400" b="1" dirty="0">
                <a:solidFill>
                  <a:schemeClr val="bg1"/>
                </a:solidFill>
                <a:cs typeface="Poppins SemiBold" pitchFamily="2" charset="77"/>
              </a:rPr>
              <a:t>c</a:t>
            </a:r>
          </a:p>
        </p:txBody>
      </p:sp>
    </p:spTree>
    <p:extLst>
      <p:ext uri="{BB962C8B-B14F-4D97-AF65-F5344CB8AC3E}">
        <p14:creationId xmlns:p14="http://schemas.microsoft.com/office/powerpoint/2010/main" val="2687930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Text Placeholder 5">
            <a:extLst>
              <a:ext uri="{FF2B5EF4-FFF2-40B4-BE49-F238E27FC236}">
                <a16:creationId xmlns:a16="http://schemas.microsoft.com/office/drawing/2014/main" id="{8581DD7C-C85E-084C-A398-F0EEE8CF94E8}"/>
              </a:ext>
            </a:extLst>
          </p:cNvPr>
          <p:cNvSpPr txBox="1">
            <a:spLocks/>
          </p:cNvSpPr>
          <p:nvPr/>
        </p:nvSpPr>
        <p:spPr>
          <a:xfrm>
            <a:off x="200844" y="7753211"/>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1" name="Text Placeholder 5">
            <a:extLst>
              <a:ext uri="{FF2B5EF4-FFF2-40B4-BE49-F238E27FC236}">
                <a16:creationId xmlns:a16="http://schemas.microsoft.com/office/drawing/2014/main" id="{DEB625BD-2162-B140-96BF-F9117A089185}"/>
              </a:ext>
            </a:extLst>
          </p:cNvPr>
          <p:cNvSpPr txBox="1">
            <a:spLocks/>
          </p:cNvSpPr>
          <p:nvPr/>
        </p:nvSpPr>
        <p:spPr>
          <a:xfrm>
            <a:off x="209709" y="7729706"/>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01</a:t>
            </a:r>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6679445"/>
            <a:ext cx="6904946" cy="284987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7520254"/>
            <a:ext cx="5818041" cy="278869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dirty="0">
                <a:solidFill>
                  <a:schemeClr val="bg1"/>
                </a:solidFill>
              </a:rPr>
              <a:t>Cook Creative helps creative organisations and social enterprises with business change and property development. The company was founded by David Cook, an award-winning social entrepreneur with 25 years’ experience leading cultural and social enterprises and a reputation for making things happen. Consultancy offering advice and pragmatic support to cultural and creative companies. Property development and business sustainability. A practice of doing not just talking. Cook Creative is not a traditional consultancy. Their view is that it’s not just about writing reports. It’s about providing practical, hands-on support, mentoring and guidance to help steer organisations through substantial change or the challenging process of capital development. The initiative targets the third sector and specifically cultural and creative companies. </a:t>
            </a:r>
            <a:endParaRPr lang="en-US"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73</a:t>
            </a:fld>
            <a:endParaRPr lang="en-US" dirty="0"/>
          </a:p>
        </p:txBody>
      </p:sp>
      <p:pic>
        <p:nvPicPr>
          <p:cNvPr id="4" name="Picture 3">
            <a:extLst>
              <a:ext uri="{FF2B5EF4-FFF2-40B4-BE49-F238E27FC236}">
                <a16:creationId xmlns:a16="http://schemas.microsoft.com/office/drawing/2014/main" id="{D0CDBBD5-7EDA-4E47-86F9-F6626D3F6FD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722482" y="372407"/>
            <a:ext cx="1620103" cy="1620103"/>
          </a:xfrm>
          <a:prstGeom prst="rect">
            <a:avLst/>
          </a:prstGeom>
        </p:spPr>
      </p:pic>
      <p:sp>
        <p:nvSpPr>
          <p:cNvPr id="15" name="Text Placeholder 16">
            <a:extLst>
              <a:ext uri="{FF2B5EF4-FFF2-40B4-BE49-F238E27FC236}">
                <a16:creationId xmlns:a16="http://schemas.microsoft.com/office/drawing/2014/main" id="{FD7986A5-E125-ED49-B3BF-92EFC819D93A}"/>
              </a:ext>
            </a:extLst>
          </p:cNvPr>
          <p:cNvSpPr txBox="1">
            <a:spLocks/>
          </p:cNvSpPr>
          <p:nvPr/>
        </p:nvSpPr>
        <p:spPr>
          <a:xfrm>
            <a:off x="520163" y="1148418"/>
            <a:ext cx="4679772" cy="419325"/>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50" dirty="0">
                <a:solidFill>
                  <a:srgbClr val="3389CA"/>
                </a:solidFill>
              </a:rPr>
              <a:t>4.2.6. The UK</a:t>
            </a:r>
          </a:p>
        </p:txBody>
      </p:sp>
      <p:pic>
        <p:nvPicPr>
          <p:cNvPr id="7" name="Picture 6">
            <a:extLst>
              <a:ext uri="{FF2B5EF4-FFF2-40B4-BE49-F238E27FC236}">
                <a16:creationId xmlns:a16="http://schemas.microsoft.com/office/drawing/2014/main" id="{588DBD6C-9519-044B-BDAC-5F1559D60A6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2697076"/>
            <a:ext cx="7559675" cy="4469858"/>
          </a:xfrm>
          <a:prstGeom prst="rect">
            <a:avLst/>
          </a:prstGeom>
        </p:spPr>
      </p:pic>
      <p:sp>
        <p:nvSpPr>
          <p:cNvPr id="23" name="Text Placeholder 5">
            <a:extLst>
              <a:ext uri="{FF2B5EF4-FFF2-40B4-BE49-F238E27FC236}">
                <a16:creationId xmlns:a16="http://schemas.microsoft.com/office/drawing/2014/main" id="{231CE7B2-5DD8-CD41-B07A-069C986C5C5E}"/>
              </a:ext>
            </a:extLst>
          </p:cNvPr>
          <p:cNvSpPr txBox="1">
            <a:spLocks/>
          </p:cNvSpPr>
          <p:nvPr/>
        </p:nvSpPr>
        <p:spPr>
          <a:xfrm>
            <a:off x="512909" y="9882640"/>
            <a:ext cx="6507016" cy="60528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000" baseline="30000" dirty="0"/>
              <a:t>70  </a:t>
            </a:r>
            <a:r>
              <a:rPr lang="en-GB" sz="1000" b="1" dirty="0">
                <a:solidFill>
                  <a:srgbClr val="E54526"/>
                </a:solidFill>
                <a:hlinkClick r:id="rId4">
                  <a:extLst>
                    <a:ext uri="{A12FA001-AC4F-418D-AE19-62706E023703}">
                      <ahyp:hlinkClr xmlns:ahyp="http://schemas.microsoft.com/office/drawing/2018/hyperlinkcolor" val="tx"/>
                    </a:ext>
                  </a:extLst>
                </a:hlinkClick>
              </a:rPr>
              <a:t>https://</a:t>
            </a:r>
            <a:r>
              <a:rPr lang="en-GB" sz="1000" b="1" dirty="0" err="1">
                <a:solidFill>
                  <a:srgbClr val="E54526"/>
                </a:solidFill>
                <a:hlinkClick r:id="rId4">
                  <a:extLst>
                    <a:ext uri="{A12FA001-AC4F-418D-AE19-62706E023703}">
                      <ahyp:hlinkClr xmlns:ahyp="http://schemas.microsoft.com/office/drawing/2018/hyperlinkcolor" val="tx"/>
                    </a:ext>
                  </a:extLst>
                </a:hlinkClick>
              </a:rPr>
              <a:t>uk.linkedin.com</a:t>
            </a:r>
            <a:r>
              <a:rPr lang="en-GB" sz="1000" b="1" dirty="0">
                <a:solidFill>
                  <a:srgbClr val="E54526"/>
                </a:solidFill>
                <a:hlinkClick r:id="rId4">
                  <a:extLst>
                    <a:ext uri="{A12FA001-AC4F-418D-AE19-62706E023703}">
                      <ahyp:hlinkClr xmlns:ahyp="http://schemas.microsoft.com/office/drawing/2018/hyperlinkcolor" val="tx"/>
                    </a:ext>
                  </a:extLst>
                </a:hlinkClick>
              </a:rPr>
              <a:t>/in/david-cook-6b102617 </a:t>
            </a:r>
            <a:endParaRPr lang="en-IE" sz="1000" baseline="30000" dirty="0">
              <a:solidFill>
                <a:srgbClr val="E54526"/>
              </a:solidFill>
            </a:endParaRPr>
          </a:p>
        </p:txBody>
      </p:sp>
      <p:sp>
        <p:nvSpPr>
          <p:cNvPr id="16" name="Text Placeholder 2">
            <a:extLst>
              <a:ext uri="{FF2B5EF4-FFF2-40B4-BE49-F238E27FC236}">
                <a16:creationId xmlns:a16="http://schemas.microsoft.com/office/drawing/2014/main" id="{335E9903-8D53-6649-8D56-8B69054CDE06}"/>
              </a:ext>
            </a:extLst>
          </p:cNvPr>
          <p:cNvSpPr>
            <a:spLocks noGrp="1"/>
          </p:cNvSpPr>
          <p:nvPr>
            <p:ph type="body" sz="quarter" idx="32"/>
          </p:nvPr>
        </p:nvSpPr>
        <p:spPr>
          <a:xfrm>
            <a:off x="522423" y="1861383"/>
            <a:ext cx="6526988" cy="482371"/>
          </a:xfrm>
        </p:spPr>
        <p:txBody>
          <a:bodyPr numCol="1"/>
          <a:lstStyle/>
          <a:p>
            <a:r>
              <a:rPr lang="en-GB" dirty="0"/>
              <a:t>As far as the UK is concerned, below, we present three case studies with an emphasis on the power of community and on the different forms of development and evolution for the community and its people. </a:t>
            </a:r>
            <a:endParaRPr lang="en-RU" dirty="0"/>
          </a:p>
        </p:txBody>
      </p:sp>
    </p:spTree>
    <p:extLst>
      <p:ext uri="{BB962C8B-B14F-4D97-AF65-F5344CB8AC3E}">
        <p14:creationId xmlns:p14="http://schemas.microsoft.com/office/powerpoint/2010/main" val="34502316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0DEE80-9F4F-674F-ACB1-9E95A5D60F34}"/>
              </a:ext>
            </a:extLst>
          </p:cNvPr>
          <p:cNvSpPr/>
          <p:nvPr/>
        </p:nvSpPr>
        <p:spPr>
          <a:xfrm flipV="1">
            <a:off x="511317" y="-2"/>
            <a:ext cx="3194309" cy="10134601"/>
          </a:xfrm>
          <a:prstGeom prst="rect">
            <a:avLst/>
          </a:prstGeom>
          <a:solidFill>
            <a:srgbClr val="3389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 name="Text Placeholder 2">
            <a:extLst>
              <a:ext uri="{FF2B5EF4-FFF2-40B4-BE49-F238E27FC236}">
                <a16:creationId xmlns:a16="http://schemas.microsoft.com/office/drawing/2014/main" id="{62D5F101-FCFE-4E47-8943-B5771988DEAD}"/>
              </a:ext>
            </a:extLst>
          </p:cNvPr>
          <p:cNvSpPr>
            <a:spLocks noGrp="1"/>
          </p:cNvSpPr>
          <p:nvPr>
            <p:ph type="body" sz="quarter" idx="32"/>
          </p:nvPr>
        </p:nvSpPr>
        <p:spPr>
          <a:xfrm>
            <a:off x="715878" y="809625"/>
            <a:ext cx="2693750" cy="8368203"/>
          </a:xfrm>
        </p:spPr>
        <p:txBody>
          <a:bodyPr/>
          <a:lstStyle/>
          <a:p>
            <a:r>
              <a:rPr lang="en-GB" dirty="0"/>
              <a:t>The innovative element is the Urban Garden Offices or Studios and on or off grid craft bothy. These are secluded sustainable buildings that can be set up and taken down just as quick. Through the impact of COVID-19, they saw a need for creativity and had several pod buildings set across the highlands of Scotland. Set in very remote areas of outstanding beauty, it is the perfect escape for artists to get away to the highlands while seeping in the views and creating their artistic vibe. The </a:t>
            </a:r>
            <a:r>
              <a:rPr lang="en-GB" b="1" dirty="0"/>
              <a:t>prefabricated construction system </a:t>
            </a:r>
            <a:r>
              <a:rPr lang="en-GB" dirty="0"/>
              <a:t>makes the installation straightforward, as well as minimizing the risk of weather interruptions and disturbance to the site. The well-insulated structures can be used year-round, and there are the options to introduce a wood-burning stove for added warmth. The cabins are designed to go completely off grid with a basic 12V electric system or opt for the creature comforts of 240V mains electric supply. They can also connect people to suppliers of amenities such as composting toilets, renewable energy services and water harvesting systems.</a:t>
            </a:r>
            <a:endParaRPr lang="en-RU" dirty="0"/>
          </a:p>
          <a:p>
            <a:r>
              <a:rPr lang="en-GB" dirty="0"/>
              <a:t> </a:t>
            </a:r>
            <a:endParaRPr lang="en-RU" dirty="0"/>
          </a:p>
          <a:p>
            <a:r>
              <a:rPr lang="en-GB" dirty="0"/>
              <a:t>It is worthwhile to point out the fact that it provides a sustainable structure that can be on or off grid while connecting to nature and not disturbing it. With the impacts of COVID-19, a lot of people around the world have started to get more creative to pass times at home during lockdowns. This has seen several people possibly upskilling in a new area or just getting creative through painting, arts and crafts. Thus, we believe that this initiative could potentially help with the ideal of CSI. If there was a possible way within communities, especially rural areas of outstanding beauty where a similar initiative could take place. By identifying areas for this initiative to take place could help to </a:t>
            </a:r>
            <a:r>
              <a:rPr lang="en-GB" b="1" dirty="0"/>
              <a:t>spark creative flows within communities</a:t>
            </a:r>
            <a:r>
              <a:rPr lang="en-GB" dirty="0"/>
              <a:t>, thus helping to create a </a:t>
            </a:r>
            <a:r>
              <a:rPr lang="en-GB" b="1" dirty="0"/>
              <a:t>social enterprise </a:t>
            </a:r>
            <a:r>
              <a:rPr lang="en-GB" dirty="0"/>
              <a:t>with their work. </a:t>
            </a:r>
            <a:endParaRPr lang="en-RU" dirty="0"/>
          </a:p>
          <a:p>
            <a:pPr algn="just"/>
            <a:r>
              <a:rPr lang="en-GB" dirty="0"/>
              <a:t> </a:t>
            </a:r>
          </a:p>
          <a:p>
            <a:endParaRPr lang="en-RU" dirty="0"/>
          </a:p>
        </p:txBody>
      </p:sp>
      <p:sp>
        <p:nvSpPr>
          <p:cNvPr id="4" name="Slide Number Placeholder 3">
            <a:extLst>
              <a:ext uri="{FF2B5EF4-FFF2-40B4-BE49-F238E27FC236}">
                <a16:creationId xmlns:a16="http://schemas.microsoft.com/office/drawing/2014/main" id="{6C533A62-2EBA-544C-B52B-CAD0F6F01D67}"/>
              </a:ext>
            </a:extLst>
          </p:cNvPr>
          <p:cNvSpPr>
            <a:spLocks noGrp="1"/>
          </p:cNvSpPr>
          <p:nvPr>
            <p:ph type="sldNum" sz="quarter" idx="4"/>
          </p:nvPr>
        </p:nvSpPr>
        <p:spPr/>
        <p:txBody>
          <a:bodyPr/>
          <a:lstStyle/>
          <a:p>
            <a:fld id="{CB2079F2-58AF-ED44-82D7-E04B2F6FD686}" type="slidenum">
              <a:rPr lang="en-US" smtClean="0"/>
              <a:pPr/>
              <a:t>74</a:t>
            </a:fld>
            <a:endParaRPr lang="en-US" dirty="0"/>
          </a:p>
        </p:txBody>
      </p:sp>
      <p:pic>
        <p:nvPicPr>
          <p:cNvPr id="10" name="Picture Placeholder 9">
            <a:extLst>
              <a:ext uri="{FF2B5EF4-FFF2-40B4-BE49-F238E27FC236}">
                <a16:creationId xmlns:a16="http://schemas.microsoft.com/office/drawing/2014/main" id="{EB562CCF-2DF9-CB41-9FD2-938EC8B74042}"/>
              </a:ext>
            </a:extLst>
          </p:cNvPr>
          <p:cNvPicPr>
            <a:picLocks noGrp="1" noChangeAspect="1"/>
          </p:cNvPicPr>
          <p:nvPr>
            <p:ph type="pic" sz="quarter" idx="41"/>
          </p:nvPr>
        </p:nvPicPr>
        <p:blipFill rotWithShape="1">
          <a:blip r:embed="rId2" cstate="email">
            <a:extLst>
              <a:ext uri="{28A0092B-C50C-407E-A947-70E740481C1C}">
                <a14:useLocalDpi xmlns:a14="http://schemas.microsoft.com/office/drawing/2010/main"/>
              </a:ext>
            </a:extLst>
          </a:blip>
          <a:srcRect b="-227"/>
          <a:stretch/>
        </p:blipFill>
        <p:spPr>
          <a:xfrm>
            <a:off x="3704196" y="705162"/>
            <a:ext cx="3854049" cy="6311864"/>
          </a:xfrm>
        </p:spPr>
      </p:pic>
    </p:spTree>
    <p:extLst>
      <p:ext uri="{BB962C8B-B14F-4D97-AF65-F5344CB8AC3E}">
        <p14:creationId xmlns:p14="http://schemas.microsoft.com/office/powerpoint/2010/main" val="18643346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Text Placeholder 5">
            <a:extLst>
              <a:ext uri="{FF2B5EF4-FFF2-40B4-BE49-F238E27FC236}">
                <a16:creationId xmlns:a16="http://schemas.microsoft.com/office/drawing/2014/main" id="{8581DD7C-C85E-084C-A398-F0EEE8CF94E8}"/>
              </a:ext>
            </a:extLst>
          </p:cNvPr>
          <p:cNvSpPr txBox="1">
            <a:spLocks/>
          </p:cNvSpPr>
          <p:nvPr/>
        </p:nvSpPr>
        <p:spPr>
          <a:xfrm>
            <a:off x="200844" y="1797984"/>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1" name="Text Placeholder 5">
            <a:extLst>
              <a:ext uri="{FF2B5EF4-FFF2-40B4-BE49-F238E27FC236}">
                <a16:creationId xmlns:a16="http://schemas.microsoft.com/office/drawing/2014/main" id="{DEB625BD-2162-B140-96BF-F9117A089185}"/>
              </a:ext>
            </a:extLst>
          </p:cNvPr>
          <p:cNvSpPr txBox="1">
            <a:spLocks/>
          </p:cNvSpPr>
          <p:nvPr/>
        </p:nvSpPr>
        <p:spPr>
          <a:xfrm>
            <a:off x="209709" y="1774479"/>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02</a:t>
            </a:r>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814142"/>
            <a:ext cx="6904946" cy="886252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1248506"/>
            <a:ext cx="5818041" cy="766882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dirty="0">
                <a:solidFill>
                  <a:schemeClr val="bg1"/>
                </a:solidFill>
              </a:rPr>
              <a:t>The </a:t>
            </a:r>
            <a:r>
              <a:rPr lang="en-GB" b="1" dirty="0">
                <a:solidFill>
                  <a:schemeClr val="bg1"/>
                </a:solidFill>
              </a:rPr>
              <a:t>New Arts Exchange (NAE)</a:t>
            </a:r>
            <a:r>
              <a:rPr lang="en-GB" b="1" baseline="30000" dirty="0">
                <a:solidFill>
                  <a:schemeClr val="bg1"/>
                </a:solidFill>
              </a:rPr>
              <a:t>71</a:t>
            </a:r>
            <a:r>
              <a:rPr lang="en-GB" dirty="0">
                <a:solidFill>
                  <a:schemeClr val="bg1"/>
                </a:solidFill>
              </a:rPr>
              <a:t> in Nottingham is a contemporary arts space, stimulating new perspectives on the value of diversity in art and society. NAE champion for embracing and engendering cultural diversity by leading and stimulating roles in the region to ensure that diversity resonates more widely at a national and international level. They have a commitment to informing and promoting the relationship between art and society:</a:t>
            </a:r>
          </a:p>
          <a:p>
            <a:pPr lvl="0"/>
            <a:endParaRPr lang="en-RU" dirty="0">
              <a:solidFill>
                <a:schemeClr val="bg1"/>
              </a:solidFill>
            </a:endParaRPr>
          </a:p>
          <a:p>
            <a:pPr lvl="0"/>
            <a:r>
              <a:rPr lang="en-GB" sz="1250" dirty="0">
                <a:solidFill>
                  <a:schemeClr val="bg1"/>
                </a:solidFill>
                <a:highlight>
                  <a:srgbClr val="E54526"/>
                </a:highlight>
              </a:rPr>
              <a:t>Nurturing: </a:t>
            </a:r>
            <a:r>
              <a:rPr lang="en-GB" sz="1250" dirty="0">
                <a:solidFill>
                  <a:schemeClr val="bg1"/>
                </a:solidFill>
              </a:rPr>
              <a:t>   </a:t>
            </a:r>
            <a:r>
              <a:rPr lang="en-GB" dirty="0">
                <a:solidFill>
                  <a:schemeClr val="bg1"/>
                </a:solidFill>
              </a:rPr>
              <a:t>To become a place where talent and creativity is nurtured.</a:t>
            </a:r>
            <a:endParaRPr lang="en-RU" dirty="0">
              <a:solidFill>
                <a:schemeClr val="bg1"/>
              </a:solidFill>
            </a:endParaRPr>
          </a:p>
          <a:p>
            <a:pPr lvl="0"/>
            <a:r>
              <a:rPr lang="en-GB" sz="1250" dirty="0">
                <a:solidFill>
                  <a:schemeClr val="bg1"/>
                </a:solidFill>
                <a:highlight>
                  <a:srgbClr val="E54526"/>
                </a:highlight>
              </a:rPr>
              <a:t>Accessible: </a:t>
            </a:r>
            <a:r>
              <a:rPr lang="en-GB" sz="1250" dirty="0">
                <a:solidFill>
                  <a:schemeClr val="bg1"/>
                </a:solidFill>
              </a:rPr>
              <a:t>   </a:t>
            </a:r>
            <a:r>
              <a:rPr lang="en-GB" dirty="0">
                <a:solidFill>
                  <a:schemeClr val="bg1"/>
                </a:solidFill>
              </a:rPr>
              <a:t>To make art and culture accessible to all.</a:t>
            </a:r>
            <a:endParaRPr lang="en-RU" dirty="0">
              <a:solidFill>
                <a:schemeClr val="bg1"/>
              </a:solidFill>
            </a:endParaRPr>
          </a:p>
          <a:p>
            <a:pPr lvl="0"/>
            <a:r>
              <a:rPr lang="en-GB" sz="1250" dirty="0">
                <a:solidFill>
                  <a:schemeClr val="bg1"/>
                </a:solidFill>
                <a:highlight>
                  <a:srgbClr val="E54526"/>
                </a:highlight>
              </a:rPr>
              <a:t>Open and experimental: </a:t>
            </a:r>
            <a:r>
              <a:rPr lang="en-GB" sz="1250" dirty="0">
                <a:solidFill>
                  <a:schemeClr val="bg1"/>
                </a:solidFill>
              </a:rPr>
              <a:t>   </a:t>
            </a:r>
            <a:r>
              <a:rPr lang="en-GB" dirty="0">
                <a:solidFill>
                  <a:schemeClr val="bg1"/>
                </a:solidFill>
              </a:rPr>
              <a:t>To be open and receptive to new ideas and opportunities.</a:t>
            </a:r>
            <a:endParaRPr lang="en-RU" dirty="0">
              <a:solidFill>
                <a:schemeClr val="bg1"/>
              </a:solidFill>
            </a:endParaRPr>
          </a:p>
          <a:p>
            <a:pPr lvl="0"/>
            <a:r>
              <a:rPr lang="en-GB" sz="1250" dirty="0">
                <a:solidFill>
                  <a:schemeClr val="bg1"/>
                </a:solidFill>
                <a:highlight>
                  <a:srgbClr val="E54526"/>
                </a:highlight>
              </a:rPr>
              <a:t>Excellence: </a:t>
            </a:r>
            <a:r>
              <a:rPr lang="en-GB" sz="1250" dirty="0">
                <a:solidFill>
                  <a:schemeClr val="bg1"/>
                </a:solidFill>
              </a:rPr>
              <a:t>   </a:t>
            </a:r>
            <a:r>
              <a:rPr lang="en-GB" dirty="0">
                <a:solidFill>
                  <a:schemeClr val="bg1"/>
                </a:solidFill>
              </a:rPr>
              <a:t>To recognise the value of excellence in all that we do.</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NAE targets the whole community as it believe that everyone should have access to being creative through the arts. It offers a lively and varied community programme throughout the year, ranging from creative workshops that welcome people to their exhibitions, to longer projects that work intensively and closely with local groups, individuals and community organisations. It is constantly inspired by the different communities that surround it, including community groups from different faiths and heritage, and groups that come together due to shared interests or a common purpose. This means that the </a:t>
            </a:r>
            <a:r>
              <a:rPr lang="en-GB" b="1" dirty="0">
                <a:solidFill>
                  <a:schemeClr val="bg1"/>
                </a:solidFill>
              </a:rPr>
              <a:t>community programme is constantly shifting</a:t>
            </a:r>
            <a:r>
              <a:rPr lang="en-GB" dirty="0">
                <a:solidFill>
                  <a:schemeClr val="bg1"/>
                </a:solidFill>
              </a:rPr>
              <a:t>, adapting and responding to the needs and interests of the local and wider communities. Also, it is committed to </a:t>
            </a:r>
            <a:r>
              <a:rPr lang="en-GB" b="1" dirty="0">
                <a:solidFill>
                  <a:schemeClr val="bg1"/>
                </a:solidFill>
              </a:rPr>
              <a:t>co-creation</a:t>
            </a:r>
            <a:r>
              <a:rPr lang="en-GB" dirty="0">
                <a:solidFill>
                  <a:schemeClr val="bg1"/>
                </a:solidFill>
              </a:rPr>
              <a:t>, and working in </a:t>
            </a:r>
            <a:r>
              <a:rPr lang="en-GB" b="1" dirty="0">
                <a:solidFill>
                  <a:schemeClr val="bg1"/>
                </a:solidFill>
              </a:rPr>
              <a:t>partnership</a:t>
            </a:r>
            <a:r>
              <a:rPr lang="en-GB" dirty="0">
                <a:solidFill>
                  <a:schemeClr val="bg1"/>
                </a:solidFill>
              </a:rPr>
              <a:t>, offering spaces where individuals and community groups can collaborate with artists, taking part in high quality and inclusive arts opportunities. These projects support people to use their imagination, unlock their creativity, feel joy, learn new skills, develop confidence, and connect with other people. NAE can see how those </a:t>
            </a:r>
            <a:r>
              <a:rPr lang="en-GB" b="1" dirty="0">
                <a:solidFill>
                  <a:schemeClr val="bg1"/>
                </a:solidFill>
              </a:rPr>
              <a:t>arts can contribute towards social change</a:t>
            </a:r>
            <a:r>
              <a:rPr lang="en-GB" dirty="0">
                <a:solidFill>
                  <a:schemeClr val="bg1"/>
                </a:solidFill>
              </a:rPr>
              <a:t>, and how it can support people to create positive change within their local and global communities through creative activism. It ensures that </a:t>
            </a:r>
            <a:r>
              <a:rPr lang="en-GB" b="1" dirty="0">
                <a:solidFill>
                  <a:schemeClr val="bg1"/>
                </a:solidFill>
              </a:rPr>
              <a:t>wellbeing </a:t>
            </a:r>
            <a:r>
              <a:rPr lang="en-GB" dirty="0">
                <a:solidFill>
                  <a:schemeClr val="bg1"/>
                </a:solidFill>
              </a:rPr>
              <a:t>is integrated into every strand of the community programme. Compassion, Empathy, Kindness, Collaboration and Listening sit at the heart of everything.</a:t>
            </a:r>
          </a:p>
          <a:p>
            <a:endParaRPr lang="en-GB" dirty="0">
              <a:solidFill>
                <a:schemeClr val="bg1"/>
              </a:solidFill>
            </a:endParaRPr>
          </a:p>
          <a:p>
            <a:r>
              <a:rPr lang="en-GB" dirty="0">
                <a:solidFill>
                  <a:schemeClr val="bg1"/>
                </a:solidFill>
              </a:rPr>
              <a:t>New Art Exchange is an Arts Council England National Portfolio Organisation. </a:t>
            </a:r>
            <a:r>
              <a:rPr lang="en-GB" b="1" dirty="0">
                <a:solidFill>
                  <a:schemeClr val="bg1"/>
                </a:solidFill>
              </a:rPr>
              <a:t>Diversity</a:t>
            </a:r>
            <a:r>
              <a:rPr lang="en-GB" dirty="0">
                <a:solidFill>
                  <a:schemeClr val="bg1"/>
                </a:solidFill>
              </a:rPr>
              <a:t>, </a:t>
            </a:r>
            <a:r>
              <a:rPr lang="en-GB" b="1" dirty="0">
                <a:solidFill>
                  <a:schemeClr val="bg1"/>
                </a:solidFill>
              </a:rPr>
              <a:t>innovation</a:t>
            </a:r>
            <a:r>
              <a:rPr lang="en-GB" dirty="0">
                <a:solidFill>
                  <a:schemeClr val="bg1"/>
                </a:solidFill>
              </a:rPr>
              <a:t>, and </a:t>
            </a:r>
            <a:r>
              <a:rPr lang="en-GB" b="1" dirty="0">
                <a:solidFill>
                  <a:schemeClr val="bg1"/>
                </a:solidFill>
              </a:rPr>
              <a:t>excellence </a:t>
            </a:r>
            <a:r>
              <a:rPr lang="en-GB" dirty="0">
                <a:solidFill>
                  <a:schemeClr val="bg1"/>
                </a:solidFill>
              </a:rPr>
              <a:t>are at the heart of its work. Over 80,000 people visit annually and a further 100,000+ audiences are reached through its </a:t>
            </a:r>
            <a:r>
              <a:rPr lang="en-GB" b="1" dirty="0">
                <a:solidFill>
                  <a:schemeClr val="bg1"/>
                </a:solidFill>
              </a:rPr>
              <a:t>touring exhibitions</a:t>
            </a:r>
            <a:r>
              <a:rPr lang="en-GB" dirty="0">
                <a:solidFill>
                  <a:schemeClr val="bg1"/>
                </a:solidFill>
              </a:rPr>
              <a:t> and </a:t>
            </a:r>
            <a:r>
              <a:rPr lang="en-GB" b="1" dirty="0">
                <a:solidFill>
                  <a:schemeClr val="bg1"/>
                </a:solidFill>
              </a:rPr>
              <a:t>offsite work</a:t>
            </a:r>
            <a:r>
              <a:rPr lang="en-GB" dirty="0">
                <a:solidFill>
                  <a:schemeClr val="bg1"/>
                </a:solidFill>
              </a:rPr>
              <a:t>. Every year over 20 high quality exhibitions and over 90 events and performances are delivered. In a bid to embed innovation in policy and practice, it also provides </a:t>
            </a:r>
            <a:r>
              <a:rPr lang="en-GB" b="1" dirty="0">
                <a:solidFill>
                  <a:schemeClr val="bg1"/>
                </a:solidFill>
              </a:rPr>
              <a:t>specialist support for artists, creative enterprises, cultural leaders, and strategic partners in dedicated talent development programmes.</a:t>
            </a:r>
            <a:r>
              <a:rPr lang="en-GB" dirty="0">
                <a:solidFill>
                  <a:schemeClr val="bg1"/>
                </a:solidFill>
              </a:rPr>
              <a:t> The Real Creative Futures programme has supported over 240 pre-start-ups and launched 7 new creative businesses recently.</a:t>
            </a:r>
            <a:endParaRPr lang="en-RU" dirty="0">
              <a:solidFill>
                <a:schemeClr val="bg1"/>
              </a:solidFill>
            </a:endParaRPr>
          </a:p>
          <a:p>
            <a:endParaRPr lang="en-RU" dirty="0">
              <a:solidFill>
                <a:schemeClr val="bg1"/>
              </a:solidFill>
            </a:endParaRPr>
          </a:p>
          <a:p>
            <a:r>
              <a:rPr lang="en-GB" dirty="0">
                <a:solidFill>
                  <a:schemeClr val="bg1"/>
                </a:solidFill>
              </a:rPr>
              <a:t>In addition, as times are ever changing, it developed through COVID-19 an online presence to stay connected with the communities and in turn it developed new workshops and programmes for all ages to continue development in uncertain times.</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This case study is directly aimed at communities through </a:t>
            </a:r>
            <a:r>
              <a:rPr lang="en-GB" b="1" dirty="0">
                <a:solidFill>
                  <a:schemeClr val="bg1"/>
                </a:solidFill>
              </a:rPr>
              <a:t>arts and creative activities</a:t>
            </a:r>
            <a:r>
              <a:rPr lang="en-GB" dirty="0">
                <a:solidFill>
                  <a:schemeClr val="bg1"/>
                </a:solidFill>
              </a:rPr>
              <a:t> to help build initiatives within them that will help them drive a social change. It further aims to include </a:t>
            </a:r>
            <a:r>
              <a:rPr lang="en-GB" b="1" dirty="0">
                <a:solidFill>
                  <a:schemeClr val="bg1"/>
                </a:solidFill>
              </a:rPr>
              <a:t>all backgrounds of the community</a:t>
            </a:r>
            <a:r>
              <a:rPr lang="en-GB" dirty="0">
                <a:solidFill>
                  <a:schemeClr val="bg1"/>
                </a:solidFill>
              </a:rPr>
              <a:t> in order to bring them together and allow them to develop and grow their skills and creative activities within a</a:t>
            </a:r>
            <a:r>
              <a:rPr lang="en-GB" b="1" dirty="0">
                <a:solidFill>
                  <a:schemeClr val="bg1"/>
                </a:solidFill>
              </a:rPr>
              <a:t> shared safe space</a:t>
            </a:r>
            <a:r>
              <a:rPr lang="en-GB" dirty="0">
                <a:solidFill>
                  <a:schemeClr val="bg1"/>
                </a:solidFill>
              </a:rPr>
              <a:t> with like minded people. It is also important that NAE helps the </a:t>
            </a:r>
            <a:r>
              <a:rPr lang="en-GB" b="1" dirty="0">
                <a:solidFill>
                  <a:schemeClr val="bg1"/>
                </a:solidFill>
              </a:rPr>
              <a:t>local communities</a:t>
            </a:r>
            <a:r>
              <a:rPr lang="en-GB" dirty="0">
                <a:solidFill>
                  <a:schemeClr val="bg1"/>
                </a:solidFill>
              </a:rPr>
              <a:t> to drive </a:t>
            </a:r>
            <a:r>
              <a:rPr lang="en-GB" b="1" dirty="0">
                <a:solidFill>
                  <a:schemeClr val="bg1"/>
                </a:solidFill>
              </a:rPr>
              <a:t>creation </a:t>
            </a:r>
            <a:r>
              <a:rPr lang="en-GB" dirty="0">
                <a:solidFill>
                  <a:schemeClr val="bg1"/>
                </a:solidFill>
              </a:rPr>
              <a:t>with an</a:t>
            </a:r>
            <a:r>
              <a:rPr lang="en-GB" b="1" dirty="0">
                <a:solidFill>
                  <a:schemeClr val="bg1"/>
                </a:solidFill>
              </a:rPr>
              <a:t> economical aspect </a:t>
            </a:r>
            <a:r>
              <a:rPr lang="en-GB" dirty="0">
                <a:solidFill>
                  <a:schemeClr val="bg1"/>
                </a:solidFill>
              </a:rPr>
              <a:t>to help them thrive. </a:t>
            </a:r>
            <a:endParaRPr lang="en-RU" dirty="0">
              <a:solidFill>
                <a:schemeClr val="bg1"/>
              </a:solidFill>
            </a:endParaRPr>
          </a:p>
          <a:p>
            <a:endParaRPr lang="en-RU" dirty="0">
              <a:solidFill>
                <a:schemeClr val="bg1"/>
              </a:solidFill>
            </a:endParaRPr>
          </a:p>
          <a:p>
            <a:endParaRPr lang="en-RU"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75</a:t>
            </a:fld>
            <a:endParaRPr lang="en-US" dirty="0"/>
          </a:p>
        </p:txBody>
      </p:sp>
      <p:sp>
        <p:nvSpPr>
          <p:cNvPr id="23" name="Text Placeholder 5">
            <a:extLst>
              <a:ext uri="{FF2B5EF4-FFF2-40B4-BE49-F238E27FC236}">
                <a16:creationId xmlns:a16="http://schemas.microsoft.com/office/drawing/2014/main" id="{231CE7B2-5DD8-CD41-B07A-069C986C5C5E}"/>
              </a:ext>
            </a:extLst>
          </p:cNvPr>
          <p:cNvSpPr txBox="1">
            <a:spLocks/>
          </p:cNvSpPr>
          <p:nvPr/>
        </p:nvSpPr>
        <p:spPr>
          <a:xfrm>
            <a:off x="512908" y="10114846"/>
            <a:ext cx="6904945" cy="45792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000" baseline="30000" dirty="0"/>
              <a:t>71 </a:t>
            </a:r>
            <a:r>
              <a:rPr lang="fr-BE" sz="1000" b="1" dirty="0">
                <a:solidFill>
                  <a:srgbClr val="E54526"/>
                </a:solidFill>
                <a:hlinkClick r:id="rId2">
                  <a:extLst>
                    <a:ext uri="{A12FA001-AC4F-418D-AE19-62706E023703}">
                      <ahyp:hlinkClr xmlns:ahyp="http://schemas.microsoft.com/office/drawing/2018/hyperlinkcolor" val="tx"/>
                    </a:ext>
                  </a:extLst>
                </a:hlinkClick>
              </a:rPr>
              <a:t>http://</a:t>
            </a:r>
            <a:r>
              <a:rPr lang="fr-BE" sz="1000" b="1" dirty="0" err="1">
                <a:solidFill>
                  <a:srgbClr val="E54526"/>
                </a:solidFill>
                <a:hlinkClick r:id="rId2">
                  <a:extLst>
                    <a:ext uri="{A12FA001-AC4F-418D-AE19-62706E023703}">
                      <ahyp:hlinkClr xmlns:ahyp="http://schemas.microsoft.com/office/drawing/2018/hyperlinkcolor" val="tx"/>
                    </a:ext>
                  </a:extLst>
                </a:hlinkClick>
              </a:rPr>
              <a:t>www.nae.org.uk</a:t>
            </a:r>
            <a:r>
              <a:rPr lang="fr-BE" sz="1000" b="1" dirty="0">
                <a:solidFill>
                  <a:srgbClr val="E54526"/>
                </a:solidFill>
                <a:hlinkClick r:id="rId2">
                  <a:extLst>
                    <a:ext uri="{A12FA001-AC4F-418D-AE19-62706E023703}">
                      <ahyp:hlinkClr xmlns:ahyp="http://schemas.microsoft.com/office/drawing/2018/hyperlinkcolor" val="tx"/>
                    </a:ext>
                  </a:extLst>
                </a:hlinkClick>
              </a:rPr>
              <a:t>/; </a:t>
            </a:r>
            <a:r>
              <a:rPr lang="fr-BE" sz="1000" b="1" dirty="0">
                <a:solidFill>
                  <a:srgbClr val="E54526"/>
                </a:solidFill>
                <a:hlinkClick r:id="rId3">
                  <a:extLst>
                    <a:ext uri="{A12FA001-AC4F-418D-AE19-62706E023703}">
                      <ahyp:hlinkClr xmlns:ahyp="http://schemas.microsoft.com/office/drawing/2018/hyperlinkcolor" val="tx"/>
                    </a:ext>
                  </a:extLst>
                </a:hlinkClick>
              </a:rPr>
              <a:t>https://</a:t>
            </a:r>
            <a:r>
              <a:rPr lang="fr-BE" sz="1000" b="1" dirty="0" err="1">
                <a:solidFill>
                  <a:srgbClr val="E54526"/>
                </a:solidFill>
                <a:hlinkClick r:id="rId3">
                  <a:extLst>
                    <a:ext uri="{A12FA001-AC4F-418D-AE19-62706E023703}">
                      <ahyp:hlinkClr xmlns:ahyp="http://schemas.microsoft.com/office/drawing/2018/hyperlinkcolor" val="tx"/>
                    </a:ext>
                  </a:extLst>
                </a:hlinkClick>
              </a:rPr>
              <a:t>www.facebook.com</a:t>
            </a:r>
            <a:r>
              <a:rPr lang="fr-BE" sz="1000" b="1" dirty="0">
                <a:solidFill>
                  <a:srgbClr val="E54526"/>
                </a:solidFill>
                <a:hlinkClick r:id="rId3">
                  <a:extLst>
                    <a:ext uri="{A12FA001-AC4F-418D-AE19-62706E023703}">
                      <ahyp:hlinkClr xmlns:ahyp="http://schemas.microsoft.com/office/drawing/2018/hyperlinkcolor" val="tx"/>
                    </a:ext>
                  </a:extLst>
                </a:hlinkClick>
              </a:rPr>
              <a:t>/</a:t>
            </a:r>
            <a:r>
              <a:rPr lang="fr-BE" sz="1000" b="1" dirty="0" err="1">
                <a:solidFill>
                  <a:srgbClr val="E54526"/>
                </a:solidFill>
                <a:hlinkClick r:id="rId3">
                  <a:extLst>
                    <a:ext uri="{A12FA001-AC4F-418D-AE19-62706E023703}">
                      <ahyp:hlinkClr xmlns:ahyp="http://schemas.microsoft.com/office/drawing/2018/hyperlinkcolor" val="tx"/>
                    </a:ext>
                  </a:extLst>
                </a:hlinkClick>
              </a:rPr>
              <a:t>newartexchange</a:t>
            </a:r>
            <a:r>
              <a:rPr lang="fr-BE" sz="1000" b="1" dirty="0">
                <a:solidFill>
                  <a:srgbClr val="E54526"/>
                </a:solidFill>
                <a:hlinkClick r:id="rId3">
                  <a:extLst>
                    <a:ext uri="{A12FA001-AC4F-418D-AE19-62706E023703}">
                      <ahyp:hlinkClr xmlns:ahyp="http://schemas.microsoft.com/office/drawing/2018/hyperlinkcolor" val="tx"/>
                    </a:ext>
                  </a:extLst>
                </a:hlinkClick>
              </a:rPr>
              <a:t> </a:t>
            </a:r>
            <a:endParaRPr lang="en-GB" sz="1000" b="1" baseline="30000" dirty="0">
              <a:solidFill>
                <a:srgbClr val="E54526"/>
              </a:solidFill>
            </a:endParaRPr>
          </a:p>
          <a:p>
            <a:pPr algn="l"/>
            <a:endParaRPr lang="en-IE" sz="1000" baseline="30000" dirty="0">
              <a:solidFill>
                <a:srgbClr val="E54526"/>
              </a:solidFill>
            </a:endParaRPr>
          </a:p>
        </p:txBody>
      </p:sp>
    </p:spTree>
    <p:extLst>
      <p:ext uri="{BB962C8B-B14F-4D97-AF65-F5344CB8AC3E}">
        <p14:creationId xmlns:p14="http://schemas.microsoft.com/office/powerpoint/2010/main" val="35301252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Text Placeholder 5">
            <a:extLst>
              <a:ext uri="{FF2B5EF4-FFF2-40B4-BE49-F238E27FC236}">
                <a16:creationId xmlns:a16="http://schemas.microsoft.com/office/drawing/2014/main" id="{8581DD7C-C85E-084C-A398-F0EEE8CF94E8}"/>
              </a:ext>
            </a:extLst>
          </p:cNvPr>
          <p:cNvSpPr txBox="1">
            <a:spLocks/>
          </p:cNvSpPr>
          <p:nvPr/>
        </p:nvSpPr>
        <p:spPr>
          <a:xfrm>
            <a:off x="200844" y="1797984"/>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1" name="Text Placeholder 5">
            <a:extLst>
              <a:ext uri="{FF2B5EF4-FFF2-40B4-BE49-F238E27FC236}">
                <a16:creationId xmlns:a16="http://schemas.microsoft.com/office/drawing/2014/main" id="{DEB625BD-2162-B140-96BF-F9117A089185}"/>
              </a:ext>
            </a:extLst>
          </p:cNvPr>
          <p:cNvSpPr txBox="1">
            <a:spLocks/>
          </p:cNvSpPr>
          <p:nvPr/>
        </p:nvSpPr>
        <p:spPr>
          <a:xfrm>
            <a:off x="209709" y="1774479"/>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03</a:t>
            </a:r>
          </a:p>
        </p:txBody>
      </p:sp>
      <p:sp>
        <p:nvSpPr>
          <p:cNvPr id="22" name="Rectangle 5">
            <a:extLst>
              <a:ext uri="{FF2B5EF4-FFF2-40B4-BE49-F238E27FC236}">
                <a16:creationId xmlns:a16="http://schemas.microsoft.com/office/drawing/2014/main" id="{D2DEC0B0-D5DF-F54E-B07A-12E82C33EE61}"/>
              </a:ext>
            </a:extLst>
          </p:cNvPr>
          <p:cNvSpPr/>
          <p:nvPr/>
        </p:nvSpPr>
        <p:spPr bwMode="auto">
          <a:xfrm>
            <a:off x="663594" y="814143"/>
            <a:ext cx="6904946" cy="720763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2" name="Text Placeholder 2">
            <a:extLst>
              <a:ext uri="{FF2B5EF4-FFF2-40B4-BE49-F238E27FC236}">
                <a16:creationId xmlns:a16="http://schemas.microsoft.com/office/drawing/2014/main" id="{7BA4346D-45D0-A04A-BC9E-13433EAE2B59}"/>
              </a:ext>
            </a:extLst>
          </p:cNvPr>
          <p:cNvSpPr txBox="1">
            <a:spLocks/>
          </p:cNvSpPr>
          <p:nvPr/>
        </p:nvSpPr>
        <p:spPr>
          <a:xfrm>
            <a:off x="674822" y="1248506"/>
            <a:ext cx="5818041" cy="614620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GB" b="1" dirty="0">
                <a:solidFill>
                  <a:schemeClr val="bg1"/>
                </a:solidFill>
              </a:rPr>
              <a:t>City Takeovers - Inter Cultural Events</a:t>
            </a:r>
            <a:r>
              <a:rPr lang="en-GB" b="1" baseline="30000" dirty="0">
                <a:solidFill>
                  <a:schemeClr val="bg1"/>
                </a:solidFill>
              </a:rPr>
              <a:t>72</a:t>
            </a:r>
            <a:r>
              <a:rPr lang="en-GB" dirty="0">
                <a:solidFill>
                  <a:schemeClr val="bg1"/>
                </a:solidFill>
              </a:rPr>
              <a:t> aims to work with communities; create an ecosystem; and tackle social issues creatively with a business-oriented mind. The key activity is to bring together artists and local communities to work together and collaborate in the right way to express their culture and in turn teaching their cultural values through arts and performance.</a:t>
            </a:r>
            <a:endParaRPr lang="en-RU" dirty="0">
              <a:solidFill>
                <a:schemeClr val="bg1"/>
              </a:solidFill>
            </a:endParaRPr>
          </a:p>
          <a:p>
            <a:r>
              <a:rPr lang="en-GB" dirty="0">
                <a:solidFill>
                  <a:schemeClr val="bg1"/>
                </a:solidFill>
              </a:rPr>
              <a:t> </a:t>
            </a:r>
            <a:endParaRPr lang="en-RU" dirty="0">
              <a:solidFill>
                <a:schemeClr val="bg1"/>
              </a:solidFill>
            </a:endParaRPr>
          </a:p>
          <a:p>
            <a:r>
              <a:rPr lang="en-GB" dirty="0">
                <a:solidFill>
                  <a:schemeClr val="bg1"/>
                </a:solidFill>
              </a:rPr>
              <a:t>Its focus is on disadvantaged young people and young people with disabilities as well as their communities. The main goal is that they look at the skills and attributes that already exist within communities. Instead of trying to see the gaps and discover who and when, they can connect them to the right people in the right places so that their assets and skills can grow with time. This approach eventually led to the concept of city takeovers. It started out as a conversation around culture and what it meant to connect and collaborate. Through this process, it became evident the power within the community of being a stranger to be able to support that community and to create new networks where one would invite public and private sector, local, national and international artists to work and collaborate with that community. </a:t>
            </a:r>
          </a:p>
          <a:p>
            <a:endParaRPr lang="en-GB" dirty="0">
              <a:solidFill>
                <a:schemeClr val="bg1"/>
              </a:solidFill>
            </a:endParaRPr>
          </a:p>
          <a:p>
            <a:r>
              <a:rPr lang="en-GB" dirty="0">
                <a:solidFill>
                  <a:schemeClr val="bg1"/>
                </a:solidFill>
              </a:rPr>
              <a:t>This process normally lasts about 1-2 years, and ends with a festival to celebrate, leaving behind a legacy of a sustainable network which was built around the assets and skills of the community. Understanding the mission, the initiative develops the communities to carry on long after the 2-year programme. UKYA City Takeover: Nottingham 2019 brought together over 250 national and international artists from 25 countries. Organized by the national charity UK Young Artists (UKYA), who champion the next generation of creativity by supporting and developing the careers of artists aged 18-30. Nottingham has a rich cultural heritage and a tradition of artist-led projects including the influential Midland Group (1943-1987), which was committed to the presentation of ‘progressive and experimental visual arts in Nottingham’. The opening of Dance4, an international centre for dance development, and two public galleries, Nottingham Contemporary and New Art Exchange, has helped cement Nottingham as a centre for the arts. More recently The New Midland Group, comprising three independent artist studios, Backlit, One </a:t>
            </a:r>
            <a:r>
              <a:rPr lang="en-GB" dirty="0" err="1">
                <a:solidFill>
                  <a:schemeClr val="bg1"/>
                </a:solidFill>
              </a:rPr>
              <a:t>Thoresby</a:t>
            </a:r>
            <a:r>
              <a:rPr lang="en-GB" dirty="0">
                <a:solidFill>
                  <a:schemeClr val="bg1"/>
                </a:solidFill>
              </a:rPr>
              <a:t> Street and Primary, have built on the legacy of the Midland Group, seeking to further develop the promotion of visual arts and artists.</a:t>
            </a:r>
          </a:p>
          <a:p>
            <a:endParaRPr lang="en-GB" dirty="0">
              <a:solidFill>
                <a:schemeClr val="bg1"/>
              </a:solidFill>
            </a:endParaRPr>
          </a:p>
          <a:p>
            <a:r>
              <a:rPr lang="en-GB" dirty="0">
                <a:solidFill>
                  <a:schemeClr val="bg1"/>
                </a:solidFill>
              </a:rPr>
              <a:t>This case study is a great example of how a community has the power and becomes the focus of one’s activities. It is important to highlight that this initiative has been successful in several countries and places, and it dives right into the local people and their traditions. It helps communities to express themselves through arts and performance and generally helps communities to thrive. In addition, it advocates for the need within less of communities to improve by engaging with their already their talents. It helps individuals on a journey of self-discovery and gives them the tools needed to develop and grow to better themselves and their surrounding communities.</a:t>
            </a:r>
            <a:endParaRPr lang="en-RU" dirty="0">
              <a:solidFill>
                <a:schemeClr val="bg1"/>
              </a:solidFill>
            </a:endParaRPr>
          </a:p>
          <a:p>
            <a:endParaRPr lang="en-RU" dirty="0">
              <a:solidFill>
                <a:schemeClr val="bg1"/>
              </a:solidFill>
            </a:endParaRPr>
          </a:p>
          <a:p>
            <a:endParaRPr lang="en-RU" dirty="0">
              <a:solidFill>
                <a:schemeClr val="bg1"/>
              </a:solidFill>
            </a:endParaRPr>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76</a:t>
            </a:fld>
            <a:endParaRPr lang="en-US" dirty="0"/>
          </a:p>
        </p:txBody>
      </p:sp>
      <p:sp>
        <p:nvSpPr>
          <p:cNvPr id="23" name="Text Placeholder 5">
            <a:extLst>
              <a:ext uri="{FF2B5EF4-FFF2-40B4-BE49-F238E27FC236}">
                <a16:creationId xmlns:a16="http://schemas.microsoft.com/office/drawing/2014/main" id="{231CE7B2-5DD8-CD41-B07A-069C986C5C5E}"/>
              </a:ext>
            </a:extLst>
          </p:cNvPr>
          <p:cNvSpPr txBox="1">
            <a:spLocks/>
          </p:cNvSpPr>
          <p:nvPr/>
        </p:nvSpPr>
        <p:spPr>
          <a:xfrm>
            <a:off x="512908" y="9725891"/>
            <a:ext cx="6904945" cy="84688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000" baseline="30000" dirty="0"/>
              <a:t>72 </a:t>
            </a:r>
            <a:r>
              <a:rPr lang="en-GB" sz="1000" b="1" dirty="0">
                <a:solidFill>
                  <a:srgbClr val="E54526"/>
                </a:solidFill>
                <a:hlinkClick r:id="rId2">
                  <a:extLst>
                    <a:ext uri="{A12FA001-AC4F-418D-AE19-62706E023703}">
                      <ahyp:hlinkClr xmlns:ahyp="http://schemas.microsoft.com/office/drawing/2018/hyperlinkcolor" val="tx"/>
                    </a:ext>
                  </a:extLst>
                </a:hlinkClick>
              </a:rPr>
              <a:t>https://</a:t>
            </a:r>
            <a:r>
              <a:rPr lang="en-GB" sz="1000" b="1" dirty="0" err="1">
                <a:solidFill>
                  <a:srgbClr val="E54526"/>
                </a:solidFill>
                <a:hlinkClick r:id="rId2">
                  <a:extLst>
                    <a:ext uri="{A12FA001-AC4F-418D-AE19-62706E023703}">
                      <ahyp:hlinkClr xmlns:ahyp="http://schemas.microsoft.com/office/drawing/2018/hyperlinkcolor" val="tx"/>
                    </a:ext>
                  </a:extLst>
                </a:hlinkClick>
              </a:rPr>
              <a:t>www.bjcem.org</a:t>
            </a:r>
            <a:r>
              <a:rPr lang="en-GB" sz="1000" b="1" dirty="0">
                <a:solidFill>
                  <a:srgbClr val="E54526"/>
                </a:solidFill>
                <a:hlinkClick r:id="rId2">
                  <a:extLst>
                    <a:ext uri="{A12FA001-AC4F-418D-AE19-62706E023703}">
                      <ahyp:hlinkClr xmlns:ahyp="http://schemas.microsoft.com/office/drawing/2018/hyperlinkcolor" val="tx"/>
                    </a:ext>
                  </a:extLst>
                </a:hlinkClick>
              </a:rPr>
              <a:t>/</a:t>
            </a:r>
            <a:r>
              <a:rPr lang="en-GB" sz="1000" b="1" dirty="0" err="1">
                <a:solidFill>
                  <a:srgbClr val="E54526"/>
                </a:solidFill>
                <a:hlinkClick r:id="rId2">
                  <a:extLst>
                    <a:ext uri="{A12FA001-AC4F-418D-AE19-62706E023703}">
                      <ahyp:hlinkClr xmlns:ahyp="http://schemas.microsoft.com/office/drawing/2018/hyperlinkcolor" val="tx"/>
                    </a:ext>
                  </a:extLst>
                </a:hlinkClick>
              </a:rPr>
              <a:t>ukya</a:t>
            </a:r>
            <a:r>
              <a:rPr lang="en-GB" sz="1000" b="1" dirty="0">
                <a:solidFill>
                  <a:srgbClr val="E54526"/>
                </a:solidFill>
                <a:hlinkClick r:id="rId2">
                  <a:extLst>
                    <a:ext uri="{A12FA001-AC4F-418D-AE19-62706E023703}">
                      <ahyp:hlinkClr xmlns:ahyp="http://schemas.microsoft.com/office/drawing/2018/hyperlinkcolor" val="tx"/>
                    </a:ext>
                  </a:extLst>
                </a:hlinkClick>
              </a:rPr>
              <a:t>-city-takeover-the-event/</a:t>
            </a:r>
            <a:r>
              <a:rPr lang="en-GB" sz="1000" b="1" dirty="0">
                <a:solidFill>
                  <a:srgbClr val="E54526"/>
                </a:solidFill>
                <a:hlinkClick r:id="rId3">
                  <a:extLst>
                    <a:ext uri="{A12FA001-AC4F-418D-AE19-62706E023703}">
                      <ahyp:hlinkClr xmlns:ahyp="http://schemas.microsoft.com/office/drawing/2018/hyperlinkcolor" val="tx"/>
                    </a:ext>
                  </a:extLst>
                </a:hlinkClick>
              </a:rPr>
              <a:t> </a:t>
            </a:r>
            <a:endParaRPr lang="en-GB" sz="1000" b="1" dirty="0">
              <a:solidFill>
                <a:srgbClr val="E54526"/>
              </a:solidFill>
            </a:endParaRPr>
          </a:p>
          <a:p>
            <a:pPr algn="l"/>
            <a:endParaRPr lang="en-GB" sz="1000" b="1" baseline="30000" dirty="0">
              <a:solidFill>
                <a:srgbClr val="E54526"/>
              </a:solidFill>
            </a:endParaRPr>
          </a:p>
          <a:p>
            <a:pPr algn="l"/>
            <a:endParaRPr lang="en-IE" sz="1000" baseline="30000" dirty="0">
              <a:solidFill>
                <a:srgbClr val="E54526"/>
              </a:solidFill>
            </a:endParaRPr>
          </a:p>
        </p:txBody>
      </p:sp>
      <p:sp>
        <p:nvSpPr>
          <p:cNvPr id="9" name="Text Placeholder 2">
            <a:extLst>
              <a:ext uri="{FF2B5EF4-FFF2-40B4-BE49-F238E27FC236}">
                <a16:creationId xmlns:a16="http://schemas.microsoft.com/office/drawing/2014/main" id="{17319A11-7F75-E940-B4EC-D5F1928464B2}"/>
              </a:ext>
            </a:extLst>
          </p:cNvPr>
          <p:cNvSpPr>
            <a:spLocks noGrp="1"/>
          </p:cNvSpPr>
          <p:nvPr>
            <p:ph type="body" sz="quarter" idx="32"/>
          </p:nvPr>
        </p:nvSpPr>
        <p:spPr>
          <a:xfrm>
            <a:off x="516343" y="8448642"/>
            <a:ext cx="6526988" cy="977624"/>
          </a:xfrm>
        </p:spPr>
        <p:txBody>
          <a:bodyPr numCol="1"/>
          <a:lstStyle/>
          <a:p>
            <a:r>
              <a:rPr lang="en-GB" dirty="0"/>
              <a:t>Given the above-presented case studies, the emphasis was put on the importance of </a:t>
            </a:r>
            <a:r>
              <a:rPr lang="en-GB" b="1" dirty="0"/>
              <a:t>community development through cultural aspects that allow for social change</a:t>
            </a:r>
            <a:r>
              <a:rPr lang="en-GB" dirty="0"/>
              <a:t>. The direct target of all communities within a local area, the driving of individual cultures to thrive for the better, the building-up of relationships across different cultures, the creation of safe creative spaces for the local communities, the awareness within local communities to advocate for social change are the key highlighted features for the UK context. </a:t>
            </a:r>
            <a:endParaRPr lang="en-RU" dirty="0"/>
          </a:p>
          <a:p>
            <a:pPr marL="177800" indent="-177800">
              <a:tabLst>
                <a:tab pos="177800" algn="l"/>
              </a:tabLst>
            </a:pPr>
            <a:endParaRPr lang="en-US" dirty="0"/>
          </a:p>
        </p:txBody>
      </p:sp>
    </p:spTree>
    <p:extLst>
      <p:ext uri="{BB962C8B-B14F-4D97-AF65-F5344CB8AC3E}">
        <p14:creationId xmlns:p14="http://schemas.microsoft.com/office/powerpoint/2010/main" val="39304267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08A1FA4-61E9-B44C-83C4-A6CE732733C1}"/>
              </a:ext>
            </a:extLst>
          </p:cNvPr>
          <p:cNvSpPr>
            <a:spLocks noGrp="1"/>
          </p:cNvSpPr>
          <p:nvPr>
            <p:ph type="body" sz="quarter" idx="13"/>
          </p:nvPr>
        </p:nvSpPr>
        <p:spPr/>
        <p:txBody>
          <a:bodyPr/>
          <a:lstStyle/>
          <a:p>
            <a:r>
              <a:rPr lang="en-US" dirty="0"/>
              <a:t>05</a:t>
            </a:r>
          </a:p>
        </p:txBody>
      </p:sp>
      <p:sp>
        <p:nvSpPr>
          <p:cNvPr id="18" name="Text Placeholder 17">
            <a:extLst>
              <a:ext uri="{FF2B5EF4-FFF2-40B4-BE49-F238E27FC236}">
                <a16:creationId xmlns:a16="http://schemas.microsoft.com/office/drawing/2014/main" id="{3D13EB9D-DE55-5D4D-BEA7-6A984DDA5380}"/>
              </a:ext>
            </a:extLst>
          </p:cNvPr>
          <p:cNvSpPr>
            <a:spLocks noGrp="1"/>
          </p:cNvSpPr>
          <p:nvPr>
            <p:ph type="body" sz="quarter" idx="14"/>
          </p:nvPr>
        </p:nvSpPr>
        <p:spPr/>
        <p:txBody>
          <a:bodyPr/>
          <a:lstStyle/>
          <a:p>
            <a:r>
              <a:rPr lang="en-US" dirty="0"/>
              <a:t>The Cultural Social Innovation Framework </a:t>
            </a:r>
          </a:p>
        </p:txBody>
      </p:sp>
      <p:sp>
        <p:nvSpPr>
          <p:cNvPr id="4" name="Slide Number Placeholder 3">
            <a:extLst>
              <a:ext uri="{FF2B5EF4-FFF2-40B4-BE49-F238E27FC236}">
                <a16:creationId xmlns:a16="http://schemas.microsoft.com/office/drawing/2014/main" id="{3B03FCF6-D666-2F45-BB8F-713050B5E210}"/>
              </a:ext>
            </a:extLst>
          </p:cNvPr>
          <p:cNvSpPr>
            <a:spLocks noGrp="1"/>
          </p:cNvSpPr>
          <p:nvPr>
            <p:ph type="sldNum" sz="quarter" idx="4"/>
          </p:nvPr>
        </p:nvSpPr>
        <p:spPr/>
        <p:txBody>
          <a:bodyPr/>
          <a:lstStyle/>
          <a:p>
            <a:fld id="{CB2079F2-58AF-ED44-82D7-E04B2F6FD686}" type="slidenum">
              <a:rPr lang="en-US" smtClean="0"/>
              <a:pPr/>
              <a:t>77</a:t>
            </a:fld>
            <a:endParaRPr lang="en-US" dirty="0"/>
          </a:p>
        </p:txBody>
      </p:sp>
    </p:spTree>
    <p:extLst>
      <p:ext uri="{BB962C8B-B14F-4D97-AF65-F5344CB8AC3E}">
        <p14:creationId xmlns:p14="http://schemas.microsoft.com/office/powerpoint/2010/main" val="4694632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1670CD7-7DE1-0D4E-BF63-C669AED8F547}"/>
              </a:ext>
            </a:extLst>
          </p:cNvPr>
          <p:cNvSpPr/>
          <p:nvPr/>
        </p:nvSpPr>
        <p:spPr>
          <a:xfrm flipV="1">
            <a:off x="0" y="2670163"/>
            <a:ext cx="7559675" cy="4350263"/>
          </a:xfrm>
          <a:prstGeom prst="rect">
            <a:avLst/>
          </a:prstGeom>
          <a:solidFill>
            <a:srgbClr val="3389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7" name="Text Placeholder 16">
            <a:extLst>
              <a:ext uri="{FF2B5EF4-FFF2-40B4-BE49-F238E27FC236}">
                <a16:creationId xmlns:a16="http://schemas.microsoft.com/office/drawing/2014/main" id="{8D3A0D45-068E-2F49-8103-0D1CC5EF0BF1}"/>
              </a:ext>
            </a:extLst>
          </p:cNvPr>
          <p:cNvSpPr>
            <a:spLocks noGrp="1"/>
          </p:cNvSpPr>
          <p:nvPr>
            <p:ph type="body" sz="quarter" idx="30"/>
          </p:nvPr>
        </p:nvSpPr>
        <p:spPr>
          <a:xfrm>
            <a:off x="2215299" y="1060905"/>
            <a:ext cx="3564855" cy="764293"/>
          </a:xfrm>
        </p:spPr>
        <p:txBody>
          <a:bodyPr/>
          <a:lstStyle/>
          <a:p>
            <a:r>
              <a:rPr lang="en-GB" dirty="0"/>
              <a:t>THE CULTURAL SOCIAL INNOVATION FRAMEWORK </a:t>
            </a:r>
            <a:endParaRPr lang="en-US" dirty="0"/>
          </a:p>
        </p:txBody>
      </p:sp>
      <p:sp>
        <p:nvSpPr>
          <p:cNvPr id="19" name="Freeform 18">
            <a:extLst>
              <a:ext uri="{FF2B5EF4-FFF2-40B4-BE49-F238E27FC236}">
                <a16:creationId xmlns:a16="http://schemas.microsoft.com/office/drawing/2014/main" id="{124B000E-D517-F64E-8BA0-633F7C5300A4}"/>
              </a:ext>
            </a:extLst>
          </p:cNvPr>
          <p:cNvSpPr/>
          <p:nvPr/>
        </p:nvSpPr>
        <p:spPr>
          <a:xfrm>
            <a:off x="-20046" y="1296758"/>
            <a:ext cx="2196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3389CA"/>
          </a:solidFill>
          <a:ln w="3060" cap="flat">
            <a:noFill/>
            <a:prstDash val="solid"/>
            <a:miter/>
          </a:ln>
        </p:spPr>
        <p:txBody>
          <a:bodyPr rtlCol="0" anchor="ctr"/>
          <a:lstStyle/>
          <a:p>
            <a:endParaRPr lang="en-US"/>
          </a:p>
        </p:txBody>
      </p:sp>
      <p:sp>
        <p:nvSpPr>
          <p:cNvPr id="20" name="Text Placeholder 32">
            <a:extLst>
              <a:ext uri="{FF2B5EF4-FFF2-40B4-BE49-F238E27FC236}">
                <a16:creationId xmlns:a16="http://schemas.microsoft.com/office/drawing/2014/main" id="{E4FC3984-BEAC-514D-85BE-01C080EE46A6}"/>
              </a:ext>
            </a:extLst>
          </p:cNvPr>
          <p:cNvSpPr txBox="1">
            <a:spLocks/>
          </p:cNvSpPr>
          <p:nvPr/>
        </p:nvSpPr>
        <p:spPr>
          <a:xfrm>
            <a:off x="436744" y="268069"/>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6500" dirty="0">
                <a:solidFill>
                  <a:srgbClr val="E54526"/>
                </a:solidFill>
              </a:rPr>
              <a:t>05</a:t>
            </a:r>
            <a:endParaRPr lang="en-US" sz="6500" dirty="0">
              <a:solidFill>
                <a:srgbClr val="E54526"/>
              </a:solidFill>
            </a:endParaRPr>
          </a:p>
        </p:txBody>
      </p:sp>
      <p:sp>
        <p:nvSpPr>
          <p:cNvPr id="3" name="Text Placeholder 2">
            <a:extLst>
              <a:ext uri="{FF2B5EF4-FFF2-40B4-BE49-F238E27FC236}">
                <a16:creationId xmlns:a16="http://schemas.microsoft.com/office/drawing/2014/main" id="{1AF23100-2609-7941-9BB6-AFBC3E44E8ED}"/>
              </a:ext>
            </a:extLst>
          </p:cNvPr>
          <p:cNvSpPr>
            <a:spLocks noGrp="1"/>
          </p:cNvSpPr>
          <p:nvPr>
            <p:ph type="body" sz="quarter" idx="32"/>
          </p:nvPr>
        </p:nvSpPr>
        <p:spPr>
          <a:xfrm>
            <a:off x="492937" y="7307111"/>
            <a:ext cx="6526988" cy="2820506"/>
          </a:xfrm>
        </p:spPr>
        <p:txBody>
          <a:bodyPr numCol="2"/>
          <a:lstStyle/>
          <a:p>
            <a:r>
              <a:rPr lang="en-GB" dirty="0"/>
              <a:t>These helped to developed the Cultural Social Innovation (CSI) Framework, with a special focus on adults and cultural organisations.</a:t>
            </a:r>
          </a:p>
          <a:p>
            <a:endParaRPr lang="en-GB" dirty="0"/>
          </a:p>
          <a:p>
            <a:r>
              <a:rPr lang="en-GB" dirty="0"/>
              <a:t>Nowadays, social and cultural empowerment are deeply related to digital empowerment. However, to be a competent “cultural social innovator” means so much more than being an experienced digital (re)user. Therefore, instead of being a pure digital competence framework, the CSI Framework focuses on a number of skills that are not directly or strictly digital, but are related to a wider scope of personal development and entrepreneurship.</a:t>
            </a:r>
            <a:endParaRPr lang="en-RU" dirty="0"/>
          </a:p>
          <a:p>
            <a:r>
              <a:rPr lang="en-GB" dirty="0"/>
              <a:t> </a:t>
            </a:r>
            <a:endParaRPr lang="en-RU" dirty="0"/>
          </a:p>
          <a:p>
            <a:r>
              <a:rPr lang="en-GB" dirty="0"/>
              <a:t>The CSI framework aims at creating an ongoing learning process, structured in a way that it can become a kind of platform for the creation of learning materials on digital education and culture-based social innovation culture for adults and cultural organisations. Also, this framework does not distinguish learners from trainers, because, in the context of non-formal education, the roles of the trainer and the learner are overlapping — they both can learn from and train each other. </a:t>
            </a:r>
          </a:p>
          <a:p>
            <a:endParaRPr lang="en-GB" dirty="0"/>
          </a:p>
          <a:p>
            <a:r>
              <a:rPr lang="en-GB" dirty="0"/>
              <a:t>However, it is not designed and doesn’t intend to function as an extensive resource that covers the entire discussion about digital and culture-based social innovation. Hence, it can be combined with other additional resources in various ways, and it can be used as a starting point and tool in order to introduce potential target groups to digital and culture-based social innovation, to frame other discussions, or create a working pattern for other existing initiatives. </a:t>
            </a:r>
            <a:endParaRPr lang="en-RU" dirty="0"/>
          </a:p>
          <a:p>
            <a:endParaRPr lang="en-RU" dirty="0"/>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78</a:t>
            </a:fld>
            <a:endParaRPr lang="en-US" dirty="0"/>
          </a:p>
        </p:txBody>
      </p:sp>
      <p:sp>
        <p:nvSpPr>
          <p:cNvPr id="43" name="Text Placeholder 6">
            <a:extLst>
              <a:ext uri="{FF2B5EF4-FFF2-40B4-BE49-F238E27FC236}">
                <a16:creationId xmlns:a16="http://schemas.microsoft.com/office/drawing/2014/main" id="{7A47EA1B-97C8-D545-8432-C83CA77DEBBF}"/>
              </a:ext>
            </a:extLst>
          </p:cNvPr>
          <p:cNvSpPr txBox="1">
            <a:spLocks/>
          </p:cNvSpPr>
          <p:nvPr/>
        </p:nvSpPr>
        <p:spPr>
          <a:xfrm>
            <a:off x="2345749" y="3308717"/>
            <a:ext cx="4679067" cy="29800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nSpc>
                <a:spcPct val="300000"/>
              </a:lnSpc>
              <a:buClr>
                <a:srgbClr val="E54526"/>
              </a:buClr>
              <a:buFont typeface="+mj-lt"/>
              <a:buAutoNum type="alphaLcParenR"/>
            </a:pPr>
            <a:r>
              <a:rPr lang="en-GB" dirty="0" err="1">
                <a:solidFill>
                  <a:schemeClr val="bg1"/>
                </a:solidFill>
              </a:rPr>
              <a:t>EntreComp</a:t>
            </a:r>
            <a:r>
              <a:rPr lang="en-GB" dirty="0">
                <a:solidFill>
                  <a:schemeClr val="bg1"/>
                </a:solidFill>
              </a:rPr>
              <a:t>,</a:t>
            </a:r>
          </a:p>
          <a:p>
            <a:pPr marL="228600" indent="-228600">
              <a:lnSpc>
                <a:spcPct val="300000"/>
              </a:lnSpc>
              <a:buClr>
                <a:srgbClr val="E54526"/>
              </a:buClr>
              <a:buFont typeface="+mj-lt"/>
              <a:buAutoNum type="alphaLcParenR"/>
            </a:pPr>
            <a:endParaRPr lang="en-GB" dirty="0">
              <a:solidFill>
                <a:schemeClr val="bg1"/>
              </a:solidFill>
            </a:endParaRPr>
          </a:p>
          <a:p>
            <a:pPr marL="228600" indent="-228600">
              <a:lnSpc>
                <a:spcPct val="300000"/>
              </a:lnSpc>
              <a:buClr>
                <a:srgbClr val="E54526"/>
              </a:buClr>
              <a:buFont typeface="+mj-lt"/>
              <a:buAutoNum type="alphaLcParenR"/>
            </a:pPr>
            <a:r>
              <a:rPr lang="en-GB" dirty="0" err="1">
                <a:solidFill>
                  <a:schemeClr val="bg1"/>
                </a:solidFill>
              </a:rPr>
              <a:t>DigComp</a:t>
            </a:r>
            <a:r>
              <a:rPr lang="en-GB" dirty="0">
                <a:solidFill>
                  <a:schemeClr val="bg1"/>
                </a:solidFill>
              </a:rPr>
              <a:t>, and </a:t>
            </a:r>
          </a:p>
          <a:p>
            <a:pPr marL="228600" indent="-228600">
              <a:lnSpc>
                <a:spcPct val="300000"/>
              </a:lnSpc>
              <a:buClr>
                <a:srgbClr val="E54526"/>
              </a:buClr>
              <a:buFont typeface="+mj-lt"/>
              <a:buAutoNum type="alphaLcParenR"/>
            </a:pPr>
            <a:endParaRPr lang="en-GB" dirty="0">
              <a:solidFill>
                <a:schemeClr val="bg1"/>
              </a:solidFill>
            </a:endParaRPr>
          </a:p>
          <a:p>
            <a:pPr marL="228600" indent="-228600">
              <a:lnSpc>
                <a:spcPct val="300000"/>
              </a:lnSpc>
              <a:buClr>
                <a:srgbClr val="E54526"/>
              </a:buClr>
              <a:buFont typeface="+mj-lt"/>
              <a:buAutoNum type="alphaLcParenR"/>
            </a:pPr>
            <a:r>
              <a:rPr lang="en-GB" dirty="0" err="1">
                <a:solidFill>
                  <a:schemeClr val="bg1"/>
                </a:solidFill>
              </a:rPr>
              <a:t>LifeComp</a:t>
            </a:r>
            <a:endParaRPr lang="en-RU" dirty="0">
              <a:solidFill>
                <a:schemeClr val="bg1"/>
              </a:solidFill>
            </a:endParaRPr>
          </a:p>
        </p:txBody>
      </p:sp>
      <p:sp>
        <p:nvSpPr>
          <p:cNvPr id="44" name="Text Placeholder 5">
            <a:extLst>
              <a:ext uri="{FF2B5EF4-FFF2-40B4-BE49-F238E27FC236}">
                <a16:creationId xmlns:a16="http://schemas.microsoft.com/office/drawing/2014/main" id="{E5399577-3EF3-744C-889F-135566378F9D}"/>
              </a:ext>
            </a:extLst>
          </p:cNvPr>
          <p:cNvSpPr txBox="1">
            <a:spLocks/>
          </p:cNvSpPr>
          <p:nvPr/>
        </p:nvSpPr>
        <p:spPr>
          <a:xfrm>
            <a:off x="198439" y="3445151"/>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45" name="Text Placeholder 5">
            <a:extLst>
              <a:ext uri="{FF2B5EF4-FFF2-40B4-BE49-F238E27FC236}">
                <a16:creationId xmlns:a16="http://schemas.microsoft.com/office/drawing/2014/main" id="{922DA27D-FC94-0844-BC0A-71AAB9BC35BC}"/>
              </a:ext>
            </a:extLst>
          </p:cNvPr>
          <p:cNvSpPr txBox="1">
            <a:spLocks/>
          </p:cNvSpPr>
          <p:nvPr/>
        </p:nvSpPr>
        <p:spPr>
          <a:xfrm>
            <a:off x="198439" y="4450991"/>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46" name="Text Placeholder 5">
            <a:extLst>
              <a:ext uri="{FF2B5EF4-FFF2-40B4-BE49-F238E27FC236}">
                <a16:creationId xmlns:a16="http://schemas.microsoft.com/office/drawing/2014/main" id="{9F343203-31A7-A74C-9F1C-3A118232769F}"/>
              </a:ext>
            </a:extLst>
          </p:cNvPr>
          <p:cNvSpPr txBox="1">
            <a:spLocks/>
          </p:cNvSpPr>
          <p:nvPr/>
        </p:nvSpPr>
        <p:spPr>
          <a:xfrm>
            <a:off x="198439" y="5456831"/>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pic>
        <p:nvPicPr>
          <p:cNvPr id="47" name="Picture 46">
            <a:extLst>
              <a:ext uri="{FF2B5EF4-FFF2-40B4-BE49-F238E27FC236}">
                <a16:creationId xmlns:a16="http://schemas.microsoft.com/office/drawing/2014/main" id="{F595DB3E-E204-4C4D-B4B9-81288D36B0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698" y="3291208"/>
            <a:ext cx="1655982" cy="784491"/>
          </a:xfrm>
          <a:prstGeom prst="rect">
            <a:avLst/>
          </a:prstGeom>
          <a:ln w="28575">
            <a:solidFill>
              <a:schemeClr val="bg1"/>
            </a:solidFill>
          </a:ln>
        </p:spPr>
      </p:pic>
      <p:pic>
        <p:nvPicPr>
          <p:cNvPr id="48" name="Picture 47">
            <a:extLst>
              <a:ext uri="{FF2B5EF4-FFF2-40B4-BE49-F238E27FC236}">
                <a16:creationId xmlns:a16="http://schemas.microsoft.com/office/drawing/2014/main" id="{BF3AB075-170D-7A4B-AC17-E3D13F8D9B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3698" y="4286888"/>
            <a:ext cx="1655981" cy="784491"/>
          </a:xfrm>
          <a:prstGeom prst="rect">
            <a:avLst/>
          </a:prstGeom>
          <a:ln w="28575">
            <a:solidFill>
              <a:schemeClr val="bg1"/>
            </a:solidFill>
          </a:ln>
        </p:spPr>
      </p:pic>
      <p:pic>
        <p:nvPicPr>
          <p:cNvPr id="49" name="Picture 48">
            <a:extLst>
              <a:ext uri="{FF2B5EF4-FFF2-40B4-BE49-F238E27FC236}">
                <a16:creationId xmlns:a16="http://schemas.microsoft.com/office/drawing/2014/main" id="{B6F6F9D9-4622-5B47-9497-25E4BA48EFB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3698" y="5282568"/>
            <a:ext cx="1655981" cy="948594"/>
          </a:xfrm>
          <a:prstGeom prst="rect">
            <a:avLst/>
          </a:prstGeom>
          <a:ln w="28575">
            <a:solidFill>
              <a:schemeClr val="bg1"/>
            </a:solidFill>
          </a:ln>
        </p:spPr>
      </p:pic>
      <p:sp>
        <p:nvSpPr>
          <p:cNvPr id="50" name="Text Placeholder 5">
            <a:extLst>
              <a:ext uri="{FF2B5EF4-FFF2-40B4-BE49-F238E27FC236}">
                <a16:creationId xmlns:a16="http://schemas.microsoft.com/office/drawing/2014/main" id="{3C3F34E9-F825-8948-ADC3-D5244C7DF950}"/>
              </a:ext>
            </a:extLst>
          </p:cNvPr>
          <p:cNvSpPr txBox="1">
            <a:spLocks/>
          </p:cNvSpPr>
          <p:nvPr/>
        </p:nvSpPr>
        <p:spPr>
          <a:xfrm>
            <a:off x="979254" y="2615578"/>
            <a:ext cx="4087907"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51" name="Text Placeholder 5">
            <a:extLst>
              <a:ext uri="{FF2B5EF4-FFF2-40B4-BE49-F238E27FC236}">
                <a16:creationId xmlns:a16="http://schemas.microsoft.com/office/drawing/2014/main" id="{C9CCD209-EE2C-CB41-9CBF-E134A059BC2D}"/>
              </a:ext>
            </a:extLst>
          </p:cNvPr>
          <p:cNvSpPr txBox="1">
            <a:spLocks/>
          </p:cNvSpPr>
          <p:nvPr/>
        </p:nvSpPr>
        <p:spPr>
          <a:xfrm>
            <a:off x="979255" y="2439732"/>
            <a:ext cx="5260214"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52" name="Text Placeholder 5">
            <a:extLst>
              <a:ext uri="{FF2B5EF4-FFF2-40B4-BE49-F238E27FC236}">
                <a16:creationId xmlns:a16="http://schemas.microsoft.com/office/drawing/2014/main" id="{F8DD29AF-5742-6642-90B0-CFBBA4EE58A1}"/>
              </a:ext>
            </a:extLst>
          </p:cNvPr>
          <p:cNvSpPr txBox="1">
            <a:spLocks/>
          </p:cNvSpPr>
          <p:nvPr/>
        </p:nvSpPr>
        <p:spPr>
          <a:xfrm>
            <a:off x="979254" y="2181824"/>
            <a:ext cx="6169816"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53" name="Text Placeholder 5">
            <a:extLst>
              <a:ext uri="{FF2B5EF4-FFF2-40B4-BE49-F238E27FC236}">
                <a16:creationId xmlns:a16="http://schemas.microsoft.com/office/drawing/2014/main" id="{6398823E-88D9-A04D-A7B1-5460C831F8A5}"/>
              </a:ext>
            </a:extLst>
          </p:cNvPr>
          <p:cNvSpPr txBox="1">
            <a:spLocks/>
          </p:cNvSpPr>
          <p:nvPr/>
        </p:nvSpPr>
        <p:spPr>
          <a:xfrm>
            <a:off x="979254" y="2185471"/>
            <a:ext cx="6291846"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400" b="1" dirty="0">
                <a:solidFill>
                  <a:schemeClr val="bg1"/>
                </a:solidFill>
                <a:latin typeface="Calibri" panose="020F0502020204030204" pitchFamily="34" charset="0"/>
                <a:cs typeface="Calibri" panose="020F0502020204030204" pitchFamily="34" charset="0"/>
              </a:rPr>
              <a:t>BASED ON THE FINDINGS OF THIS RESEARCH, AND AS MENTIONED IN CHAPTER 3 (METHODOLOGY), WE REFLECTED ON THREE EXISTING COMPETENCE FRAMEWORKS RELEASED BY THE EUROPEAN UNION:</a:t>
            </a:r>
          </a:p>
        </p:txBody>
      </p:sp>
      <p:grpSp>
        <p:nvGrpSpPr>
          <p:cNvPr id="22" name="Group 21">
            <a:extLst>
              <a:ext uri="{FF2B5EF4-FFF2-40B4-BE49-F238E27FC236}">
                <a16:creationId xmlns:a16="http://schemas.microsoft.com/office/drawing/2014/main" id="{71F37C67-05F9-5F42-8E0E-18B4C796840D}"/>
              </a:ext>
            </a:extLst>
          </p:cNvPr>
          <p:cNvGrpSpPr/>
          <p:nvPr/>
        </p:nvGrpSpPr>
        <p:grpSpPr>
          <a:xfrm>
            <a:off x="4226014" y="3577803"/>
            <a:ext cx="2400727" cy="2398156"/>
            <a:chOff x="1882665" y="4821082"/>
            <a:chExt cx="1345521" cy="1344080"/>
          </a:xfrm>
          <a:solidFill>
            <a:schemeClr val="bg1"/>
          </a:solidFill>
        </p:grpSpPr>
        <p:grpSp>
          <p:nvGrpSpPr>
            <p:cNvPr id="23" name="Graphic 19">
              <a:extLst>
                <a:ext uri="{FF2B5EF4-FFF2-40B4-BE49-F238E27FC236}">
                  <a16:creationId xmlns:a16="http://schemas.microsoft.com/office/drawing/2014/main" id="{588CB03C-35A9-4547-AE23-736EE6B37D92}"/>
                </a:ext>
              </a:extLst>
            </p:cNvPr>
            <p:cNvGrpSpPr/>
            <p:nvPr/>
          </p:nvGrpSpPr>
          <p:grpSpPr>
            <a:xfrm>
              <a:off x="2769975" y="4960847"/>
              <a:ext cx="418305" cy="1204315"/>
              <a:chOff x="2769975" y="4960847"/>
              <a:chExt cx="418305" cy="1204315"/>
            </a:xfrm>
            <a:grpFill/>
          </p:grpSpPr>
          <p:sp>
            <p:nvSpPr>
              <p:cNvPr id="33" name="Freeform 32">
                <a:extLst>
                  <a:ext uri="{FF2B5EF4-FFF2-40B4-BE49-F238E27FC236}">
                    <a16:creationId xmlns:a16="http://schemas.microsoft.com/office/drawing/2014/main" id="{C4BE216E-E3E7-A440-A746-62B9E913698A}"/>
                  </a:ext>
                </a:extLst>
              </p:cNvPr>
              <p:cNvSpPr/>
              <p:nvPr/>
            </p:nvSpPr>
            <p:spPr>
              <a:xfrm>
                <a:off x="2769975" y="5951397"/>
                <a:ext cx="418305" cy="213765"/>
              </a:xfrm>
              <a:custGeom>
                <a:avLst/>
                <a:gdLst>
                  <a:gd name="connsiteX0" fmla="*/ 213195 w 418305"/>
                  <a:gd name="connsiteY0" fmla="*/ 213363 h 213765"/>
                  <a:gd name="connsiteX1" fmla="*/ 225284 w 418305"/>
                  <a:gd name="connsiteY1" fmla="*/ 187182 h 213765"/>
                  <a:gd name="connsiteX2" fmla="*/ 199494 w 418305"/>
                  <a:gd name="connsiteY2" fmla="*/ 173890 h 213765"/>
                  <a:gd name="connsiteX3" fmla="*/ 15741 w 418305"/>
                  <a:gd name="connsiteY3" fmla="*/ 174293 h 213765"/>
                  <a:gd name="connsiteX4" fmla="*/ 25 w 418305"/>
                  <a:gd name="connsiteY4" fmla="*/ 159390 h 213765"/>
                  <a:gd name="connsiteX5" fmla="*/ 25 w 418305"/>
                  <a:gd name="connsiteY5" fmla="*/ 26875 h 213765"/>
                  <a:gd name="connsiteX6" fmla="*/ 10905 w 418305"/>
                  <a:gd name="connsiteY6" fmla="*/ 12778 h 213765"/>
                  <a:gd name="connsiteX7" fmla="*/ 226896 w 418305"/>
                  <a:gd name="connsiteY7" fmla="*/ 18014 h 213765"/>
                  <a:gd name="connsiteX8" fmla="*/ 373576 w 418305"/>
                  <a:gd name="connsiteY8" fmla="*/ 57084 h 213765"/>
                  <a:gd name="connsiteX9" fmla="*/ 418306 w 418305"/>
                  <a:gd name="connsiteY9" fmla="*/ 61917 h 213765"/>
                  <a:gd name="connsiteX10" fmla="*/ 418306 w 418305"/>
                  <a:gd name="connsiteY10" fmla="*/ 82056 h 213765"/>
                  <a:gd name="connsiteX11" fmla="*/ 418306 w 418305"/>
                  <a:gd name="connsiteY11" fmla="*/ 156974 h 213765"/>
                  <a:gd name="connsiteX12" fmla="*/ 401381 w 418305"/>
                  <a:gd name="connsiteY12" fmla="*/ 174293 h 213765"/>
                  <a:gd name="connsiteX13" fmla="*/ 287341 w 418305"/>
                  <a:gd name="connsiteY13" fmla="*/ 174293 h 213765"/>
                  <a:gd name="connsiteX14" fmla="*/ 265178 w 418305"/>
                  <a:gd name="connsiteY14" fmla="*/ 188793 h 213765"/>
                  <a:gd name="connsiteX15" fmla="*/ 275252 w 418305"/>
                  <a:gd name="connsiteY15" fmla="*/ 211752 h 213765"/>
                  <a:gd name="connsiteX16" fmla="*/ 276864 w 418305"/>
                  <a:gd name="connsiteY16" fmla="*/ 213766 h 213765"/>
                  <a:gd name="connsiteX17" fmla="*/ 213195 w 418305"/>
                  <a:gd name="connsiteY17" fmla="*/ 213363 h 21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8305" h="213765">
                    <a:moveTo>
                      <a:pt x="213195" y="213363"/>
                    </a:moveTo>
                    <a:cubicBezTo>
                      <a:pt x="222463" y="206918"/>
                      <a:pt x="229717" y="199668"/>
                      <a:pt x="225284" y="187182"/>
                    </a:cubicBezTo>
                    <a:cubicBezTo>
                      <a:pt x="220851" y="175099"/>
                      <a:pt x="210777" y="173488"/>
                      <a:pt x="199494" y="173890"/>
                    </a:cubicBezTo>
                    <a:cubicBezTo>
                      <a:pt x="138243" y="173890"/>
                      <a:pt x="76992" y="173488"/>
                      <a:pt x="15741" y="174293"/>
                    </a:cubicBezTo>
                    <a:cubicBezTo>
                      <a:pt x="4055" y="174293"/>
                      <a:pt x="-378" y="171876"/>
                      <a:pt x="25" y="159390"/>
                    </a:cubicBezTo>
                    <a:cubicBezTo>
                      <a:pt x="831" y="115084"/>
                      <a:pt x="428" y="71181"/>
                      <a:pt x="25" y="26875"/>
                    </a:cubicBezTo>
                    <a:cubicBezTo>
                      <a:pt x="25" y="18417"/>
                      <a:pt x="2443" y="15195"/>
                      <a:pt x="10905" y="12778"/>
                    </a:cubicBezTo>
                    <a:cubicBezTo>
                      <a:pt x="83439" y="-7764"/>
                      <a:pt x="155168" y="-1722"/>
                      <a:pt x="226896" y="18014"/>
                    </a:cubicBezTo>
                    <a:cubicBezTo>
                      <a:pt x="275655" y="31709"/>
                      <a:pt x="324414" y="44598"/>
                      <a:pt x="373576" y="57084"/>
                    </a:cubicBezTo>
                    <a:cubicBezTo>
                      <a:pt x="387277" y="60709"/>
                      <a:pt x="402187" y="60306"/>
                      <a:pt x="418306" y="61917"/>
                    </a:cubicBezTo>
                    <a:cubicBezTo>
                      <a:pt x="418306" y="68362"/>
                      <a:pt x="418306" y="75209"/>
                      <a:pt x="418306" y="82056"/>
                    </a:cubicBezTo>
                    <a:cubicBezTo>
                      <a:pt x="418306" y="107029"/>
                      <a:pt x="418306" y="132001"/>
                      <a:pt x="418306" y="156974"/>
                    </a:cubicBezTo>
                    <a:cubicBezTo>
                      <a:pt x="418306" y="174293"/>
                      <a:pt x="418306" y="174293"/>
                      <a:pt x="401381" y="174293"/>
                    </a:cubicBezTo>
                    <a:cubicBezTo>
                      <a:pt x="363502" y="174293"/>
                      <a:pt x="325220" y="174293"/>
                      <a:pt x="287341" y="174293"/>
                    </a:cubicBezTo>
                    <a:cubicBezTo>
                      <a:pt x="276864" y="174293"/>
                      <a:pt x="268401" y="177918"/>
                      <a:pt x="265178" y="188793"/>
                    </a:cubicBezTo>
                    <a:cubicBezTo>
                      <a:pt x="261954" y="199266"/>
                      <a:pt x="266387" y="206516"/>
                      <a:pt x="275252" y="211752"/>
                    </a:cubicBezTo>
                    <a:cubicBezTo>
                      <a:pt x="276058" y="212155"/>
                      <a:pt x="276461" y="212960"/>
                      <a:pt x="276864" y="213766"/>
                    </a:cubicBezTo>
                    <a:cubicBezTo>
                      <a:pt x="255104" y="213363"/>
                      <a:pt x="234149" y="213363"/>
                      <a:pt x="213195" y="213363"/>
                    </a:cubicBezTo>
                    <a:close/>
                  </a:path>
                </a:pathLst>
              </a:custGeom>
              <a:solidFill>
                <a:srgbClr val="E54526"/>
              </a:solidFill>
              <a:ln w="40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ECD1E8C-483B-0844-9266-17F6A383A38B}"/>
                  </a:ext>
                </a:extLst>
              </p:cNvPr>
              <p:cNvSpPr/>
              <p:nvPr/>
            </p:nvSpPr>
            <p:spPr>
              <a:xfrm>
                <a:off x="2905197" y="4960847"/>
                <a:ext cx="147787" cy="94909"/>
              </a:xfrm>
              <a:custGeom>
                <a:avLst/>
                <a:gdLst>
                  <a:gd name="connsiteX0" fmla="*/ 29617 w 147787"/>
                  <a:gd name="connsiteY0" fmla="*/ 0 h 94909"/>
                  <a:gd name="connsiteX1" fmla="*/ 55004 w 147787"/>
                  <a:gd name="connsiteY1" fmla="*/ 9264 h 94909"/>
                  <a:gd name="connsiteX2" fmla="*/ 93286 w 147787"/>
                  <a:gd name="connsiteY2" fmla="*/ 8861 h 94909"/>
                  <a:gd name="connsiteX3" fmla="*/ 115449 w 147787"/>
                  <a:gd name="connsiteY3" fmla="*/ 1611 h 94909"/>
                  <a:gd name="connsiteX4" fmla="*/ 142851 w 147787"/>
                  <a:gd name="connsiteY4" fmla="*/ 12486 h 94909"/>
                  <a:gd name="connsiteX5" fmla="*/ 142448 w 147787"/>
                  <a:gd name="connsiteY5" fmla="*/ 43500 h 94909"/>
                  <a:gd name="connsiteX6" fmla="*/ 102554 w 147787"/>
                  <a:gd name="connsiteY6" fmla="*/ 82167 h 94909"/>
                  <a:gd name="connsiteX7" fmla="*/ 45735 w 147787"/>
                  <a:gd name="connsiteY7" fmla="*/ 82570 h 94909"/>
                  <a:gd name="connsiteX8" fmla="*/ 5439 w 147787"/>
                  <a:gd name="connsiteY8" fmla="*/ 42695 h 94909"/>
                  <a:gd name="connsiteX9" fmla="*/ 29617 w 147787"/>
                  <a:gd name="connsiteY9" fmla="*/ 0 h 9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87" h="94909">
                    <a:moveTo>
                      <a:pt x="29617" y="0"/>
                    </a:moveTo>
                    <a:cubicBezTo>
                      <a:pt x="38079" y="3222"/>
                      <a:pt x="47347" y="5236"/>
                      <a:pt x="55004" y="9264"/>
                    </a:cubicBezTo>
                    <a:cubicBezTo>
                      <a:pt x="68302" y="16514"/>
                      <a:pt x="79988" y="16514"/>
                      <a:pt x="93286" y="8861"/>
                    </a:cubicBezTo>
                    <a:cubicBezTo>
                      <a:pt x="99733" y="5236"/>
                      <a:pt x="107793" y="3222"/>
                      <a:pt x="115449" y="1611"/>
                    </a:cubicBezTo>
                    <a:cubicBezTo>
                      <a:pt x="126329" y="-403"/>
                      <a:pt x="136403" y="2417"/>
                      <a:pt x="142851" y="12486"/>
                    </a:cubicBezTo>
                    <a:cubicBezTo>
                      <a:pt x="149298" y="22556"/>
                      <a:pt x="149701" y="34639"/>
                      <a:pt x="142448" y="43500"/>
                    </a:cubicBezTo>
                    <a:cubicBezTo>
                      <a:pt x="130762" y="57598"/>
                      <a:pt x="116255" y="70084"/>
                      <a:pt x="102554" y="82167"/>
                    </a:cubicBezTo>
                    <a:cubicBezTo>
                      <a:pt x="84017" y="98681"/>
                      <a:pt x="64675" y="99487"/>
                      <a:pt x="45735" y="82570"/>
                    </a:cubicBezTo>
                    <a:cubicBezTo>
                      <a:pt x="31632" y="70084"/>
                      <a:pt x="15513" y="58000"/>
                      <a:pt x="5439" y="42695"/>
                    </a:cubicBezTo>
                    <a:cubicBezTo>
                      <a:pt x="-8262" y="22959"/>
                      <a:pt x="5439" y="1208"/>
                      <a:pt x="29617" y="0"/>
                    </a:cubicBezTo>
                    <a:close/>
                  </a:path>
                </a:pathLst>
              </a:custGeom>
              <a:solidFill>
                <a:srgbClr val="E54526"/>
              </a:solidFill>
              <a:ln w="40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19CFFA6-B728-0D4A-8BE5-658A31B1E3B1}"/>
                  </a:ext>
                </a:extLst>
              </p:cNvPr>
              <p:cNvSpPr/>
              <p:nvPr/>
            </p:nvSpPr>
            <p:spPr>
              <a:xfrm>
                <a:off x="3097857" y="5859222"/>
                <a:ext cx="38742" cy="48369"/>
              </a:xfrm>
              <a:custGeom>
                <a:avLst/>
                <a:gdLst>
                  <a:gd name="connsiteX0" fmla="*/ 158 w 38742"/>
                  <a:gd name="connsiteY0" fmla="*/ 22382 h 48369"/>
                  <a:gd name="connsiteX1" fmla="*/ 12247 w 38742"/>
                  <a:gd name="connsiteY1" fmla="*/ 632 h 48369"/>
                  <a:gd name="connsiteX2" fmla="*/ 31187 w 38742"/>
                  <a:gd name="connsiteY2" fmla="*/ 3854 h 48369"/>
                  <a:gd name="connsiteX3" fmla="*/ 31187 w 38742"/>
                  <a:gd name="connsiteY3" fmla="*/ 44938 h 48369"/>
                  <a:gd name="connsiteX4" fmla="*/ 10636 w 38742"/>
                  <a:gd name="connsiteY4" fmla="*/ 47757 h 48369"/>
                  <a:gd name="connsiteX5" fmla="*/ 158 w 38742"/>
                  <a:gd name="connsiteY5" fmla="*/ 22382 h 4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42" h="48369">
                    <a:moveTo>
                      <a:pt x="158" y="22382"/>
                    </a:moveTo>
                    <a:cubicBezTo>
                      <a:pt x="-648" y="13521"/>
                      <a:pt x="1367" y="3451"/>
                      <a:pt x="12247" y="632"/>
                    </a:cubicBezTo>
                    <a:cubicBezTo>
                      <a:pt x="17889" y="-979"/>
                      <a:pt x="26351" y="632"/>
                      <a:pt x="31187" y="3854"/>
                    </a:cubicBezTo>
                    <a:cubicBezTo>
                      <a:pt x="41261" y="10702"/>
                      <a:pt x="41261" y="38493"/>
                      <a:pt x="31187" y="44938"/>
                    </a:cubicBezTo>
                    <a:cubicBezTo>
                      <a:pt x="25948" y="48563"/>
                      <a:pt x="17083" y="48966"/>
                      <a:pt x="10636" y="47757"/>
                    </a:cubicBezTo>
                    <a:cubicBezTo>
                      <a:pt x="2576" y="45743"/>
                      <a:pt x="158" y="38091"/>
                      <a:pt x="158" y="22382"/>
                    </a:cubicBezTo>
                    <a:close/>
                  </a:path>
                </a:pathLst>
              </a:custGeom>
              <a:grpFill/>
              <a:ln w="4026"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E1E585D-B48D-7145-B8DF-5013B5EDA88E}"/>
                  </a:ext>
                </a:extLst>
              </p:cNvPr>
              <p:cNvSpPr/>
              <p:nvPr/>
            </p:nvSpPr>
            <p:spPr>
              <a:xfrm>
                <a:off x="2936426" y="5435323"/>
                <a:ext cx="85026" cy="115598"/>
              </a:xfrm>
              <a:custGeom>
                <a:avLst/>
                <a:gdLst>
                  <a:gd name="connsiteX0" fmla="*/ 0 w 85026"/>
                  <a:gd name="connsiteY0" fmla="*/ 0 h 115598"/>
                  <a:gd name="connsiteX1" fmla="*/ 85026 w 85026"/>
                  <a:gd name="connsiteY1" fmla="*/ 57598 h 115598"/>
                  <a:gd name="connsiteX2" fmla="*/ 0 w 85026"/>
                  <a:gd name="connsiteY2" fmla="*/ 115598 h 115598"/>
                  <a:gd name="connsiteX3" fmla="*/ 0 w 85026"/>
                  <a:gd name="connsiteY3" fmla="*/ 0 h 115598"/>
                </a:gdLst>
                <a:ahLst/>
                <a:cxnLst>
                  <a:cxn ang="0">
                    <a:pos x="connsiteX0" y="connsiteY0"/>
                  </a:cxn>
                  <a:cxn ang="0">
                    <a:pos x="connsiteX1" y="connsiteY1"/>
                  </a:cxn>
                  <a:cxn ang="0">
                    <a:pos x="connsiteX2" y="connsiteY2"/>
                  </a:cxn>
                  <a:cxn ang="0">
                    <a:pos x="connsiteX3" y="connsiteY3"/>
                  </a:cxn>
                </a:cxnLst>
                <a:rect l="l" t="t" r="r" b="b"/>
                <a:pathLst>
                  <a:path w="85026" h="115598">
                    <a:moveTo>
                      <a:pt x="0" y="0"/>
                    </a:moveTo>
                    <a:cubicBezTo>
                      <a:pt x="28611" y="19333"/>
                      <a:pt x="55610" y="37861"/>
                      <a:pt x="85026" y="57598"/>
                    </a:cubicBezTo>
                    <a:cubicBezTo>
                      <a:pt x="56415" y="76931"/>
                      <a:pt x="29014" y="95862"/>
                      <a:pt x="0" y="115598"/>
                    </a:cubicBezTo>
                    <a:cubicBezTo>
                      <a:pt x="0" y="76528"/>
                      <a:pt x="0" y="39070"/>
                      <a:pt x="0" y="0"/>
                    </a:cubicBezTo>
                    <a:close/>
                  </a:path>
                </a:pathLst>
              </a:custGeom>
              <a:solidFill>
                <a:srgbClr val="E54526"/>
              </a:solidFill>
              <a:ln w="4026" cap="flat">
                <a:noFill/>
                <a:prstDash val="solid"/>
                <a:miter/>
              </a:ln>
            </p:spPr>
            <p:txBody>
              <a:bodyPr rtlCol="0" anchor="ctr"/>
              <a:lstStyle/>
              <a:p>
                <a:endParaRPr lang="en-US"/>
              </a:p>
            </p:txBody>
          </p:sp>
        </p:grpSp>
        <p:sp>
          <p:nvSpPr>
            <p:cNvPr id="24" name="Freeform 23">
              <a:extLst>
                <a:ext uri="{FF2B5EF4-FFF2-40B4-BE49-F238E27FC236}">
                  <a16:creationId xmlns:a16="http://schemas.microsoft.com/office/drawing/2014/main" id="{48450FE3-4073-B346-BDE9-90C2276D0DE0}"/>
                </a:ext>
              </a:extLst>
            </p:cNvPr>
            <p:cNvSpPr/>
            <p:nvPr/>
          </p:nvSpPr>
          <p:spPr>
            <a:xfrm>
              <a:off x="1882665" y="5103280"/>
              <a:ext cx="552147" cy="783057"/>
            </a:xfrm>
            <a:custGeom>
              <a:avLst/>
              <a:gdLst>
                <a:gd name="connsiteX0" fmla="*/ 0 w 552147"/>
                <a:gd name="connsiteY0" fmla="*/ 248265 h 783057"/>
                <a:gd name="connsiteX1" fmla="*/ 10477 w 552147"/>
                <a:gd name="connsiteY1" fmla="*/ 199932 h 783057"/>
                <a:gd name="connsiteX2" fmla="*/ 53192 w 552147"/>
                <a:gd name="connsiteY2" fmla="*/ 112125 h 783057"/>
                <a:gd name="connsiteX3" fmla="*/ 84220 w 552147"/>
                <a:gd name="connsiteY3" fmla="*/ 102861 h 783057"/>
                <a:gd name="connsiteX4" fmla="*/ 85429 w 552147"/>
                <a:gd name="connsiteY4" fmla="*/ 135084 h 783057"/>
                <a:gd name="connsiteX5" fmla="*/ 115652 w 552147"/>
                <a:gd name="connsiteY5" fmla="*/ 448447 h 783057"/>
                <a:gd name="connsiteX6" fmla="*/ 157560 w 552147"/>
                <a:gd name="connsiteY6" fmla="*/ 479864 h 783057"/>
                <a:gd name="connsiteX7" fmla="*/ 221229 w 552147"/>
                <a:gd name="connsiteY7" fmla="*/ 588615 h 783057"/>
                <a:gd name="connsiteX8" fmla="*/ 232915 w 552147"/>
                <a:gd name="connsiteY8" fmla="*/ 599490 h 783057"/>
                <a:gd name="connsiteX9" fmla="*/ 256287 w 552147"/>
                <a:gd name="connsiteY9" fmla="*/ 599490 h 783057"/>
                <a:gd name="connsiteX10" fmla="*/ 257496 w 552147"/>
                <a:gd name="connsiteY10" fmla="*/ 593046 h 783057"/>
                <a:gd name="connsiteX11" fmla="*/ 257093 w 552147"/>
                <a:gd name="connsiteY11" fmla="*/ 402933 h 783057"/>
                <a:gd name="connsiteX12" fmla="*/ 248228 w 552147"/>
                <a:gd name="connsiteY12" fmla="*/ 391253 h 783057"/>
                <a:gd name="connsiteX13" fmla="*/ 209543 w 552147"/>
                <a:gd name="connsiteY13" fmla="*/ 334460 h 783057"/>
                <a:gd name="connsiteX14" fmla="*/ 226468 w 552147"/>
                <a:gd name="connsiteY14" fmla="*/ 310696 h 783057"/>
                <a:gd name="connsiteX15" fmla="*/ 248228 w 552147"/>
                <a:gd name="connsiteY15" fmla="*/ 330030 h 783057"/>
                <a:gd name="connsiteX16" fmla="*/ 274421 w 552147"/>
                <a:gd name="connsiteY16" fmla="*/ 358225 h 783057"/>
                <a:gd name="connsiteX17" fmla="*/ 304644 w 552147"/>
                <a:gd name="connsiteY17" fmla="*/ 330835 h 783057"/>
                <a:gd name="connsiteX18" fmla="*/ 323583 w 552147"/>
                <a:gd name="connsiteY18" fmla="*/ 311099 h 783057"/>
                <a:gd name="connsiteX19" fmla="*/ 343329 w 552147"/>
                <a:gd name="connsiteY19" fmla="*/ 326405 h 783057"/>
                <a:gd name="connsiteX20" fmla="*/ 339702 w 552147"/>
                <a:gd name="connsiteY20" fmla="*/ 353391 h 783057"/>
                <a:gd name="connsiteX21" fmla="*/ 304644 w 552147"/>
                <a:gd name="connsiteY21" fmla="*/ 392058 h 783057"/>
                <a:gd name="connsiteX22" fmla="*/ 296584 w 552147"/>
                <a:gd name="connsiteY22" fmla="*/ 401725 h 783057"/>
                <a:gd name="connsiteX23" fmla="*/ 296181 w 552147"/>
                <a:gd name="connsiteY23" fmla="*/ 599490 h 783057"/>
                <a:gd name="connsiteX24" fmla="*/ 329628 w 552147"/>
                <a:gd name="connsiteY24" fmla="*/ 599490 h 783057"/>
                <a:gd name="connsiteX25" fmla="*/ 334060 w 552147"/>
                <a:gd name="connsiteY25" fmla="*/ 567671 h 783057"/>
                <a:gd name="connsiteX26" fmla="*/ 398535 w 552147"/>
                <a:gd name="connsiteY26" fmla="*/ 479059 h 783057"/>
                <a:gd name="connsiteX27" fmla="*/ 510963 w 552147"/>
                <a:gd name="connsiteY27" fmla="*/ 308682 h 783057"/>
                <a:gd name="connsiteX28" fmla="*/ 327613 w 552147"/>
                <a:gd name="connsiteY28" fmla="*/ 45264 h 783057"/>
                <a:gd name="connsiteX29" fmla="*/ 144665 w 552147"/>
                <a:gd name="connsiteY29" fmla="*/ 79097 h 783057"/>
                <a:gd name="connsiteX30" fmla="*/ 141442 w 552147"/>
                <a:gd name="connsiteY30" fmla="*/ 81111 h 783057"/>
                <a:gd name="connsiteX31" fmla="*/ 110413 w 552147"/>
                <a:gd name="connsiteY31" fmla="*/ 77486 h 783057"/>
                <a:gd name="connsiteX32" fmla="*/ 119278 w 552147"/>
                <a:gd name="connsiteY32" fmla="*/ 48486 h 783057"/>
                <a:gd name="connsiteX33" fmla="*/ 218409 w 552147"/>
                <a:gd name="connsiteY33" fmla="*/ 5791 h 783057"/>
                <a:gd name="connsiteX34" fmla="*/ 549648 w 552147"/>
                <a:gd name="connsiteY34" fmla="*/ 240612 h 783057"/>
                <a:gd name="connsiteX35" fmla="*/ 420698 w 552147"/>
                <a:gd name="connsiteY35" fmla="*/ 511281 h 783057"/>
                <a:gd name="connsiteX36" fmla="*/ 371133 w 552147"/>
                <a:gd name="connsiteY36" fmla="*/ 585796 h 783057"/>
                <a:gd name="connsiteX37" fmla="*/ 370327 w 552147"/>
                <a:gd name="connsiteY37" fmla="*/ 598282 h 783057"/>
                <a:gd name="connsiteX38" fmla="*/ 413445 w 552147"/>
                <a:gd name="connsiteY38" fmla="*/ 674408 h 783057"/>
                <a:gd name="connsiteX39" fmla="*/ 426743 w 552147"/>
                <a:gd name="connsiteY39" fmla="*/ 684074 h 783057"/>
                <a:gd name="connsiteX40" fmla="*/ 413848 w 552147"/>
                <a:gd name="connsiteY40" fmla="*/ 715491 h 783057"/>
                <a:gd name="connsiteX41" fmla="*/ 398938 w 552147"/>
                <a:gd name="connsiteY41" fmla="*/ 727172 h 783057"/>
                <a:gd name="connsiteX42" fmla="*/ 310688 w 552147"/>
                <a:gd name="connsiteY42" fmla="*/ 782756 h 783057"/>
                <a:gd name="connsiteX43" fmla="*/ 242587 w 552147"/>
                <a:gd name="connsiteY43" fmla="*/ 782756 h 783057"/>
                <a:gd name="connsiteX44" fmla="*/ 152322 w 552147"/>
                <a:gd name="connsiteY44" fmla="*/ 725964 h 783057"/>
                <a:gd name="connsiteX45" fmla="*/ 142248 w 552147"/>
                <a:gd name="connsiteY45" fmla="*/ 716700 h 783057"/>
                <a:gd name="connsiteX46" fmla="*/ 121293 w 552147"/>
                <a:gd name="connsiteY46" fmla="*/ 698574 h 783057"/>
                <a:gd name="connsiteX47" fmla="*/ 136203 w 552147"/>
                <a:gd name="connsiteY47" fmla="*/ 676824 h 783057"/>
                <a:gd name="connsiteX48" fmla="*/ 139024 w 552147"/>
                <a:gd name="connsiteY48" fmla="*/ 624865 h 783057"/>
                <a:gd name="connsiteX49" fmla="*/ 180932 w 552147"/>
                <a:gd name="connsiteY49" fmla="*/ 600296 h 783057"/>
                <a:gd name="connsiteX50" fmla="*/ 166829 w 552147"/>
                <a:gd name="connsiteY50" fmla="*/ 545920 h 783057"/>
                <a:gd name="connsiteX51" fmla="*/ 137815 w 552147"/>
                <a:gd name="connsiteY51" fmla="*/ 516517 h 783057"/>
                <a:gd name="connsiteX52" fmla="*/ 2015 w 552147"/>
                <a:gd name="connsiteY52" fmla="*/ 306266 h 783057"/>
                <a:gd name="connsiteX53" fmla="*/ 403 w 552147"/>
                <a:gd name="connsiteY53" fmla="*/ 303044 h 783057"/>
                <a:gd name="connsiteX54" fmla="*/ 0 w 552147"/>
                <a:gd name="connsiteY54" fmla="*/ 248265 h 783057"/>
                <a:gd name="connsiteX55" fmla="*/ 181335 w 552147"/>
                <a:gd name="connsiteY55" fmla="*/ 673602 h 783057"/>
                <a:gd name="connsiteX56" fmla="*/ 363477 w 552147"/>
                <a:gd name="connsiteY56" fmla="*/ 673199 h 783057"/>
                <a:gd name="connsiteX57" fmla="*/ 372342 w 552147"/>
                <a:gd name="connsiteY57" fmla="*/ 667963 h 783057"/>
                <a:gd name="connsiteX58" fmla="*/ 376775 w 552147"/>
                <a:gd name="connsiteY58" fmla="*/ 639366 h 783057"/>
                <a:gd name="connsiteX59" fmla="*/ 174485 w 552147"/>
                <a:gd name="connsiteY59" fmla="*/ 639366 h 783057"/>
                <a:gd name="connsiteX60" fmla="*/ 181335 w 552147"/>
                <a:gd name="connsiteY60" fmla="*/ 673602 h 783057"/>
                <a:gd name="connsiteX61" fmla="*/ 196648 w 552147"/>
                <a:gd name="connsiteY61" fmla="*/ 715491 h 783057"/>
                <a:gd name="connsiteX62" fmla="*/ 234930 w 552147"/>
                <a:gd name="connsiteY62" fmla="*/ 739658 h 783057"/>
                <a:gd name="connsiteX63" fmla="*/ 306658 w 552147"/>
                <a:gd name="connsiteY63" fmla="*/ 741269 h 783057"/>
                <a:gd name="connsiteX64" fmla="*/ 357029 w 552147"/>
                <a:gd name="connsiteY64" fmla="*/ 715491 h 783057"/>
                <a:gd name="connsiteX65" fmla="*/ 196648 w 552147"/>
                <a:gd name="connsiteY65" fmla="*/ 715491 h 78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2147" h="783057">
                  <a:moveTo>
                    <a:pt x="0" y="248265"/>
                  </a:moveTo>
                  <a:cubicBezTo>
                    <a:pt x="3627" y="232154"/>
                    <a:pt x="6447" y="215640"/>
                    <a:pt x="10477" y="199932"/>
                  </a:cubicBezTo>
                  <a:cubicBezTo>
                    <a:pt x="18939" y="167709"/>
                    <a:pt x="33446" y="138709"/>
                    <a:pt x="53192" y="112125"/>
                  </a:cubicBezTo>
                  <a:cubicBezTo>
                    <a:pt x="63266" y="98431"/>
                    <a:pt x="73743" y="95611"/>
                    <a:pt x="84220" y="102861"/>
                  </a:cubicBezTo>
                  <a:cubicBezTo>
                    <a:pt x="94294" y="110111"/>
                    <a:pt x="94697" y="121389"/>
                    <a:pt x="85429" y="135084"/>
                  </a:cubicBezTo>
                  <a:cubicBezTo>
                    <a:pt x="14910" y="235779"/>
                    <a:pt x="26999" y="364266"/>
                    <a:pt x="115652" y="448447"/>
                  </a:cubicBezTo>
                  <a:cubicBezTo>
                    <a:pt x="128144" y="460531"/>
                    <a:pt x="143054" y="470198"/>
                    <a:pt x="157560" y="479864"/>
                  </a:cubicBezTo>
                  <a:cubicBezTo>
                    <a:pt x="196648" y="506045"/>
                    <a:pt x="218409" y="541893"/>
                    <a:pt x="221229" y="588615"/>
                  </a:cubicBezTo>
                  <a:cubicBezTo>
                    <a:pt x="221632" y="597476"/>
                    <a:pt x="224856" y="600296"/>
                    <a:pt x="232915" y="599490"/>
                  </a:cubicBezTo>
                  <a:cubicBezTo>
                    <a:pt x="240572" y="599088"/>
                    <a:pt x="248228" y="599490"/>
                    <a:pt x="256287" y="599490"/>
                  </a:cubicBezTo>
                  <a:cubicBezTo>
                    <a:pt x="256691" y="596268"/>
                    <a:pt x="257496" y="594657"/>
                    <a:pt x="257496" y="593046"/>
                  </a:cubicBezTo>
                  <a:cubicBezTo>
                    <a:pt x="257496" y="529809"/>
                    <a:pt x="257899" y="466170"/>
                    <a:pt x="257093" y="402933"/>
                  </a:cubicBezTo>
                  <a:cubicBezTo>
                    <a:pt x="257093" y="398905"/>
                    <a:pt x="252258" y="393266"/>
                    <a:pt x="248228" y="391253"/>
                  </a:cubicBezTo>
                  <a:cubicBezTo>
                    <a:pt x="225259" y="378766"/>
                    <a:pt x="211558" y="360641"/>
                    <a:pt x="209543" y="334460"/>
                  </a:cubicBezTo>
                  <a:cubicBezTo>
                    <a:pt x="208737" y="320766"/>
                    <a:pt x="214782" y="311905"/>
                    <a:pt x="226468" y="310696"/>
                  </a:cubicBezTo>
                  <a:cubicBezTo>
                    <a:pt x="237751" y="309488"/>
                    <a:pt x="245810" y="316335"/>
                    <a:pt x="248228" y="330030"/>
                  </a:cubicBezTo>
                  <a:cubicBezTo>
                    <a:pt x="251855" y="347752"/>
                    <a:pt x="259914" y="356613"/>
                    <a:pt x="274421" y="358225"/>
                  </a:cubicBezTo>
                  <a:cubicBezTo>
                    <a:pt x="290137" y="359836"/>
                    <a:pt x="302629" y="348961"/>
                    <a:pt x="304644" y="330835"/>
                  </a:cubicBezTo>
                  <a:cubicBezTo>
                    <a:pt x="306256" y="319155"/>
                    <a:pt x="311897" y="311905"/>
                    <a:pt x="323583" y="311099"/>
                  </a:cubicBezTo>
                  <a:cubicBezTo>
                    <a:pt x="334060" y="310294"/>
                    <a:pt x="342119" y="315933"/>
                    <a:pt x="343329" y="326405"/>
                  </a:cubicBezTo>
                  <a:cubicBezTo>
                    <a:pt x="344134" y="335266"/>
                    <a:pt x="342523" y="344933"/>
                    <a:pt x="339702" y="353391"/>
                  </a:cubicBezTo>
                  <a:cubicBezTo>
                    <a:pt x="334060" y="371113"/>
                    <a:pt x="321568" y="383600"/>
                    <a:pt x="304644" y="392058"/>
                  </a:cubicBezTo>
                  <a:cubicBezTo>
                    <a:pt x="301017" y="393669"/>
                    <a:pt x="296584" y="398503"/>
                    <a:pt x="296584" y="401725"/>
                  </a:cubicBezTo>
                  <a:cubicBezTo>
                    <a:pt x="296181" y="467378"/>
                    <a:pt x="296181" y="532629"/>
                    <a:pt x="296181" y="599490"/>
                  </a:cubicBezTo>
                  <a:cubicBezTo>
                    <a:pt x="307867" y="599490"/>
                    <a:pt x="318345" y="599490"/>
                    <a:pt x="329628" y="599490"/>
                  </a:cubicBezTo>
                  <a:cubicBezTo>
                    <a:pt x="331240" y="589018"/>
                    <a:pt x="331642" y="578143"/>
                    <a:pt x="334060" y="567671"/>
                  </a:cubicBezTo>
                  <a:cubicBezTo>
                    <a:pt x="342925" y="529004"/>
                    <a:pt x="364686" y="500003"/>
                    <a:pt x="398535" y="479059"/>
                  </a:cubicBezTo>
                  <a:cubicBezTo>
                    <a:pt x="462204" y="439586"/>
                    <a:pt x="499277" y="382391"/>
                    <a:pt x="510963" y="308682"/>
                  </a:cubicBezTo>
                  <a:cubicBezTo>
                    <a:pt x="529903" y="189862"/>
                    <a:pt x="446488" y="70236"/>
                    <a:pt x="327613" y="45264"/>
                  </a:cubicBezTo>
                  <a:cubicBezTo>
                    <a:pt x="261929" y="31569"/>
                    <a:pt x="201081" y="42444"/>
                    <a:pt x="144665" y="79097"/>
                  </a:cubicBezTo>
                  <a:cubicBezTo>
                    <a:pt x="143456" y="79903"/>
                    <a:pt x="142651" y="80708"/>
                    <a:pt x="141442" y="81111"/>
                  </a:cubicBezTo>
                  <a:cubicBezTo>
                    <a:pt x="128547" y="89167"/>
                    <a:pt x="117264" y="87959"/>
                    <a:pt x="110413" y="77486"/>
                  </a:cubicBezTo>
                  <a:cubicBezTo>
                    <a:pt x="103966" y="67417"/>
                    <a:pt x="107189" y="56944"/>
                    <a:pt x="119278" y="48486"/>
                  </a:cubicBezTo>
                  <a:cubicBezTo>
                    <a:pt x="149501" y="27541"/>
                    <a:pt x="182544" y="13041"/>
                    <a:pt x="218409" y="5791"/>
                  </a:cubicBezTo>
                  <a:cubicBezTo>
                    <a:pt x="377984" y="-26431"/>
                    <a:pt x="529500" y="79097"/>
                    <a:pt x="549648" y="240612"/>
                  </a:cubicBezTo>
                  <a:cubicBezTo>
                    <a:pt x="563752" y="356211"/>
                    <a:pt x="517814" y="447239"/>
                    <a:pt x="420698" y="511281"/>
                  </a:cubicBezTo>
                  <a:cubicBezTo>
                    <a:pt x="392894" y="529406"/>
                    <a:pt x="375566" y="552768"/>
                    <a:pt x="371133" y="585796"/>
                  </a:cubicBezTo>
                  <a:cubicBezTo>
                    <a:pt x="370730" y="589824"/>
                    <a:pt x="370730" y="594254"/>
                    <a:pt x="370327" y="598282"/>
                  </a:cubicBezTo>
                  <a:cubicBezTo>
                    <a:pt x="416266" y="609157"/>
                    <a:pt x="420295" y="616004"/>
                    <a:pt x="413445" y="674408"/>
                  </a:cubicBezTo>
                  <a:cubicBezTo>
                    <a:pt x="417878" y="677630"/>
                    <a:pt x="423519" y="680047"/>
                    <a:pt x="426743" y="684074"/>
                  </a:cubicBezTo>
                  <a:cubicBezTo>
                    <a:pt x="436817" y="695755"/>
                    <a:pt x="429967" y="713074"/>
                    <a:pt x="413848" y="715491"/>
                  </a:cubicBezTo>
                  <a:cubicBezTo>
                    <a:pt x="405385" y="716700"/>
                    <a:pt x="402162" y="720325"/>
                    <a:pt x="398938" y="727172"/>
                  </a:cubicBezTo>
                  <a:cubicBezTo>
                    <a:pt x="380401" y="763019"/>
                    <a:pt x="350985" y="781950"/>
                    <a:pt x="310688" y="782756"/>
                  </a:cubicBezTo>
                  <a:cubicBezTo>
                    <a:pt x="288122" y="783158"/>
                    <a:pt x="265153" y="783158"/>
                    <a:pt x="242587" y="782756"/>
                  </a:cubicBezTo>
                  <a:cubicBezTo>
                    <a:pt x="201081" y="782353"/>
                    <a:pt x="171261" y="762617"/>
                    <a:pt x="152322" y="725964"/>
                  </a:cubicBezTo>
                  <a:cubicBezTo>
                    <a:pt x="150307" y="721936"/>
                    <a:pt x="145874" y="717102"/>
                    <a:pt x="142248" y="716700"/>
                  </a:cubicBezTo>
                  <a:cubicBezTo>
                    <a:pt x="131367" y="714686"/>
                    <a:pt x="122502" y="710658"/>
                    <a:pt x="121293" y="698574"/>
                  </a:cubicBezTo>
                  <a:cubicBezTo>
                    <a:pt x="119681" y="686088"/>
                    <a:pt x="127741" y="679644"/>
                    <a:pt x="136203" y="676824"/>
                  </a:cubicBezTo>
                  <a:cubicBezTo>
                    <a:pt x="137009" y="658699"/>
                    <a:pt x="134591" y="640977"/>
                    <a:pt x="139024" y="624865"/>
                  </a:cubicBezTo>
                  <a:cubicBezTo>
                    <a:pt x="144262" y="606740"/>
                    <a:pt x="161187" y="600296"/>
                    <a:pt x="180932" y="600296"/>
                  </a:cubicBezTo>
                  <a:cubicBezTo>
                    <a:pt x="183350" y="579754"/>
                    <a:pt x="177709" y="561629"/>
                    <a:pt x="166829" y="545920"/>
                  </a:cubicBezTo>
                  <a:cubicBezTo>
                    <a:pt x="158769" y="534643"/>
                    <a:pt x="149098" y="523365"/>
                    <a:pt x="137815" y="516517"/>
                  </a:cubicBezTo>
                  <a:cubicBezTo>
                    <a:pt x="59639" y="467378"/>
                    <a:pt x="13298" y="398100"/>
                    <a:pt x="2015" y="306266"/>
                  </a:cubicBezTo>
                  <a:cubicBezTo>
                    <a:pt x="2015" y="305057"/>
                    <a:pt x="806" y="303849"/>
                    <a:pt x="403" y="303044"/>
                  </a:cubicBezTo>
                  <a:cubicBezTo>
                    <a:pt x="0" y="282904"/>
                    <a:pt x="0" y="265585"/>
                    <a:pt x="0" y="248265"/>
                  </a:cubicBezTo>
                  <a:close/>
                  <a:moveTo>
                    <a:pt x="181335" y="673602"/>
                  </a:moveTo>
                  <a:cubicBezTo>
                    <a:pt x="242990" y="673602"/>
                    <a:pt x="303435" y="673602"/>
                    <a:pt x="363477" y="673199"/>
                  </a:cubicBezTo>
                  <a:cubicBezTo>
                    <a:pt x="366701" y="673199"/>
                    <a:pt x="371939" y="670380"/>
                    <a:pt x="372342" y="667963"/>
                  </a:cubicBezTo>
                  <a:cubicBezTo>
                    <a:pt x="374357" y="659102"/>
                    <a:pt x="375163" y="649435"/>
                    <a:pt x="376775" y="639366"/>
                  </a:cubicBezTo>
                  <a:cubicBezTo>
                    <a:pt x="308673" y="639366"/>
                    <a:pt x="242184" y="639366"/>
                    <a:pt x="174485" y="639366"/>
                  </a:cubicBezTo>
                  <a:cubicBezTo>
                    <a:pt x="177306" y="651046"/>
                    <a:pt x="179321" y="661519"/>
                    <a:pt x="181335" y="673602"/>
                  </a:cubicBezTo>
                  <a:close/>
                  <a:moveTo>
                    <a:pt x="196648" y="715491"/>
                  </a:moveTo>
                  <a:cubicBezTo>
                    <a:pt x="206320" y="730797"/>
                    <a:pt x="219617" y="738450"/>
                    <a:pt x="234930" y="739658"/>
                  </a:cubicBezTo>
                  <a:cubicBezTo>
                    <a:pt x="258705" y="741269"/>
                    <a:pt x="282883" y="742075"/>
                    <a:pt x="306658" y="741269"/>
                  </a:cubicBezTo>
                  <a:cubicBezTo>
                    <a:pt x="326001" y="740464"/>
                    <a:pt x="344537" y="734825"/>
                    <a:pt x="357029" y="715491"/>
                  </a:cubicBezTo>
                  <a:cubicBezTo>
                    <a:pt x="303435" y="715491"/>
                    <a:pt x="251049" y="715491"/>
                    <a:pt x="196648" y="715491"/>
                  </a:cubicBezTo>
                  <a:close/>
                </a:path>
              </a:pathLst>
            </a:custGeom>
            <a:grpFill/>
            <a:ln w="40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B400DB9-FDBC-8F43-A83D-F1688C33C331}"/>
                </a:ext>
              </a:extLst>
            </p:cNvPr>
            <p:cNvSpPr/>
            <p:nvPr/>
          </p:nvSpPr>
          <p:spPr>
            <a:xfrm>
              <a:off x="2730497" y="5785743"/>
              <a:ext cx="497689" cy="379016"/>
            </a:xfrm>
            <a:custGeom>
              <a:avLst/>
              <a:gdLst>
                <a:gd name="connsiteX0" fmla="*/ 34667 w 497689"/>
                <a:gd name="connsiteY0" fmla="*/ 379017 h 379016"/>
                <a:gd name="connsiteX1" fmla="*/ 12 w 497689"/>
                <a:gd name="connsiteY1" fmla="*/ 324239 h 379016"/>
                <a:gd name="connsiteX2" fmla="*/ 415 w 497689"/>
                <a:gd name="connsiteY2" fmla="*/ 51556 h 379016"/>
                <a:gd name="connsiteX3" fmla="*/ 51592 w 497689"/>
                <a:gd name="connsiteY3" fmla="*/ 0 h 379016"/>
                <a:gd name="connsiteX4" fmla="*/ 445291 w 497689"/>
                <a:gd name="connsiteY4" fmla="*/ 0 h 379016"/>
                <a:gd name="connsiteX5" fmla="*/ 497274 w 497689"/>
                <a:gd name="connsiteY5" fmla="*/ 52764 h 379016"/>
                <a:gd name="connsiteX6" fmla="*/ 497677 w 497689"/>
                <a:gd name="connsiteY6" fmla="*/ 322627 h 379016"/>
                <a:gd name="connsiteX7" fmla="*/ 463022 w 497689"/>
                <a:gd name="connsiteY7" fmla="*/ 379017 h 379016"/>
                <a:gd name="connsiteX8" fmla="*/ 315939 w 497689"/>
                <a:gd name="connsiteY8" fmla="*/ 379017 h 379016"/>
                <a:gd name="connsiteX9" fmla="*/ 314327 w 497689"/>
                <a:gd name="connsiteY9" fmla="*/ 377003 h 379016"/>
                <a:gd name="connsiteX10" fmla="*/ 304253 w 497689"/>
                <a:gd name="connsiteY10" fmla="*/ 354044 h 379016"/>
                <a:gd name="connsiteX11" fmla="*/ 326416 w 497689"/>
                <a:gd name="connsiteY11" fmla="*/ 339544 h 379016"/>
                <a:gd name="connsiteX12" fmla="*/ 440456 w 497689"/>
                <a:gd name="connsiteY12" fmla="*/ 339544 h 379016"/>
                <a:gd name="connsiteX13" fmla="*/ 457380 w 497689"/>
                <a:gd name="connsiteY13" fmla="*/ 322225 h 379016"/>
                <a:gd name="connsiteX14" fmla="*/ 457380 w 497689"/>
                <a:gd name="connsiteY14" fmla="*/ 247307 h 379016"/>
                <a:gd name="connsiteX15" fmla="*/ 457380 w 497689"/>
                <a:gd name="connsiteY15" fmla="*/ 227168 h 379016"/>
                <a:gd name="connsiteX16" fmla="*/ 412651 w 497689"/>
                <a:gd name="connsiteY16" fmla="*/ 222335 h 379016"/>
                <a:gd name="connsiteX17" fmla="*/ 265971 w 497689"/>
                <a:gd name="connsiteY17" fmla="*/ 183265 h 379016"/>
                <a:gd name="connsiteX18" fmla="*/ 49980 w 497689"/>
                <a:gd name="connsiteY18" fmla="*/ 178029 h 379016"/>
                <a:gd name="connsiteX19" fmla="*/ 39100 w 497689"/>
                <a:gd name="connsiteY19" fmla="*/ 192127 h 379016"/>
                <a:gd name="connsiteX20" fmla="*/ 39100 w 497689"/>
                <a:gd name="connsiteY20" fmla="*/ 324641 h 379016"/>
                <a:gd name="connsiteX21" fmla="*/ 54816 w 497689"/>
                <a:gd name="connsiteY21" fmla="*/ 339544 h 379016"/>
                <a:gd name="connsiteX22" fmla="*/ 238569 w 497689"/>
                <a:gd name="connsiteY22" fmla="*/ 339142 h 379016"/>
                <a:gd name="connsiteX23" fmla="*/ 264359 w 497689"/>
                <a:gd name="connsiteY23" fmla="*/ 352433 h 379016"/>
                <a:gd name="connsiteX24" fmla="*/ 252270 w 497689"/>
                <a:gd name="connsiteY24" fmla="*/ 378614 h 379016"/>
                <a:gd name="connsiteX25" fmla="*/ 34667 w 497689"/>
                <a:gd name="connsiteY25" fmla="*/ 379017 h 379016"/>
                <a:gd name="connsiteX26" fmla="*/ 457380 w 497689"/>
                <a:gd name="connsiteY26" fmla="*/ 187293 h 379016"/>
                <a:gd name="connsiteX27" fmla="*/ 457380 w 497689"/>
                <a:gd name="connsiteY27" fmla="*/ 47931 h 379016"/>
                <a:gd name="connsiteX28" fmla="*/ 445291 w 497689"/>
                <a:gd name="connsiteY28" fmla="*/ 38264 h 379016"/>
                <a:gd name="connsiteX29" fmla="*/ 51592 w 497689"/>
                <a:gd name="connsiteY29" fmla="*/ 38264 h 379016"/>
                <a:gd name="connsiteX30" fmla="*/ 39100 w 497689"/>
                <a:gd name="connsiteY30" fmla="*/ 51556 h 379016"/>
                <a:gd name="connsiteX31" fmla="*/ 39100 w 497689"/>
                <a:gd name="connsiteY31" fmla="*/ 113181 h 379016"/>
                <a:gd name="connsiteX32" fmla="*/ 39100 w 497689"/>
                <a:gd name="connsiteY32" fmla="*/ 140168 h 379016"/>
                <a:gd name="connsiteX33" fmla="*/ 229301 w 497689"/>
                <a:gd name="connsiteY33" fmla="*/ 135334 h 379016"/>
                <a:gd name="connsiteX34" fmla="*/ 356639 w 497689"/>
                <a:gd name="connsiteY34" fmla="*/ 169973 h 379016"/>
                <a:gd name="connsiteX35" fmla="*/ 457380 w 497689"/>
                <a:gd name="connsiteY35" fmla="*/ 187293 h 37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97689" h="379016">
                  <a:moveTo>
                    <a:pt x="34667" y="379017"/>
                  </a:moveTo>
                  <a:cubicBezTo>
                    <a:pt x="9280" y="369350"/>
                    <a:pt x="-391" y="351225"/>
                    <a:pt x="12" y="324239"/>
                  </a:cubicBezTo>
                  <a:cubicBezTo>
                    <a:pt x="818" y="233210"/>
                    <a:pt x="415" y="142584"/>
                    <a:pt x="415" y="51556"/>
                  </a:cubicBezTo>
                  <a:cubicBezTo>
                    <a:pt x="415" y="16917"/>
                    <a:pt x="16937" y="0"/>
                    <a:pt x="51592" y="0"/>
                  </a:cubicBezTo>
                  <a:cubicBezTo>
                    <a:pt x="182960" y="0"/>
                    <a:pt x="313924" y="0"/>
                    <a:pt x="445291" y="0"/>
                  </a:cubicBezTo>
                  <a:cubicBezTo>
                    <a:pt x="480350" y="0"/>
                    <a:pt x="497274" y="17320"/>
                    <a:pt x="497274" y="52764"/>
                  </a:cubicBezTo>
                  <a:cubicBezTo>
                    <a:pt x="497274" y="142584"/>
                    <a:pt x="496468" y="232807"/>
                    <a:pt x="497677" y="322627"/>
                  </a:cubicBezTo>
                  <a:cubicBezTo>
                    <a:pt x="498080" y="350017"/>
                    <a:pt x="488812" y="368947"/>
                    <a:pt x="463022" y="379017"/>
                  </a:cubicBezTo>
                  <a:cubicBezTo>
                    <a:pt x="413860" y="379017"/>
                    <a:pt x="365101" y="379017"/>
                    <a:pt x="315939" y="379017"/>
                  </a:cubicBezTo>
                  <a:cubicBezTo>
                    <a:pt x="315536" y="378211"/>
                    <a:pt x="315133" y="377406"/>
                    <a:pt x="314327" y="377003"/>
                  </a:cubicBezTo>
                  <a:cubicBezTo>
                    <a:pt x="305462" y="371767"/>
                    <a:pt x="301029" y="364517"/>
                    <a:pt x="304253" y="354044"/>
                  </a:cubicBezTo>
                  <a:cubicBezTo>
                    <a:pt x="307477" y="343169"/>
                    <a:pt x="315939" y="339544"/>
                    <a:pt x="326416" y="339544"/>
                  </a:cubicBezTo>
                  <a:cubicBezTo>
                    <a:pt x="364295" y="339544"/>
                    <a:pt x="402577" y="339544"/>
                    <a:pt x="440456" y="339544"/>
                  </a:cubicBezTo>
                  <a:cubicBezTo>
                    <a:pt x="457380" y="339544"/>
                    <a:pt x="457380" y="339544"/>
                    <a:pt x="457380" y="322225"/>
                  </a:cubicBezTo>
                  <a:cubicBezTo>
                    <a:pt x="457380" y="297252"/>
                    <a:pt x="457380" y="272280"/>
                    <a:pt x="457380" y="247307"/>
                  </a:cubicBezTo>
                  <a:cubicBezTo>
                    <a:pt x="457380" y="240460"/>
                    <a:pt x="457380" y="233613"/>
                    <a:pt x="457380" y="227168"/>
                  </a:cubicBezTo>
                  <a:cubicBezTo>
                    <a:pt x="441262" y="225557"/>
                    <a:pt x="426352" y="225557"/>
                    <a:pt x="412651" y="222335"/>
                  </a:cubicBezTo>
                  <a:cubicBezTo>
                    <a:pt x="363489" y="209849"/>
                    <a:pt x="314730" y="196960"/>
                    <a:pt x="265971" y="183265"/>
                  </a:cubicBezTo>
                  <a:cubicBezTo>
                    <a:pt x="194243" y="163529"/>
                    <a:pt x="122514" y="157487"/>
                    <a:pt x="49980" y="178029"/>
                  </a:cubicBezTo>
                  <a:cubicBezTo>
                    <a:pt x="41518" y="180446"/>
                    <a:pt x="39100" y="183668"/>
                    <a:pt x="39100" y="192127"/>
                  </a:cubicBezTo>
                  <a:cubicBezTo>
                    <a:pt x="39503" y="236432"/>
                    <a:pt x="39906" y="280335"/>
                    <a:pt x="39100" y="324641"/>
                  </a:cubicBezTo>
                  <a:cubicBezTo>
                    <a:pt x="38697" y="337128"/>
                    <a:pt x="43533" y="339947"/>
                    <a:pt x="54816" y="339544"/>
                  </a:cubicBezTo>
                  <a:cubicBezTo>
                    <a:pt x="116067" y="339142"/>
                    <a:pt x="177318" y="339544"/>
                    <a:pt x="238569" y="339142"/>
                  </a:cubicBezTo>
                  <a:cubicBezTo>
                    <a:pt x="249852" y="339142"/>
                    <a:pt x="259926" y="340753"/>
                    <a:pt x="264359" y="352433"/>
                  </a:cubicBezTo>
                  <a:cubicBezTo>
                    <a:pt x="268792" y="364919"/>
                    <a:pt x="261538" y="372169"/>
                    <a:pt x="252270" y="378614"/>
                  </a:cubicBezTo>
                  <a:cubicBezTo>
                    <a:pt x="179736" y="379017"/>
                    <a:pt x="107202" y="379017"/>
                    <a:pt x="34667" y="379017"/>
                  </a:cubicBezTo>
                  <a:close/>
                  <a:moveTo>
                    <a:pt x="457380" y="187293"/>
                  </a:moveTo>
                  <a:cubicBezTo>
                    <a:pt x="457380" y="139765"/>
                    <a:pt x="457380" y="93848"/>
                    <a:pt x="457380" y="47931"/>
                  </a:cubicBezTo>
                  <a:cubicBezTo>
                    <a:pt x="457380" y="39070"/>
                    <a:pt x="452142" y="38264"/>
                    <a:pt x="445291" y="38264"/>
                  </a:cubicBezTo>
                  <a:cubicBezTo>
                    <a:pt x="313924" y="38264"/>
                    <a:pt x="182960" y="38264"/>
                    <a:pt x="51592" y="38264"/>
                  </a:cubicBezTo>
                  <a:cubicBezTo>
                    <a:pt x="41518" y="38264"/>
                    <a:pt x="38697" y="42292"/>
                    <a:pt x="39100" y="51556"/>
                  </a:cubicBezTo>
                  <a:cubicBezTo>
                    <a:pt x="39503" y="72098"/>
                    <a:pt x="39100" y="92640"/>
                    <a:pt x="39100" y="113181"/>
                  </a:cubicBezTo>
                  <a:cubicBezTo>
                    <a:pt x="39100" y="122043"/>
                    <a:pt x="39100" y="130904"/>
                    <a:pt x="39100" y="140168"/>
                  </a:cubicBezTo>
                  <a:cubicBezTo>
                    <a:pt x="116873" y="121237"/>
                    <a:pt x="170064" y="122445"/>
                    <a:pt x="229301" y="135334"/>
                  </a:cubicBezTo>
                  <a:cubicBezTo>
                    <a:pt x="272015" y="144598"/>
                    <a:pt x="314327" y="158293"/>
                    <a:pt x="356639" y="169973"/>
                  </a:cubicBezTo>
                  <a:cubicBezTo>
                    <a:pt x="389279" y="179238"/>
                    <a:pt x="421516" y="188099"/>
                    <a:pt x="457380" y="187293"/>
                  </a:cubicBezTo>
                  <a:close/>
                </a:path>
              </a:pathLst>
            </a:custGeom>
            <a:grpFill/>
            <a:ln w="40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67976F4-503A-5142-9376-295D95443D32}"/>
                </a:ext>
              </a:extLst>
            </p:cNvPr>
            <p:cNvSpPr/>
            <p:nvPr/>
          </p:nvSpPr>
          <p:spPr>
            <a:xfrm>
              <a:off x="2730106" y="5303211"/>
              <a:ext cx="496859" cy="379016"/>
            </a:xfrm>
            <a:custGeom>
              <a:avLst/>
              <a:gdLst>
                <a:gd name="connsiteX0" fmla="*/ 249034 w 496859"/>
                <a:gd name="connsiteY0" fmla="*/ 403 h 379016"/>
                <a:gd name="connsiteX1" fmla="*/ 445682 w 496859"/>
                <a:gd name="connsiteY1" fmla="*/ 403 h 379016"/>
                <a:gd name="connsiteX2" fmla="*/ 496859 w 496859"/>
                <a:gd name="connsiteY2" fmla="*/ 51959 h 379016"/>
                <a:gd name="connsiteX3" fmla="*/ 496859 w 496859"/>
                <a:gd name="connsiteY3" fmla="*/ 328669 h 379016"/>
                <a:gd name="connsiteX4" fmla="*/ 446891 w 496859"/>
                <a:gd name="connsiteY4" fmla="*/ 379017 h 379016"/>
                <a:gd name="connsiteX5" fmla="*/ 49162 w 496859"/>
                <a:gd name="connsiteY5" fmla="*/ 379017 h 379016"/>
                <a:gd name="connsiteX6" fmla="*/ 0 w 496859"/>
                <a:gd name="connsiteY6" fmla="*/ 329475 h 379016"/>
                <a:gd name="connsiteX7" fmla="*/ 0 w 496859"/>
                <a:gd name="connsiteY7" fmla="*/ 49945 h 379016"/>
                <a:gd name="connsiteX8" fmla="*/ 50371 w 496859"/>
                <a:gd name="connsiteY8" fmla="*/ 0 h 379016"/>
                <a:gd name="connsiteX9" fmla="*/ 249034 w 496859"/>
                <a:gd name="connsiteY9" fmla="*/ 403 h 379016"/>
                <a:gd name="connsiteX10" fmla="*/ 247422 w 496859"/>
                <a:gd name="connsiteY10" fmla="*/ 339947 h 379016"/>
                <a:gd name="connsiteX11" fmla="*/ 247422 w 496859"/>
                <a:gd name="connsiteY11" fmla="*/ 339947 h 379016"/>
                <a:gd name="connsiteX12" fmla="*/ 442862 w 496859"/>
                <a:gd name="connsiteY12" fmla="*/ 339947 h 379016"/>
                <a:gd name="connsiteX13" fmla="*/ 457771 w 496859"/>
                <a:gd name="connsiteY13" fmla="*/ 325044 h 379016"/>
                <a:gd name="connsiteX14" fmla="*/ 457771 w 496859"/>
                <a:gd name="connsiteY14" fmla="*/ 54778 h 379016"/>
                <a:gd name="connsiteX15" fmla="*/ 442459 w 496859"/>
                <a:gd name="connsiteY15" fmla="*/ 39070 h 379016"/>
                <a:gd name="connsiteX16" fmla="*/ 53998 w 496859"/>
                <a:gd name="connsiteY16" fmla="*/ 39070 h 379016"/>
                <a:gd name="connsiteX17" fmla="*/ 39491 w 496859"/>
                <a:gd name="connsiteY17" fmla="*/ 53973 h 379016"/>
                <a:gd name="connsiteX18" fmla="*/ 39491 w 496859"/>
                <a:gd name="connsiteY18" fmla="*/ 324239 h 379016"/>
                <a:gd name="connsiteX19" fmla="*/ 56013 w 496859"/>
                <a:gd name="connsiteY19" fmla="*/ 339947 h 379016"/>
                <a:gd name="connsiteX20" fmla="*/ 247422 w 496859"/>
                <a:gd name="connsiteY20" fmla="*/ 339947 h 37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859" h="379016">
                  <a:moveTo>
                    <a:pt x="249034" y="403"/>
                  </a:moveTo>
                  <a:cubicBezTo>
                    <a:pt x="314718" y="403"/>
                    <a:pt x="380402" y="403"/>
                    <a:pt x="445682" y="403"/>
                  </a:cubicBezTo>
                  <a:cubicBezTo>
                    <a:pt x="480338" y="403"/>
                    <a:pt x="496859" y="17320"/>
                    <a:pt x="496859" y="51959"/>
                  </a:cubicBezTo>
                  <a:cubicBezTo>
                    <a:pt x="496859" y="144196"/>
                    <a:pt x="496859" y="236432"/>
                    <a:pt x="496859" y="328669"/>
                  </a:cubicBezTo>
                  <a:cubicBezTo>
                    <a:pt x="496859" y="361697"/>
                    <a:pt x="479935" y="379017"/>
                    <a:pt x="446891" y="379017"/>
                  </a:cubicBezTo>
                  <a:cubicBezTo>
                    <a:pt x="314315" y="379017"/>
                    <a:pt x="181738" y="379017"/>
                    <a:pt x="49162" y="379017"/>
                  </a:cubicBezTo>
                  <a:cubicBezTo>
                    <a:pt x="16925" y="379017"/>
                    <a:pt x="0" y="361697"/>
                    <a:pt x="0" y="329475"/>
                  </a:cubicBezTo>
                  <a:cubicBezTo>
                    <a:pt x="0" y="236432"/>
                    <a:pt x="0" y="143390"/>
                    <a:pt x="0" y="49945"/>
                  </a:cubicBezTo>
                  <a:cubicBezTo>
                    <a:pt x="0" y="16917"/>
                    <a:pt x="16925" y="403"/>
                    <a:pt x="50371" y="0"/>
                  </a:cubicBezTo>
                  <a:cubicBezTo>
                    <a:pt x="116861" y="403"/>
                    <a:pt x="182947" y="403"/>
                    <a:pt x="249034" y="403"/>
                  </a:cubicBezTo>
                  <a:close/>
                  <a:moveTo>
                    <a:pt x="247422" y="339947"/>
                  </a:moveTo>
                  <a:cubicBezTo>
                    <a:pt x="247422" y="339947"/>
                    <a:pt x="247422" y="339947"/>
                    <a:pt x="247422" y="339947"/>
                  </a:cubicBezTo>
                  <a:cubicBezTo>
                    <a:pt x="312703" y="339947"/>
                    <a:pt x="377581" y="339544"/>
                    <a:pt x="442862" y="339947"/>
                  </a:cubicBezTo>
                  <a:cubicBezTo>
                    <a:pt x="454548" y="339947"/>
                    <a:pt x="457771" y="336725"/>
                    <a:pt x="457771" y="325044"/>
                  </a:cubicBezTo>
                  <a:cubicBezTo>
                    <a:pt x="457368" y="234821"/>
                    <a:pt x="457368" y="145001"/>
                    <a:pt x="457771" y="54778"/>
                  </a:cubicBezTo>
                  <a:cubicBezTo>
                    <a:pt x="457771" y="43098"/>
                    <a:pt x="454951" y="39070"/>
                    <a:pt x="442459" y="39070"/>
                  </a:cubicBezTo>
                  <a:cubicBezTo>
                    <a:pt x="313106" y="39473"/>
                    <a:pt x="183753" y="39473"/>
                    <a:pt x="53998" y="39070"/>
                  </a:cubicBezTo>
                  <a:cubicBezTo>
                    <a:pt x="42312" y="39070"/>
                    <a:pt x="39088" y="42695"/>
                    <a:pt x="39491" y="53973"/>
                  </a:cubicBezTo>
                  <a:cubicBezTo>
                    <a:pt x="39894" y="144196"/>
                    <a:pt x="39894" y="234016"/>
                    <a:pt x="39491" y="324239"/>
                  </a:cubicBezTo>
                  <a:cubicBezTo>
                    <a:pt x="39491" y="337531"/>
                    <a:pt x="43924" y="339947"/>
                    <a:pt x="56013" y="339947"/>
                  </a:cubicBezTo>
                  <a:cubicBezTo>
                    <a:pt x="120084" y="339544"/>
                    <a:pt x="183753" y="339947"/>
                    <a:pt x="247422" y="339947"/>
                  </a:cubicBezTo>
                  <a:close/>
                </a:path>
              </a:pathLst>
            </a:custGeom>
            <a:grpFill/>
            <a:ln w="40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9AA5DEF-BB1A-4441-A231-B192ADBA4079}"/>
                </a:ext>
              </a:extLst>
            </p:cNvPr>
            <p:cNvSpPr/>
            <p:nvPr/>
          </p:nvSpPr>
          <p:spPr>
            <a:xfrm>
              <a:off x="2730509" y="4821082"/>
              <a:ext cx="497161" cy="380325"/>
            </a:xfrm>
            <a:custGeom>
              <a:avLst/>
              <a:gdLst>
                <a:gd name="connsiteX0" fmla="*/ 248228 w 497161"/>
                <a:gd name="connsiteY0" fmla="*/ 379420 h 380325"/>
                <a:gd name="connsiteX1" fmla="*/ 55207 w 497161"/>
                <a:gd name="connsiteY1" fmla="*/ 379420 h 380325"/>
                <a:gd name="connsiteX2" fmla="*/ 0 w 497161"/>
                <a:gd name="connsiteY2" fmla="*/ 325044 h 380325"/>
                <a:gd name="connsiteX3" fmla="*/ 0 w 497161"/>
                <a:gd name="connsiteY3" fmla="*/ 50750 h 380325"/>
                <a:gd name="connsiteX4" fmla="*/ 50774 w 497161"/>
                <a:gd name="connsiteY4" fmla="*/ 0 h 380325"/>
                <a:gd name="connsiteX5" fmla="*/ 254273 w 497161"/>
                <a:gd name="connsiteY5" fmla="*/ 0 h 380325"/>
                <a:gd name="connsiteX6" fmla="*/ 278451 w 497161"/>
                <a:gd name="connsiteY6" fmla="*/ 13695 h 380325"/>
                <a:gd name="connsiteX7" fmla="*/ 255885 w 497161"/>
                <a:gd name="connsiteY7" fmla="*/ 39473 h 380325"/>
                <a:gd name="connsiteX8" fmla="*/ 158769 w 497161"/>
                <a:gd name="connsiteY8" fmla="*/ 39473 h 380325"/>
                <a:gd name="connsiteX9" fmla="*/ 51177 w 497161"/>
                <a:gd name="connsiteY9" fmla="*/ 39473 h 380325"/>
                <a:gd name="connsiteX10" fmla="*/ 39088 w 497161"/>
                <a:gd name="connsiteY10" fmla="*/ 51556 h 380325"/>
                <a:gd name="connsiteX11" fmla="*/ 39088 w 497161"/>
                <a:gd name="connsiteY11" fmla="*/ 328267 h 380325"/>
                <a:gd name="connsiteX12" fmla="*/ 52386 w 497161"/>
                <a:gd name="connsiteY12" fmla="*/ 341155 h 380325"/>
                <a:gd name="connsiteX13" fmla="*/ 444877 w 497161"/>
                <a:gd name="connsiteY13" fmla="*/ 341155 h 380325"/>
                <a:gd name="connsiteX14" fmla="*/ 457772 w 497161"/>
                <a:gd name="connsiteY14" fmla="*/ 328267 h 380325"/>
                <a:gd name="connsiteX15" fmla="*/ 457772 w 497161"/>
                <a:gd name="connsiteY15" fmla="*/ 52764 h 380325"/>
                <a:gd name="connsiteX16" fmla="*/ 444071 w 497161"/>
                <a:gd name="connsiteY16" fmla="*/ 39875 h 380325"/>
                <a:gd name="connsiteX17" fmla="*/ 340508 w 497161"/>
                <a:gd name="connsiteY17" fmla="*/ 39875 h 380325"/>
                <a:gd name="connsiteX18" fmla="*/ 317539 w 497161"/>
                <a:gd name="connsiteY18" fmla="*/ 21750 h 380325"/>
                <a:gd name="connsiteX19" fmla="*/ 336075 w 497161"/>
                <a:gd name="connsiteY19" fmla="*/ 806 h 380325"/>
                <a:gd name="connsiteX20" fmla="*/ 456966 w 497161"/>
                <a:gd name="connsiteY20" fmla="*/ 1208 h 380325"/>
                <a:gd name="connsiteX21" fmla="*/ 496859 w 497161"/>
                <a:gd name="connsiteY21" fmla="*/ 43903 h 380325"/>
                <a:gd name="connsiteX22" fmla="*/ 496859 w 497161"/>
                <a:gd name="connsiteY22" fmla="*/ 336322 h 380325"/>
                <a:gd name="connsiteX23" fmla="*/ 453339 w 497161"/>
                <a:gd name="connsiteY23" fmla="*/ 379822 h 380325"/>
                <a:gd name="connsiteX24" fmla="*/ 387655 w 497161"/>
                <a:gd name="connsiteY24" fmla="*/ 380225 h 380325"/>
                <a:gd name="connsiteX25" fmla="*/ 248228 w 497161"/>
                <a:gd name="connsiteY25" fmla="*/ 379420 h 38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7161" h="380325">
                  <a:moveTo>
                    <a:pt x="248228" y="379420"/>
                  </a:moveTo>
                  <a:cubicBezTo>
                    <a:pt x="183753" y="379420"/>
                    <a:pt x="119681" y="379420"/>
                    <a:pt x="55207" y="379420"/>
                  </a:cubicBezTo>
                  <a:cubicBezTo>
                    <a:pt x="15716" y="379420"/>
                    <a:pt x="0" y="363711"/>
                    <a:pt x="0" y="325044"/>
                  </a:cubicBezTo>
                  <a:cubicBezTo>
                    <a:pt x="0" y="233613"/>
                    <a:pt x="0" y="142182"/>
                    <a:pt x="0" y="50750"/>
                  </a:cubicBezTo>
                  <a:cubicBezTo>
                    <a:pt x="0" y="16917"/>
                    <a:pt x="16925" y="0"/>
                    <a:pt x="50774" y="0"/>
                  </a:cubicBezTo>
                  <a:cubicBezTo>
                    <a:pt x="118473" y="0"/>
                    <a:pt x="186574" y="0"/>
                    <a:pt x="254273" y="0"/>
                  </a:cubicBezTo>
                  <a:cubicBezTo>
                    <a:pt x="265153" y="0"/>
                    <a:pt x="274421" y="2417"/>
                    <a:pt x="278451" y="13695"/>
                  </a:cubicBezTo>
                  <a:cubicBezTo>
                    <a:pt x="282883" y="27389"/>
                    <a:pt x="272809" y="39473"/>
                    <a:pt x="255885" y="39473"/>
                  </a:cubicBezTo>
                  <a:cubicBezTo>
                    <a:pt x="223647" y="39875"/>
                    <a:pt x="191007" y="39473"/>
                    <a:pt x="158769" y="39473"/>
                  </a:cubicBezTo>
                  <a:cubicBezTo>
                    <a:pt x="122905" y="39473"/>
                    <a:pt x="87041" y="39875"/>
                    <a:pt x="51177" y="39473"/>
                  </a:cubicBezTo>
                  <a:cubicBezTo>
                    <a:pt x="41909" y="39473"/>
                    <a:pt x="39088" y="42695"/>
                    <a:pt x="39088" y="51556"/>
                  </a:cubicBezTo>
                  <a:cubicBezTo>
                    <a:pt x="39491" y="143793"/>
                    <a:pt x="39491" y="236030"/>
                    <a:pt x="39088" y="328267"/>
                  </a:cubicBezTo>
                  <a:cubicBezTo>
                    <a:pt x="39088" y="338336"/>
                    <a:pt x="42715" y="341155"/>
                    <a:pt x="52386" y="341155"/>
                  </a:cubicBezTo>
                  <a:cubicBezTo>
                    <a:pt x="183350" y="340753"/>
                    <a:pt x="313912" y="340753"/>
                    <a:pt x="444877" y="341155"/>
                  </a:cubicBezTo>
                  <a:cubicBezTo>
                    <a:pt x="454548" y="341155"/>
                    <a:pt x="457772" y="337933"/>
                    <a:pt x="457772" y="328267"/>
                  </a:cubicBezTo>
                  <a:cubicBezTo>
                    <a:pt x="457368" y="236432"/>
                    <a:pt x="457368" y="144598"/>
                    <a:pt x="457772" y="52764"/>
                  </a:cubicBezTo>
                  <a:cubicBezTo>
                    <a:pt x="457772" y="41889"/>
                    <a:pt x="454145" y="39473"/>
                    <a:pt x="444071" y="39875"/>
                  </a:cubicBezTo>
                  <a:cubicBezTo>
                    <a:pt x="409415" y="40278"/>
                    <a:pt x="374760" y="40278"/>
                    <a:pt x="340508" y="39875"/>
                  </a:cubicBezTo>
                  <a:cubicBezTo>
                    <a:pt x="326404" y="39875"/>
                    <a:pt x="318748" y="33028"/>
                    <a:pt x="317539" y="21750"/>
                  </a:cubicBezTo>
                  <a:cubicBezTo>
                    <a:pt x="316330" y="10472"/>
                    <a:pt x="323986" y="1208"/>
                    <a:pt x="336075" y="806"/>
                  </a:cubicBezTo>
                  <a:cubicBezTo>
                    <a:pt x="376372" y="403"/>
                    <a:pt x="416669" y="0"/>
                    <a:pt x="456966" y="1208"/>
                  </a:cubicBezTo>
                  <a:cubicBezTo>
                    <a:pt x="479129" y="1611"/>
                    <a:pt x="496859" y="20945"/>
                    <a:pt x="496859" y="43903"/>
                  </a:cubicBezTo>
                  <a:cubicBezTo>
                    <a:pt x="497262" y="141376"/>
                    <a:pt x="497262" y="238849"/>
                    <a:pt x="496859" y="336322"/>
                  </a:cubicBezTo>
                  <a:cubicBezTo>
                    <a:pt x="496859" y="360892"/>
                    <a:pt x="478726" y="378614"/>
                    <a:pt x="453339" y="379822"/>
                  </a:cubicBezTo>
                  <a:cubicBezTo>
                    <a:pt x="431579" y="380628"/>
                    <a:pt x="409415" y="380225"/>
                    <a:pt x="387655" y="380225"/>
                  </a:cubicBezTo>
                  <a:cubicBezTo>
                    <a:pt x="340911" y="379420"/>
                    <a:pt x="294570" y="379420"/>
                    <a:pt x="248228" y="379420"/>
                  </a:cubicBezTo>
                  <a:close/>
                </a:path>
              </a:pathLst>
            </a:custGeom>
            <a:grpFill/>
            <a:ln w="40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CCDEEEF-65E1-CD41-BCA4-1D5DCA651DAF}"/>
                </a:ext>
              </a:extLst>
            </p:cNvPr>
            <p:cNvSpPr/>
            <p:nvPr/>
          </p:nvSpPr>
          <p:spPr>
            <a:xfrm>
              <a:off x="2866510" y="4920972"/>
              <a:ext cx="224051" cy="176675"/>
            </a:xfrm>
            <a:custGeom>
              <a:avLst/>
              <a:gdLst>
                <a:gd name="connsiteX0" fmla="*/ 68304 w 224051"/>
                <a:gd name="connsiteY0" fmla="*/ 0 h 176675"/>
                <a:gd name="connsiteX1" fmla="*/ 112630 w 224051"/>
                <a:gd name="connsiteY1" fmla="*/ 12889 h 176675"/>
                <a:gd name="connsiteX2" fmla="*/ 156554 w 224051"/>
                <a:gd name="connsiteY2" fmla="*/ 2819 h 176675"/>
                <a:gd name="connsiteX3" fmla="*/ 219014 w 224051"/>
                <a:gd name="connsiteY3" fmla="*/ 92640 h 176675"/>
                <a:gd name="connsiteX4" fmla="*/ 178314 w 224051"/>
                <a:gd name="connsiteY4" fmla="*/ 142987 h 176675"/>
                <a:gd name="connsiteX5" fmla="*/ 126331 w 224051"/>
                <a:gd name="connsiteY5" fmla="*/ 173196 h 176675"/>
                <a:gd name="connsiteX6" fmla="*/ 101347 w 224051"/>
                <a:gd name="connsiteY6" fmla="*/ 174807 h 176675"/>
                <a:gd name="connsiteX7" fmla="*/ 17127 w 224051"/>
                <a:gd name="connsiteY7" fmla="*/ 114793 h 176675"/>
                <a:gd name="connsiteX8" fmla="*/ 20754 w 224051"/>
                <a:gd name="connsiteY8" fmla="*/ 19736 h 176675"/>
                <a:gd name="connsiteX9" fmla="*/ 68304 w 224051"/>
                <a:gd name="connsiteY9" fmla="*/ 0 h 176675"/>
                <a:gd name="connsiteX10" fmla="*/ 68304 w 224051"/>
                <a:gd name="connsiteY10" fmla="*/ 39875 h 176675"/>
                <a:gd name="connsiteX11" fmla="*/ 44126 w 224051"/>
                <a:gd name="connsiteY11" fmla="*/ 82973 h 176675"/>
                <a:gd name="connsiteX12" fmla="*/ 84422 w 224051"/>
                <a:gd name="connsiteY12" fmla="*/ 122848 h 176675"/>
                <a:gd name="connsiteX13" fmla="*/ 141241 w 224051"/>
                <a:gd name="connsiteY13" fmla="*/ 122445 h 176675"/>
                <a:gd name="connsiteX14" fmla="*/ 181135 w 224051"/>
                <a:gd name="connsiteY14" fmla="*/ 83778 h 176675"/>
                <a:gd name="connsiteX15" fmla="*/ 181538 w 224051"/>
                <a:gd name="connsiteY15" fmla="*/ 52764 h 176675"/>
                <a:gd name="connsiteX16" fmla="*/ 154136 w 224051"/>
                <a:gd name="connsiteY16" fmla="*/ 41889 h 176675"/>
                <a:gd name="connsiteX17" fmla="*/ 131973 w 224051"/>
                <a:gd name="connsiteY17" fmla="*/ 49139 h 176675"/>
                <a:gd name="connsiteX18" fmla="*/ 93691 w 224051"/>
                <a:gd name="connsiteY18" fmla="*/ 49542 h 176675"/>
                <a:gd name="connsiteX19" fmla="*/ 68304 w 224051"/>
                <a:gd name="connsiteY19" fmla="*/ 39875 h 17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051" h="176675">
                  <a:moveTo>
                    <a:pt x="68304" y="0"/>
                  </a:moveTo>
                  <a:cubicBezTo>
                    <a:pt x="83214" y="4833"/>
                    <a:pt x="97720" y="12486"/>
                    <a:pt x="112630" y="12889"/>
                  </a:cubicBezTo>
                  <a:cubicBezTo>
                    <a:pt x="127137" y="13292"/>
                    <a:pt x="141644" y="3222"/>
                    <a:pt x="156554" y="2819"/>
                  </a:cubicBezTo>
                  <a:cubicBezTo>
                    <a:pt x="205716" y="1208"/>
                    <a:pt x="236744" y="46723"/>
                    <a:pt x="219014" y="92640"/>
                  </a:cubicBezTo>
                  <a:cubicBezTo>
                    <a:pt x="210954" y="113987"/>
                    <a:pt x="196447" y="130098"/>
                    <a:pt x="178314" y="142987"/>
                  </a:cubicBezTo>
                  <a:cubicBezTo>
                    <a:pt x="161792" y="154668"/>
                    <a:pt x="144465" y="164335"/>
                    <a:pt x="126331" y="173196"/>
                  </a:cubicBezTo>
                  <a:cubicBezTo>
                    <a:pt x="119078" y="176821"/>
                    <a:pt x="108198" y="178029"/>
                    <a:pt x="101347" y="174807"/>
                  </a:cubicBezTo>
                  <a:cubicBezTo>
                    <a:pt x="68707" y="161112"/>
                    <a:pt x="38887" y="143390"/>
                    <a:pt x="17127" y="114793"/>
                  </a:cubicBezTo>
                  <a:cubicBezTo>
                    <a:pt x="-7051" y="82570"/>
                    <a:pt x="-5439" y="44306"/>
                    <a:pt x="20754" y="19736"/>
                  </a:cubicBezTo>
                  <a:cubicBezTo>
                    <a:pt x="33649" y="8056"/>
                    <a:pt x="48558" y="2417"/>
                    <a:pt x="68304" y="0"/>
                  </a:cubicBezTo>
                  <a:close/>
                  <a:moveTo>
                    <a:pt x="68304" y="39875"/>
                  </a:moveTo>
                  <a:cubicBezTo>
                    <a:pt x="44126" y="41486"/>
                    <a:pt x="30425" y="62834"/>
                    <a:pt x="44126" y="82973"/>
                  </a:cubicBezTo>
                  <a:cubicBezTo>
                    <a:pt x="54603" y="98279"/>
                    <a:pt x="70319" y="109959"/>
                    <a:pt x="84422" y="122848"/>
                  </a:cubicBezTo>
                  <a:cubicBezTo>
                    <a:pt x="102959" y="139765"/>
                    <a:pt x="122704" y="138959"/>
                    <a:pt x="141241" y="122445"/>
                  </a:cubicBezTo>
                  <a:cubicBezTo>
                    <a:pt x="154942" y="109959"/>
                    <a:pt x="169449" y="97876"/>
                    <a:pt x="181135" y="83778"/>
                  </a:cubicBezTo>
                  <a:cubicBezTo>
                    <a:pt x="188388" y="75320"/>
                    <a:pt x="187985" y="63237"/>
                    <a:pt x="181538" y="52764"/>
                  </a:cubicBezTo>
                  <a:cubicBezTo>
                    <a:pt x="175090" y="42695"/>
                    <a:pt x="165016" y="39875"/>
                    <a:pt x="154136" y="41889"/>
                  </a:cubicBezTo>
                  <a:cubicBezTo>
                    <a:pt x="146480" y="43098"/>
                    <a:pt x="138823" y="45112"/>
                    <a:pt x="131973" y="49139"/>
                  </a:cubicBezTo>
                  <a:cubicBezTo>
                    <a:pt x="119078" y="56792"/>
                    <a:pt x="106989" y="56792"/>
                    <a:pt x="93691" y="49542"/>
                  </a:cubicBezTo>
                  <a:cubicBezTo>
                    <a:pt x="85631" y="44709"/>
                    <a:pt x="76766" y="42695"/>
                    <a:pt x="68304" y="39875"/>
                  </a:cubicBezTo>
                  <a:close/>
                </a:path>
              </a:pathLst>
            </a:custGeom>
            <a:grpFill/>
            <a:ln w="40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40858C4-17D9-D047-B88F-8EFD5774DC7A}"/>
                </a:ext>
              </a:extLst>
            </p:cNvPr>
            <p:cNvSpPr/>
            <p:nvPr/>
          </p:nvSpPr>
          <p:spPr>
            <a:xfrm>
              <a:off x="2495579" y="4991056"/>
              <a:ext cx="169259" cy="356863"/>
            </a:xfrm>
            <a:custGeom>
              <a:avLst/>
              <a:gdLst>
                <a:gd name="connsiteX0" fmla="*/ 94295 w 169259"/>
                <a:gd name="connsiteY0" fmla="*/ 39473 h 356863"/>
                <a:gd name="connsiteX1" fmla="*/ 94295 w 169259"/>
                <a:gd name="connsiteY1" fmla="*/ 57195 h 356863"/>
                <a:gd name="connsiteX2" fmla="*/ 94295 w 169259"/>
                <a:gd name="connsiteY2" fmla="*/ 327058 h 356863"/>
                <a:gd name="connsiteX3" fmla="*/ 64072 w 169259"/>
                <a:gd name="connsiteY3" fmla="*/ 356864 h 356863"/>
                <a:gd name="connsiteX4" fmla="*/ 24581 w 169259"/>
                <a:gd name="connsiteY4" fmla="*/ 356864 h 356863"/>
                <a:gd name="connsiteX5" fmla="*/ 0 w 169259"/>
                <a:gd name="connsiteY5" fmla="*/ 337128 h 356863"/>
                <a:gd name="connsiteX6" fmla="*/ 24178 w 169259"/>
                <a:gd name="connsiteY6" fmla="*/ 317391 h 356863"/>
                <a:gd name="connsiteX7" fmla="*/ 50371 w 169259"/>
                <a:gd name="connsiteY7" fmla="*/ 316989 h 356863"/>
                <a:gd name="connsiteX8" fmla="*/ 54804 w 169259"/>
                <a:gd name="connsiteY8" fmla="*/ 315378 h 356863"/>
                <a:gd name="connsiteX9" fmla="*/ 54804 w 169259"/>
                <a:gd name="connsiteY9" fmla="*/ 300877 h 356863"/>
                <a:gd name="connsiteX10" fmla="*/ 54804 w 169259"/>
                <a:gd name="connsiteY10" fmla="*/ 29403 h 356863"/>
                <a:gd name="connsiteX11" fmla="*/ 83817 w 169259"/>
                <a:gd name="connsiteY11" fmla="*/ 0 h 356863"/>
                <a:gd name="connsiteX12" fmla="*/ 146680 w 169259"/>
                <a:gd name="connsiteY12" fmla="*/ 0 h 356863"/>
                <a:gd name="connsiteX13" fmla="*/ 169246 w 169259"/>
                <a:gd name="connsiteY13" fmla="*/ 18528 h 356863"/>
                <a:gd name="connsiteX14" fmla="*/ 147083 w 169259"/>
                <a:gd name="connsiteY14" fmla="*/ 39070 h 356863"/>
                <a:gd name="connsiteX15" fmla="*/ 94295 w 169259"/>
                <a:gd name="connsiteY15" fmla="*/ 39473 h 35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259" h="356863">
                  <a:moveTo>
                    <a:pt x="94295" y="39473"/>
                  </a:moveTo>
                  <a:cubicBezTo>
                    <a:pt x="94295" y="46723"/>
                    <a:pt x="94295" y="51959"/>
                    <a:pt x="94295" y="57195"/>
                  </a:cubicBezTo>
                  <a:cubicBezTo>
                    <a:pt x="94295" y="147015"/>
                    <a:pt x="94295" y="237238"/>
                    <a:pt x="94295" y="327058"/>
                  </a:cubicBezTo>
                  <a:cubicBezTo>
                    <a:pt x="94295" y="351628"/>
                    <a:pt x="89056" y="356864"/>
                    <a:pt x="64072" y="356864"/>
                  </a:cubicBezTo>
                  <a:cubicBezTo>
                    <a:pt x="50774" y="356864"/>
                    <a:pt x="37879" y="356864"/>
                    <a:pt x="24581" y="356864"/>
                  </a:cubicBezTo>
                  <a:cubicBezTo>
                    <a:pt x="9268" y="356461"/>
                    <a:pt x="403" y="349211"/>
                    <a:pt x="0" y="337128"/>
                  </a:cubicBezTo>
                  <a:cubicBezTo>
                    <a:pt x="0" y="325044"/>
                    <a:pt x="8462" y="317794"/>
                    <a:pt x="24178" y="317391"/>
                  </a:cubicBezTo>
                  <a:cubicBezTo>
                    <a:pt x="33043" y="317391"/>
                    <a:pt x="41506" y="317391"/>
                    <a:pt x="50371" y="316989"/>
                  </a:cubicBezTo>
                  <a:cubicBezTo>
                    <a:pt x="51177" y="316989"/>
                    <a:pt x="51983" y="316183"/>
                    <a:pt x="54804" y="315378"/>
                  </a:cubicBezTo>
                  <a:cubicBezTo>
                    <a:pt x="54804" y="310947"/>
                    <a:pt x="54804" y="306114"/>
                    <a:pt x="54804" y="300877"/>
                  </a:cubicBezTo>
                  <a:cubicBezTo>
                    <a:pt x="54804" y="210252"/>
                    <a:pt x="54804" y="120029"/>
                    <a:pt x="54804" y="29403"/>
                  </a:cubicBezTo>
                  <a:cubicBezTo>
                    <a:pt x="54804" y="5236"/>
                    <a:pt x="60042" y="0"/>
                    <a:pt x="83817" y="0"/>
                  </a:cubicBezTo>
                  <a:cubicBezTo>
                    <a:pt x="104772" y="0"/>
                    <a:pt x="125726" y="0"/>
                    <a:pt x="146680" y="0"/>
                  </a:cubicBezTo>
                  <a:cubicBezTo>
                    <a:pt x="160381" y="0"/>
                    <a:pt x="168844" y="7250"/>
                    <a:pt x="169246" y="18528"/>
                  </a:cubicBezTo>
                  <a:cubicBezTo>
                    <a:pt x="169650" y="30209"/>
                    <a:pt x="160784" y="38667"/>
                    <a:pt x="147083" y="39070"/>
                  </a:cubicBezTo>
                  <a:cubicBezTo>
                    <a:pt x="130159" y="39875"/>
                    <a:pt x="113234" y="39473"/>
                    <a:pt x="94295" y="39473"/>
                  </a:cubicBezTo>
                  <a:close/>
                </a:path>
              </a:pathLst>
            </a:custGeom>
            <a:grpFill/>
            <a:ln w="40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B427156-C0B2-AF43-961A-9A01FDE424A1}"/>
                </a:ext>
              </a:extLst>
            </p:cNvPr>
            <p:cNvSpPr/>
            <p:nvPr/>
          </p:nvSpPr>
          <p:spPr>
            <a:xfrm>
              <a:off x="2495982" y="5637620"/>
              <a:ext cx="169259" cy="357165"/>
            </a:xfrm>
            <a:custGeom>
              <a:avLst/>
              <a:gdLst>
                <a:gd name="connsiteX0" fmla="*/ 93891 w 169259"/>
                <a:gd name="connsiteY0" fmla="*/ 317693 h 357165"/>
                <a:gd name="connsiteX1" fmla="*/ 144262 w 169259"/>
                <a:gd name="connsiteY1" fmla="*/ 317693 h 357165"/>
                <a:gd name="connsiteX2" fmla="*/ 169246 w 169259"/>
                <a:gd name="connsiteY2" fmla="*/ 337027 h 357165"/>
                <a:gd name="connsiteX3" fmla="*/ 144262 w 169259"/>
                <a:gd name="connsiteY3" fmla="*/ 357166 h 357165"/>
                <a:gd name="connsiteX4" fmla="*/ 79788 w 169259"/>
                <a:gd name="connsiteY4" fmla="*/ 357166 h 357165"/>
                <a:gd name="connsiteX5" fmla="*/ 54804 w 169259"/>
                <a:gd name="connsiteY5" fmla="*/ 330180 h 357165"/>
                <a:gd name="connsiteX6" fmla="*/ 54804 w 169259"/>
                <a:gd name="connsiteY6" fmla="*/ 57497 h 357165"/>
                <a:gd name="connsiteX7" fmla="*/ 54804 w 169259"/>
                <a:gd name="connsiteY7" fmla="*/ 39775 h 357165"/>
                <a:gd name="connsiteX8" fmla="*/ 24178 w 169259"/>
                <a:gd name="connsiteY8" fmla="*/ 39775 h 357165"/>
                <a:gd name="connsiteX9" fmla="*/ 0 w 169259"/>
                <a:gd name="connsiteY9" fmla="*/ 20038 h 357165"/>
                <a:gd name="connsiteX10" fmla="*/ 24581 w 169259"/>
                <a:gd name="connsiteY10" fmla="*/ 302 h 357165"/>
                <a:gd name="connsiteX11" fmla="*/ 69310 w 169259"/>
                <a:gd name="connsiteY11" fmla="*/ 302 h 357165"/>
                <a:gd name="connsiteX12" fmla="*/ 94294 w 169259"/>
                <a:gd name="connsiteY12" fmla="*/ 26080 h 357165"/>
                <a:gd name="connsiteX13" fmla="*/ 94294 w 169259"/>
                <a:gd name="connsiteY13" fmla="*/ 299971 h 357165"/>
                <a:gd name="connsiteX14" fmla="*/ 93891 w 169259"/>
                <a:gd name="connsiteY14" fmla="*/ 317693 h 35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59" h="357165">
                  <a:moveTo>
                    <a:pt x="93891" y="317693"/>
                  </a:moveTo>
                  <a:cubicBezTo>
                    <a:pt x="112025" y="317693"/>
                    <a:pt x="128144" y="317693"/>
                    <a:pt x="144262" y="317693"/>
                  </a:cubicBezTo>
                  <a:cubicBezTo>
                    <a:pt x="159575" y="317693"/>
                    <a:pt x="168843" y="324943"/>
                    <a:pt x="169246" y="337027"/>
                  </a:cubicBezTo>
                  <a:cubicBezTo>
                    <a:pt x="169649" y="349513"/>
                    <a:pt x="160381" y="356763"/>
                    <a:pt x="144262" y="357166"/>
                  </a:cubicBezTo>
                  <a:cubicBezTo>
                    <a:pt x="122905" y="357166"/>
                    <a:pt x="101548" y="357166"/>
                    <a:pt x="79788" y="357166"/>
                  </a:cubicBezTo>
                  <a:cubicBezTo>
                    <a:pt x="60848" y="357166"/>
                    <a:pt x="54804" y="350319"/>
                    <a:pt x="54804" y="330180"/>
                  </a:cubicBezTo>
                  <a:cubicBezTo>
                    <a:pt x="54804" y="239151"/>
                    <a:pt x="54804" y="148525"/>
                    <a:pt x="54804" y="57497"/>
                  </a:cubicBezTo>
                  <a:cubicBezTo>
                    <a:pt x="54804" y="52261"/>
                    <a:pt x="54804" y="47025"/>
                    <a:pt x="54804" y="39775"/>
                  </a:cubicBezTo>
                  <a:cubicBezTo>
                    <a:pt x="43923" y="39775"/>
                    <a:pt x="34252" y="39775"/>
                    <a:pt x="24178" y="39775"/>
                  </a:cubicBezTo>
                  <a:cubicBezTo>
                    <a:pt x="8462" y="39372"/>
                    <a:pt x="0" y="32525"/>
                    <a:pt x="0" y="20038"/>
                  </a:cubicBezTo>
                  <a:cubicBezTo>
                    <a:pt x="0" y="7955"/>
                    <a:pt x="8865" y="705"/>
                    <a:pt x="24581" y="302"/>
                  </a:cubicBezTo>
                  <a:cubicBezTo>
                    <a:pt x="39491" y="-101"/>
                    <a:pt x="54401" y="-101"/>
                    <a:pt x="69310" y="302"/>
                  </a:cubicBezTo>
                  <a:cubicBezTo>
                    <a:pt x="87847" y="705"/>
                    <a:pt x="94294" y="7149"/>
                    <a:pt x="94294" y="26080"/>
                  </a:cubicBezTo>
                  <a:cubicBezTo>
                    <a:pt x="94294" y="117511"/>
                    <a:pt x="94294" y="208540"/>
                    <a:pt x="94294" y="299971"/>
                  </a:cubicBezTo>
                  <a:cubicBezTo>
                    <a:pt x="93891" y="305207"/>
                    <a:pt x="93891" y="310443"/>
                    <a:pt x="93891" y="317693"/>
                  </a:cubicBezTo>
                  <a:close/>
                </a:path>
              </a:pathLst>
            </a:custGeom>
            <a:grpFill/>
            <a:ln w="40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99DF0F6-751F-3A4A-A9C9-FA8CB7ED4A80}"/>
                </a:ext>
              </a:extLst>
            </p:cNvPr>
            <p:cNvSpPr/>
            <p:nvPr/>
          </p:nvSpPr>
          <p:spPr>
            <a:xfrm>
              <a:off x="2495982" y="5473588"/>
              <a:ext cx="169246" cy="39371"/>
            </a:xfrm>
            <a:custGeom>
              <a:avLst/>
              <a:gdLst>
                <a:gd name="connsiteX0" fmla="*/ 84220 w 169246"/>
                <a:gd name="connsiteY0" fmla="*/ 0 h 39371"/>
                <a:gd name="connsiteX1" fmla="*/ 145874 w 169246"/>
                <a:gd name="connsiteY1" fmla="*/ 0 h 39371"/>
                <a:gd name="connsiteX2" fmla="*/ 169246 w 169246"/>
                <a:gd name="connsiteY2" fmla="*/ 19333 h 39371"/>
                <a:gd name="connsiteX3" fmla="*/ 146277 w 169246"/>
                <a:gd name="connsiteY3" fmla="*/ 39070 h 39371"/>
                <a:gd name="connsiteX4" fmla="*/ 22969 w 169246"/>
                <a:gd name="connsiteY4" fmla="*/ 39070 h 39371"/>
                <a:gd name="connsiteX5" fmla="*/ 0 w 169246"/>
                <a:gd name="connsiteY5" fmla="*/ 19736 h 39371"/>
                <a:gd name="connsiteX6" fmla="*/ 23775 w 169246"/>
                <a:gd name="connsiteY6" fmla="*/ 0 h 39371"/>
                <a:gd name="connsiteX7" fmla="*/ 84220 w 169246"/>
                <a:gd name="connsiteY7" fmla="*/ 0 h 3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6" h="39371">
                  <a:moveTo>
                    <a:pt x="84220" y="0"/>
                  </a:moveTo>
                  <a:cubicBezTo>
                    <a:pt x="104772" y="0"/>
                    <a:pt x="125323" y="0"/>
                    <a:pt x="145874" y="0"/>
                  </a:cubicBezTo>
                  <a:cubicBezTo>
                    <a:pt x="160381" y="0"/>
                    <a:pt x="168843" y="7653"/>
                    <a:pt x="169246" y="19333"/>
                  </a:cubicBezTo>
                  <a:cubicBezTo>
                    <a:pt x="169246" y="31014"/>
                    <a:pt x="160784" y="39070"/>
                    <a:pt x="146277" y="39070"/>
                  </a:cubicBezTo>
                  <a:cubicBezTo>
                    <a:pt x="105174" y="39472"/>
                    <a:pt x="64072" y="39472"/>
                    <a:pt x="22969" y="39070"/>
                  </a:cubicBezTo>
                  <a:cubicBezTo>
                    <a:pt x="8462" y="39070"/>
                    <a:pt x="0" y="31417"/>
                    <a:pt x="0" y="19736"/>
                  </a:cubicBezTo>
                  <a:cubicBezTo>
                    <a:pt x="0" y="7653"/>
                    <a:pt x="8462" y="0"/>
                    <a:pt x="23775" y="0"/>
                  </a:cubicBezTo>
                  <a:cubicBezTo>
                    <a:pt x="43923" y="0"/>
                    <a:pt x="64072" y="0"/>
                    <a:pt x="84220" y="0"/>
                  </a:cubicBezTo>
                  <a:close/>
                </a:path>
              </a:pathLst>
            </a:custGeom>
            <a:grpFill/>
            <a:ln w="40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9146C3F-6B43-D747-92B3-A2CB6D03C381}"/>
                </a:ext>
              </a:extLst>
            </p:cNvPr>
            <p:cNvSpPr/>
            <p:nvPr/>
          </p:nvSpPr>
          <p:spPr>
            <a:xfrm>
              <a:off x="2895826" y="5394065"/>
              <a:ext cx="166325" cy="198447"/>
            </a:xfrm>
            <a:custGeom>
              <a:avLst/>
              <a:gdLst>
                <a:gd name="connsiteX0" fmla="*/ 166325 w 166325"/>
                <a:gd name="connsiteY0" fmla="*/ 105704 h 198447"/>
                <a:gd name="connsiteX1" fmla="*/ 149803 w 166325"/>
                <a:gd name="connsiteY1" fmla="*/ 129065 h 198447"/>
                <a:gd name="connsiteX2" fmla="*/ 57524 w 166325"/>
                <a:gd name="connsiteY2" fmla="*/ 191899 h 198447"/>
                <a:gd name="connsiteX3" fmla="*/ 302 w 166325"/>
                <a:gd name="connsiteY3" fmla="*/ 160079 h 198447"/>
                <a:gd name="connsiteX4" fmla="*/ 302 w 166325"/>
                <a:gd name="connsiteY4" fmla="*/ 38036 h 198447"/>
                <a:gd name="connsiteX5" fmla="*/ 57927 w 166325"/>
                <a:gd name="connsiteY5" fmla="*/ 6620 h 198447"/>
                <a:gd name="connsiteX6" fmla="*/ 149400 w 166325"/>
                <a:gd name="connsiteY6" fmla="*/ 68245 h 198447"/>
                <a:gd name="connsiteX7" fmla="*/ 166325 w 166325"/>
                <a:gd name="connsiteY7" fmla="*/ 105704 h 198447"/>
                <a:gd name="connsiteX8" fmla="*/ 40599 w 166325"/>
                <a:gd name="connsiteY8" fmla="*/ 41259 h 198447"/>
                <a:gd name="connsiteX9" fmla="*/ 40599 w 166325"/>
                <a:gd name="connsiteY9" fmla="*/ 156857 h 198447"/>
                <a:gd name="connsiteX10" fmla="*/ 125625 w 166325"/>
                <a:gd name="connsiteY10" fmla="*/ 98856 h 198447"/>
                <a:gd name="connsiteX11" fmla="*/ 40599 w 166325"/>
                <a:gd name="connsiteY11" fmla="*/ 41259 h 19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325" h="198447">
                  <a:moveTo>
                    <a:pt x="166325" y="105704"/>
                  </a:moveTo>
                  <a:cubicBezTo>
                    <a:pt x="162698" y="110940"/>
                    <a:pt x="158266" y="122620"/>
                    <a:pt x="149803" y="129065"/>
                  </a:cubicBezTo>
                  <a:cubicBezTo>
                    <a:pt x="119984" y="151218"/>
                    <a:pt x="88955" y="171760"/>
                    <a:pt x="57524" y="191899"/>
                  </a:cubicBezTo>
                  <a:cubicBezTo>
                    <a:pt x="31331" y="208816"/>
                    <a:pt x="302" y="191093"/>
                    <a:pt x="302" y="160079"/>
                  </a:cubicBezTo>
                  <a:cubicBezTo>
                    <a:pt x="-101" y="119398"/>
                    <a:pt x="-101" y="78717"/>
                    <a:pt x="302" y="38036"/>
                  </a:cubicBezTo>
                  <a:cubicBezTo>
                    <a:pt x="705" y="7022"/>
                    <a:pt x="31734" y="-10297"/>
                    <a:pt x="57927" y="6620"/>
                  </a:cubicBezTo>
                  <a:cubicBezTo>
                    <a:pt x="88955" y="26356"/>
                    <a:pt x="118775" y="47300"/>
                    <a:pt x="149400" y="68245"/>
                  </a:cubicBezTo>
                  <a:cubicBezTo>
                    <a:pt x="160281" y="75495"/>
                    <a:pt x="165519" y="85967"/>
                    <a:pt x="166325" y="105704"/>
                  </a:cubicBezTo>
                  <a:close/>
                  <a:moveTo>
                    <a:pt x="40599" y="41259"/>
                  </a:moveTo>
                  <a:cubicBezTo>
                    <a:pt x="40599" y="80328"/>
                    <a:pt x="40599" y="117787"/>
                    <a:pt x="40599" y="156857"/>
                  </a:cubicBezTo>
                  <a:cubicBezTo>
                    <a:pt x="69613" y="137121"/>
                    <a:pt x="97015" y="118190"/>
                    <a:pt x="125625" y="98856"/>
                  </a:cubicBezTo>
                  <a:cubicBezTo>
                    <a:pt x="96209" y="79120"/>
                    <a:pt x="68807" y="60592"/>
                    <a:pt x="40599" y="41259"/>
                  </a:cubicBezTo>
                  <a:close/>
                </a:path>
              </a:pathLst>
            </a:custGeom>
            <a:grpFill/>
            <a:ln w="4026" cap="flat">
              <a:noFill/>
              <a:prstDash val="solid"/>
              <a:miter/>
            </a:ln>
          </p:spPr>
          <p:txBody>
            <a:bodyPr rtlCol="0" anchor="ctr"/>
            <a:lstStyle/>
            <a:p>
              <a:endParaRPr lang="en-US"/>
            </a:p>
          </p:txBody>
        </p:sp>
      </p:grpSp>
    </p:spTree>
    <p:extLst>
      <p:ext uri="{BB962C8B-B14F-4D97-AF65-F5344CB8AC3E}">
        <p14:creationId xmlns:p14="http://schemas.microsoft.com/office/powerpoint/2010/main" val="24189337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C66A5CA-BA75-3346-868D-D629FDD2C077}"/>
              </a:ext>
            </a:extLst>
          </p:cNvPr>
          <p:cNvSpPr/>
          <p:nvPr/>
        </p:nvSpPr>
        <p:spPr>
          <a:xfrm>
            <a:off x="6479177" y="6313714"/>
            <a:ext cx="1080497" cy="3796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 name="Slide Number Placeholder 3">
            <a:extLst>
              <a:ext uri="{FF2B5EF4-FFF2-40B4-BE49-F238E27FC236}">
                <a16:creationId xmlns:a16="http://schemas.microsoft.com/office/drawing/2014/main" id="{74213D11-2A74-B445-B9DB-B722B767862D}"/>
              </a:ext>
            </a:extLst>
          </p:cNvPr>
          <p:cNvSpPr>
            <a:spLocks noGrp="1"/>
          </p:cNvSpPr>
          <p:nvPr>
            <p:ph type="sldNum" sz="quarter" idx="4"/>
          </p:nvPr>
        </p:nvSpPr>
        <p:spPr/>
        <p:txBody>
          <a:bodyPr/>
          <a:lstStyle/>
          <a:p>
            <a:fld id="{CB2079F2-58AF-ED44-82D7-E04B2F6FD686}" type="slidenum">
              <a:rPr lang="en-US" smtClean="0"/>
              <a:pPr/>
              <a:t>79</a:t>
            </a:fld>
            <a:endParaRPr lang="en-US" dirty="0"/>
          </a:p>
        </p:txBody>
      </p:sp>
      <p:sp>
        <p:nvSpPr>
          <p:cNvPr id="11" name="Text Placeholder 10">
            <a:extLst>
              <a:ext uri="{FF2B5EF4-FFF2-40B4-BE49-F238E27FC236}">
                <a16:creationId xmlns:a16="http://schemas.microsoft.com/office/drawing/2014/main" id="{5BC7CB8B-89DA-C443-AF1A-8F1B5875EB1B}"/>
              </a:ext>
            </a:extLst>
          </p:cNvPr>
          <p:cNvSpPr>
            <a:spLocks noGrp="1"/>
          </p:cNvSpPr>
          <p:nvPr>
            <p:ph type="body" sz="quarter" idx="32"/>
          </p:nvPr>
        </p:nvSpPr>
        <p:spPr>
          <a:xfrm>
            <a:off x="508814" y="834479"/>
            <a:ext cx="6526988" cy="365732"/>
          </a:xfrm>
        </p:spPr>
        <p:txBody>
          <a:bodyPr numCol="1"/>
          <a:lstStyle/>
          <a:p>
            <a:r>
              <a:rPr lang="en-GB" dirty="0"/>
              <a:t>Overall, the CSI Framework aims at promoting:</a:t>
            </a:r>
            <a:endParaRPr lang="en-RU" dirty="0"/>
          </a:p>
          <a:p>
            <a:endParaRPr lang="en-RU" dirty="0"/>
          </a:p>
        </p:txBody>
      </p:sp>
      <p:sp>
        <p:nvSpPr>
          <p:cNvPr id="13" name="Rectangle 5">
            <a:extLst>
              <a:ext uri="{FF2B5EF4-FFF2-40B4-BE49-F238E27FC236}">
                <a16:creationId xmlns:a16="http://schemas.microsoft.com/office/drawing/2014/main" id="{2691914B-52D6-8D45-AB05-56FBB671DB57}"/>
              </a:ext>
            </a:extLst>
          </p:cNvPr>
          <p:cNvSpPr/>
          <p:nvPr/>
        </p:nvSpPr>
        <p:spPr bwMode="auto">
          <a:xfrm>
            <a:off x="654729" y="1488692"/>
            <a:ext cx="6904946" cy="1563085"/>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5" name="Text Placeholder 2">
            <a:extLst>
              <a:ext uri="{FF2B5EF4-FFF2-40B4-BE49-F238E27FC236}">
                <a16:creationId xmlns:a16="http://schemas.microsoft.com/office/drawing/2014/main" id="{D9ABA078-3A80-E74C-AB0E-03FFD40EFDFF}"/>
              </a:ext>
            </a:extLst>
          </p:cNvPr>
          <p:cNvSpPr txBox="1">
            <a:spLocks/>
          </p:cNvSpPr>
          <p:nvPr/>
        </p:nvSpPr>
        <p:spPr>
          <a:xfrm>
            <a:off x="1915959" y="1483290"/>
            <a:ext cx="4814717" cy="1563085"/>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1800" dirty="0">
                <a:solidFill>
                  <a:schemeClr val="bg1"/>
                </a:solidFill>
              </a:rPr>
              <a:t>Knowledge and skills for adults who have been most affected by the challenges posed by the COVID-19 pandemic;</a:t>
            </a:r>
          </a:p>
        </p:txBody>
      </p:sp>
      <p:sp>
        <p:nvSpPr>
          <p:cNvPr id="16" name="Text Placeholder 5">
            <a:extLst>
              <a:ext uri="{FF2B5EF4-FFF2-40B4-BE49-F238E27FC236}">
                <a16:creationId xmlns:a16="http://schemas.microsoft.com/office/drawing/2014/main" id="{8C47CD5C-EE07-8940-ABF3-0BC3DDC1FA34}"/>
              </a:ext>
            </a:extLst>
          </p:cNvPr>
          <p:cNvSpPr txBox="1">
            <a:spLocks/>
          </p:cNvSpPr>
          <p:nvPr/>
        </p:nvSpPr>
        <p:spPr>
          <a:xfrm>
            <a:off x="503238" y="1796440"/>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7" name="Rectangle 5">
            <a:extLst>
              <a:ext uri="{FF2B5EF4-FFF2-40B4-BE49-F238E27FC236}">
                <a16:creationId xmlns:a16="http://schemas.microsoft.com/office/drawing/2014/main" id="{15C1C657-07D9-9845-AD30-E3DE21FB98D8}"/>
              </a:ext>
            </a:extLst>
          </p:cNvPr>
          <p:cNvSpPr/>
          <p:nvPr/>
        </p:nvSpPr>
        <p:spPr bwMode="auto">
          <a:xfrm>
            <a:off x="654729" y="3277735"/>
            <a:ext cx="6904946" cy="2699670"/>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8" name="Text Placeholder 2">
            <a:extLst>
              <a:ext uri="{FF2B5EF4-FFF2-40B4-BE49-F238E27FC236}">
                <a16:creationId xmlns:a16="http://schemas.microsoft.com/office/drawing/2014/main" id="{A988A297-4A50-8F41-81CD-C8BC37DAE134}"/>
              </a:ext>
            </a:extLst>
          </p:cNvPr>
          <p:cNvSpPr txBox="1">
            <a:spLocks/>
          </p:cNvSpPr>
          <p:nvPr/>
        </p:nvSpPr>
        <p:spPr>
          <a:xfrm>
            <a:off x="1915959" y="3277735"/>
            <a:ext cx="4814717" cy="2699670"/>
          </a:xfrm>
          <a:prstGeom prst="rect">
            <a:avLst/>
          </a:prstGeom>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sz="1800" dirty="0">
                <a:solidFill>
                  <a:schemeClr val="bg1"/>
                </a:solidFill>
              </a:rPr>
              <a:t>Culture-based social innovation culture, since community engagement is first and foremost a shared effort by different stakeholders and groups, and creativity and collaboration are fundamental when it comes to finding and proposing solutions to existing social problems and challenges. </a:t>
            </a:r>
          </a:p>
        </p:txBody>
      </p:sp>
      <p:sp>
        <p:nvSpPr>
          <p:cNvPr id="19" name="Text Placeholder 5">
            <a:extLst>
              <a:ext uri="{FF2B5EF4-FFF2-40B4-BE49-F238E27FC236}">
                <a16:creationId xmlns:a16="http://schemas.microsoft.com/office/drawing/2014/main" id="{6038A607-3A95-2C49-832E-00E5C271FC0F}"/>
              </a:ext>
            </a:extLst>
          </p:cNvPr>
          <p:cNvSpPr txBox="1">
            <a:spLocks/>
          </p:cNvSpPr>
          <p:nvPr/>
        </p:nvSpPr>
        <p:spPr>
          <a:xfrm>
            <a:off x="503238" y="4166055"/>
            <a:ext cx="1317605" cy="919028"/>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grpSp>
        <p:nvGrpSpPr>
          <p:cNvPr id="43" name="Graphic 3">
            <a:extLst>
              <a:ext uri="{FF2B5EF4-FFF2-40B4-BE49-F238E27FC236}">
                <a16:creationId xmlns:a16="http://schemas.microsoft.com/office/drawing/2014/main" id="{E91C6DE3-08DF-904C-81FA-BC1F2E4660D4}"/>
              </a:ext>
            </a:extLst>
          </p:cNvPr>
          <p:cNvGrpSpPr/>
          <p:nvPr/>
        </p:nvGrpSpPr>
        <p:grpSpPr>
          <a:xfrm>
            <a:off x="778360" y="1862962"/>
            <a:ext cx="740247" cy="797776"/>
            <a:chOff x="8697387" y="3737866"/>
            <a:chExt cx="1058709" cy="1140988"/>
          </a:xfrm>
          <a:solidFill>
            <a:schemeClr val="bg1"/>
          </a:solidFill>
        </p:grpSpPr>
        <p:sp>
          <p:nvSpPr>
            <p:cNvPr id="45" name="Freeform 44">
              <a:extLst>
                <a:ext uri="{FF2B5EF4-FFF2-40B4-BE49-F238E27FC236}">
                  <a16:creationId xmlns:a16="http://schemas.microsoft.com/office/drawing/2014/main" id="{094A435C-B339-8541-B932-08327C9C1C85}"/>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982780B-573E-1543-AFA3-52B7F1D8FB54}"/>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8DCAF49D-D558-704A-B58C-EBC3DB3B517E}"/>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A24A8BA-A799-6D40-9975-54DABAD0C302}"/>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2B476330-93BA-6844-8FEC-D56199677CB7}"/>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2BDAA5A-DA0A-8044-8423-442C47D73785}"/>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6D67D8B-D724-554F-BCCF-FCDB6B25D5EA}"/>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D82E8BF-9A01-BE4D-8308-1421B2CA425D}"/>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grpSp>
        <p:nvGrpSpPr>
          <p:cNvPr id="57" name="Graphic 3">
            <a:extLst>
              <a:ext uri="{FF2B5EF4-FFF2-40B4-BE49-F238E27FC236}">
                <a16:creationId xmlns:a16="http://schemas.microsoft.com/office/drawing/2014/main" id="{AE718D3E-2FE2-0D48-82B8-A2502BC9F168}"/>
              </a:ext>
            </a:extLst>
          </p:cNvPr>
          <p:cNvGrpSpPr/>
          <p:nvPr/>
        </p:nvGrpSpPr>
        <p:grpSpPr>
          <a:xfrm>
            <a:off x="740683" y="4199745"/>
            <a:ext cx="815599" cy="823402"/>
            <a:chOff x="6582714" y="331356"/>
            <a:chExt cx="1146476" cy="1157445"/>
          </a:xfrm>
          <a:solidFill>
            <a:schemeClr val="bg1"/>
          </a:solidFill>
        </p:grpSpPr>
        <p:sp>
          <p:nvSpPr>
            <p:cNvPr id="58" name="Freeform 57">
              <a:extLst>
                <a:ext uri="{FF2B5EF4-FFF2-40B4-BE49-F238E27FC236}">
                  <a16:creationId xmlns:a16="http://schemas.microsoft.com/office/drawing/2014/main" id="{7A44FA0A-A901-E04C-B6E6-618379E346CD}"/>
                </a:ext>
              </a:extLst>
            </p:cNvPr>
            <p:cNvSpPr/>
            <p:nvPr/>
          </p:nvSpPr>
          <p:spPr>
            <a:xfrm>
              <a:off x="6582714" y="424610"/>
              <a:ext cx="1146476" cy="1064191"/>
            </a:xfrm>
            <a:custGeom>
              <a:avLst/>
              <a:gdLst>
                <a:gd name="connsiteX0" fmla="*/ 1023052 w 1146476"/>
                <a:gd name="connsiteY0" fmla="*/ 811858 h 1064191"/>
                <a:gd name="connsiteX1" fmla="*/ 1061451 w 1146476"/>
                <a:gd name="connsiteY1" fmla="*/ 724089 h 1064191"/>
                <a:gd name="connsiteX2" fmla="*/ 959969 w 1146476"/>
                <a:gd name="connsiteY2" fmla="*/ 606150 h 1064191"/>
                <a:gd name="connsiteX3" fmla="*/ 959969 w 1146476"/>
                <a:gd name="connsiteY3" fmla="*/ 556781 h 1064191"/>
                <a:gd name="connsiteX4" fmla="*/ 910599 w 1146476"/>
                <a:gd name="connsiteY4" fmla="*/ 507411 h 1064191"/>
                <a:gd name="connsiteX5" fmla="*/ 584209 w 1146476"/>
                <a:gd name="connsiteY5" fmla="*/ 507411 h 1064191"/>
                <a:gd name="connsiteX6" fmla="*/ 584209 w 1146476"/>
                <a:gd name="connsiteY6" fmla="*/ 433356 h 1064191"/>
                <a:gd name="connsiteX7" fmla="*/ 619865 w 1146476"/>
                <a:gd name="connsiteY7" fmla="*/ 433356 h 1064191"/>
                <a:gd name="connsiteX8" fmla="*/ 663750 w 1146476"/>
                <a:gd name="connsiteY8" fmla="*/ 389472 h 1064191"/>
                <a:gd name="connsiteX9" fmla="*/ 663750 w 1146476"/>
                <a:gd name="connsiteY9" fmla="*/ 356559 h 1064191"/>
                <a:gd name="connsiteX10" fmla="*/ 652778 w 1146476"/>
                <a:gd name="connsiteY10" fmla="*/ 326389 h 1064191"/>
                <a:gd name="connsiteX11" fmla="*/ 685692 w 1146476"/>
                <a:gd name="connsiteY11" fmla="*/ 274276 h 1064191"/>
                <a:gd name="connsiteX12" fmla="*/ 729575 w 1146476"/>
                <a:gd name="connsiteY12" fmla="*/ 164566 h 1064191"/>
                <a:gd name="connsiteX13" fmla="*/ 729575 w 1146476"/>
                <a:gd name="connsiteY13" fmla="*/ 150852 h 1064191"/>
                <a:gd name="connsiteX14" fmla="*/ 710377 w 1146476"/>
                <a:gd name="connsiteY14" fmla="*/ 134395 h 1064191"/>
                <a:gd name="connsiteX15" fmla="*/ 693920 w 1146476"/>
                <a:gd name="connsiteY15" fmla="*/ 153595 h 1064191"/>
                <a:gd name="connsiteX16" fmla="*/ 693920 w 1146476"/>
                <a:gd name="connsiteY16" fmla="*/ 164566 h 1064191"/>
                <a:gd name="connsiteX17" fmla="*/ 661006 w 1146476"/>
                <a:gd name="connsiteY17" fmla="*/ 249591 h 1064191"/>
                <a:gd name="connsiteX18" fmla="*/ 622609 w 1146476"/>
                <a:gd name="connsiteY18" fmla="*/ 309932 h 1064191"/>
                <a:gd name="connsiteX19" fmla="*/ 518384 w 1146476"/>
                <a:gd name="connsiteY19" fmla="*/ 309932 h 1064191"/>
                <a:gd name="connsiteX20" fmla="*/ 479984 w 1146476"/>
                <a:gd name="connsiteY20" fmla="*/ 249591 h 1064191"/>
                <a:gd name="connsiteX21" fmla="*/ 444329 w 1146476"/>
                <a:gd name="connsiteY21" fmla="*/ 161823 h 1064191"/>
                <a:gd name="connsiteX22" fmla="*/ 570495 w 1146476"/>
                <a:gd name="connsiteY22" fmla="*/ 35656 h 1064191"/>
                <a:gd name="connsiteX23" fmla="*/ 570495 w 1146476"/>
                <a:gd name="connsiteY23" fmla="*/ 35656 h 1064191"/>
                <a:gd name="connsiteX24" fmla="*/ 669236 w 1146476"/>
                <a:gd name="connsiteY24" fmla="*/ 82283 h 1064191"/>
                <a:gd name="connsiteX25" fmla="*/ 693920 w 1146476"/>
                <a:gd name="connsiteY25" fmla="*/ 85026 h 1064191"/>
                <a:gd name="connsiteX26" fmla="*/ 696664 w 1146476"/>
                <a:gd name="connsiteY26" fmla="*/ 60341 h 1064191"/>
                <a:gd name="connsiteX27" fmla="*/ 570495 w 1146476"/>
                <a:gd name="connsiteY27" fmla="*/ 0 h 1064191"/>
                <a:gd name="connsiteX28" fmla="*/ 570495 w 1146476"/>
                <a:gd name="connsiteY28" fmla="*/ 0 h 1064191"/>
                <a:gd name="connsiteX29" fmla="*/ 411415 w 1146476"/>
                <a:gd name="connsiteY29" fmla="*/ 159080 h 1064191"/>
                <a:gd name="connsiteX30" fmla="*/ 455299 w 1146476"/>
                <a:gd name="connsiteY30" fmla="*/ 268791 h 1064191"/>
                <a:gd name="connsiteX31" fmla="*/ 488212 w 1146476"/>
                <a:gd name="connsiteY31" fmla="*/ 318160 h 1064191"/>
                <a:gd name="connsiteX32" fmla="*/ 477242 w 1146476"/>
                <a:gd name="connsiteY32" fmla="*/ 348331 h 1064191"/>
                <a:gd name="connsiteX33" fmla="*/ 477242 w 1146476"/>
                <a:gd name="connsiteY33" fmla="*/ 381244 h 1064191"/>
                <a:gd name="connsiteX34" fmla="*/ 521126 w 1146476"/>
                <a:gd name="connsiteY34" fmla="*/ 425128 h 1064191"/>
                <a:gd name="connsiteX35" fmla="*/ 556781 w 1146476"/>
                <a:gd name="connsiteY35" fmla="*/ 425128 h 1064191"/>
                <a:gd name="connsiteX36" fmla="*/ 556781 w 1146476"/>
                <a:gd name="connsiteY36" fmla="*/ 499183 h 1064191"/>
                <a:gd name="connsiteX37" fmla="*/ 230393 w 1146476"/>
                <a:gd name="connsiteY37" fmla="*/ 499183 h 1064191"/>
                <a:gd name="connsiteX38" fmla="*/ 181022 w 1146476"/>
                <a:gd name="connsiteY38" fmla="*/ 548552 h 1064191"/>
                <a:gd name="connsiteX39" fmla="*/ 181022 w 1146476"/>
                <a:gd name="connsiteY39" fmla="*/ 597922 h 1064191"/>
                <a:gd name="connsiteX40" fmla="*/ 79541 w 1146476"/>
                <a:gd name="connsiteY40" fmla="*/ 715861 h 1064191"/>
                <a:gd name="connsiteX41" fmla="*/ 117939 w 1146476"/>
                <a:gd name="connsiteY41" fmla="*/ 803629 h 1064191"/>
                <a:gd name="connsiteX42" fmla="*/ 68569 w 1146476"/>
                <a:gd name="connsiteY42" fmla="*/ 822829 h 1064191"/>
                <a:gd name="connsiteX43" fmla="*/ 63083 w 1146476"/>
                <a:gd name="connsiteY43" fmla="*/ 847513 h 1064191"/>
                <a:gd name="connsiteX44" fmla="*/ 87769 w 1146476"/>
                <a:gd name="connsiteY44" fmla="*/ 852999 h 1064191"/>
                <a:gd name="connsiteX45" fmla="*/ 153594 w 1146476"/>
                <a:gd name="connsiteY45" fmla="*/ 833800 h 1064191"/>
                <a:gd name="connsiteX46" fmla="*/ 249591 w 1146476"/>
                <a:gd name="connsiteY46" fmla="*/ 833800 h 1064191"/>
                <a:gd name="connsiteX47" fmla="*/ 373016 w 1146476"/>
                <a:gd name="connsiteY47" fmla="*/ 957224 h 1064191"/>
                <a:gd name="connsiteX48" fmla="*/ 373016 w 1146476"/>
                <a:gd name="connsiteY48" fmla="*/ 1012079 h 1064191"/>
                <a:gd name="connsiteX49" fmla="*/ 359302 w 1146476"/>
                <a:gd name="connsiteY49" fmla="*/ 1025793 h 1064191"/>
                <a:gd name="connsiteX50" fmla="*/ 323646 w 1146476"/>
                <a:gd name="connsiteY50" fmla="*/ 1025793 h 1064191"/>
                <a:gd name="connsiteX51" fmla="*/ 323646 w 1146476"/>
                <a:gd name="connsiteY51" fmla="*/ 973681 h 1064191"/>
                <a:gd name="connsiteX52" fmla="*/ 307190 w 1146476"/>
                <a:gd name="connsiteY52" fmla="*/ 957224 h 1064191"/>
                <a:gd name="connsiteX53" fmla="*/ 290733 w 1146476"/>
                <a:gd name="connsiteY53" fmla="*/ 973681 h 1064191"/>
                <a:gd name="connsiteX54" fmla="*/ 290733 w 1146476"/>
                <a:gd name="connsiteY54" fmla="*/ 1025793 h 1064191"/>
                <a:gd name="connsiteX55" fmla="*/ 117939 w 1146476"/>
                <a:gd name="connsiteY55" fmla="*/ 1025793 h 1064191"/>
                <a:gd name="connsiteX56" fmla="*/ 117939 w 1146476"/>
                <a:gd name="connsiteY56" fmla="*/ 973681 h 1064191"/>
                <a:gd name="connsiteX57" fmla="*/ 101483 w 1146476"/>
                <a:gd name="connsiteY57" fmla="*/ 957224 h 1064191"/>
                <a:gd name="connsiteX58" fmla="*/ 85025 w 1146476"/>
                <a:gd name="connsiteY58" fmla="*/ 973681 h 1064191"/>
                <a:gd name="connsiteX59" fmla="*/ 85025 w 1146476"/>
                <a:gd name="connsiteY59" fmla="*/ 1025793 h 1064191"/>
                <a:gd name="connsiteX60" fmla="*/ 49369 w 1146476"/>
                <a:gd name="connsiteY60" fmla="*/ 1025793 h 1064191"/>
                <a:gd name="connsiteX61" fmla="*/ 35656 w 1146476"/>
                <a:gd name="connsiteY61" fmla="*/ 1012079 h 1064191"/>
                <a:gd name="connsiteX62" fmla="*/ 35656 w 1146476"/>
                <a:gd name="connsiteY62" fmla="*/ 957224 h 1064191"/>
                <a:gd name="connsiteX63" fmla="*/ 46627 w 1146476"/>
                <a:gd name="connsiteY63" fmla="*/ 905112 h 1064191"/>
                <a:gd name="connsiteX64" fmla="*/ 38399 w 1146476"/>
                <a:gd name="connsiteY64" fmla="*/ 883169 h 1064191"/>
                <a:gd name="connsiteX65" fmla="*/ 16456 w 1146476"/>
                <a:gd name="connsiteY65" fmla="*/ 891398 h 1064191"/>
                <a:gd name="connsiteX66" fmla="*/ 0 w 1146476"/>
                <a:gd name="connsiteY66" fmla="*/ 959967 h 1064191"/>
                <a:gd name="connsiteX67" fmla="*/ 0 w 1146476"/>
                <a:gd name="connsiteY67" fmla="*/ 1014822 h 1064191"/>
                <a:gd name="connsiteX68" fmla="*/ 49369 w 1146476"/>
                <a:gd name="connsiteY68" fmla="*/ 1064192 h 1064191"/>
                <a:gd name="connsiteX69" fmla="*/ 362046 w 1146476"/>
                <a:gd name="connsiteY69" fmla="*/ 1064192 h 1064191"/>
                <a:gd name="connsiteX70" fmla="*/ 394959 w 1146476"/>
                <a:gd name="connsiteY70" fmla="*/ 1053221 h 1064191"/>
                <a:gd name="connsiteX71" fmla="*/ 427871 w 1146476"/>
                <a:gd name="connsiteY71" fmla="*/ 1064192 h 1064191"/>
                <a:gd name="connsiteX72" fmla="*/ 713120 w 1146476"/>
                <a:gd name="connsiteY72" fmla="*/ 1064192 h 1064191"/>
                <a:gd name="connsiteX73" fmla="*/ 751519 w 1146476"/>
                <a:gd name="connsiteY73" fmla="*/ 1050478 h 1064191"/>
                <a:gd name="connsiteX74" fmla="*/ 787175 w 1146476"/>
                <a:gd name="connsiteY74" fmla="*/ 1064192 h 1064191"/>
                <a:gd name="connsiteX75" fmla="*/ 1097107 w 1146476"/>
                <a:gd name="connsiteY75" fmla="*/ 1064192 h 1064191"/>
                <a:gd name="connsiteX76" fmla="*/ 1146476 w 1146476"/>
                <a:gd name="connsiteY76" fmla="*/ 1014822 h 1064191"/>
                <a:gd name="connsiteX77" fmla="*/ 1146476 w 1146476"/>
                <a:gd name="connsiteY77" fmla="*/ 959967 h 1064191"/>
                <a:gd name="connsiteX78" fmla="*/ 1023052 w 1146476"/>
                <a:gd name="connsiteY78" fmla="*/ 811858 h 1064191"/>
                <a:gd name="connsiteX79" fmla="*/ 1023052 w 1146476"/>
                <a:gd name="connsiteY79" fmla="*/ 811858 h 1064191"/>
                <a:gd name="connsiteX80" fmla="*/ 943513 w 1146476"/>
                <a:gd name="connsiteY80" fmla="*/ 641806 h 1064191"/>
                <a:gd name="connsiteX81" fmla="*/ 946255 w 1146476"/>
                <a:gd name="connsiteY81" fmla="*/ 641806 h 1064191"/>
                <a:gd name="connsiteX82" fmla="*/ 1028538 w 1146476"/>
                <a:gd name="connsiteY82" fmla="*/ 726832 h 1064191"/>
                <a:gd name="connsiteX83" fmla="*/ 959969 w 1146476"/>
                <a:gd name="connsiteY83" fmla="*/ 809115 h 1064191"/>
                <a:gd name="connsiteX84" fmla="*/ 927055 w 1146476"/>
                <a:gd name="connsiteY84" fmla="*/ 809115 h 1064191"/>
                <a:gd name="connsiteX85" fmla="*/ 858486 w 1146476"/>
                <a:gd name="connsiteY85" fmla="*/ 726832 h 1064191"/>
                <a:gd name="connsiteX86" fmla="*/ 940769 w 1146476"/>
                <a:gd name="connsiteY86" fmla="*/ 641806 h 1064191"/>
                <a:gd name="connsiteX87" fmla="*/ 943513 w 1146476"/>
                <a:gd name="connsiteY87" fmla="*/ 641806 h 1064191"/>
                <a:gd name="connsiteX88" fmla="*/ 943513 w 1146476"/>
                <a:gd name="connsiteY88" fmla="*/ 641806 h 1064191"/>
                <a:gd name="connsiteX89" fmla="*/ 512898 w 1146476"/>
                <a:gd name="connsiteY89" fmla="*/ 400443 h 1064191"/>
                <a:gd name="connsiteX90" fmla="*/ 504670 w 1146476"/>
                <a:gd name="connsiteY90" fmla="*/ 392215 h 1064191"/>
                <a:gd name="connsiteX91" fmla="*/ 504670 w 1146476"/>
                <a:gd name="connsiteY91" fmla="*/ 359302 h 1064191"/>
                <a:gd name="connsiteX92" fmla="*/ 512898 w 1146476"/>
                <a:gd name="connsiteY92" fmla="*/ 351073 h 1064191"/>
                <a:gd name="connsiteX93" fmla="*/ 617123 w 1146476"/>
                <a:gd name="connsiteY93" fmla="*/ 351073 h 1064191"/>
                <a:gd name="connsiteX94" fmla="*/ 625351 w 1146476"/>
                <a:gd name="connsiteY94" fmla="*/ 359302 h 1064191"/>
                <a:gd name="connsiteX95" fmla="*/ 625351 w 1146476"/>
                <a:gd name="connsiteY95" fmla="*/ 392215 h 1064191"/>
                <a:gd name="connsiteX96" fmla="*/ 617123 w 1146476"/>
                <a:gd name="connsiteY96" fmla="*/ 400443 h 1064191"/>
                <a:gd name="connsiteX97" fmla="*/ 512898 w 1146476"/>
                <a:gd name="connsiteY97" fmla="*/ 400443 h 1064191"/>
                <a:gd name="connsiteX98" fmla="*/ 512898 w 1146476"/>
                <a:gd name="connsiteY98" fmla="*/ 400443 h 1064191"/>
                <a:gd name="connsiteX99" fmla="*/ 565009 w 1146476"/>
                <a:gd name="connsiteY99" fmla="*/ 639063 h 1064191"/>
                <a:gd name="connsiteX100" fmla="*/ 650036 w 1146476"/>
                <a:gd name="connsiteY100" fmla="*/ 724089 h 1064191"/>
                <a:gd name="connsiteX101" fmla="*/ 581467 w 1146476"/>
                <a:gd name="connsiteY101" fmla="*/ 806372 h 1064191"/>
                <a:gd name="connsiteX102" fmla="*/ 548553 w 1146476"/>
                <a:gd name="connsiteY102" fmla="*/ 806372 h 1064191"/>
                <a:gd name="connsiteX103" fmla="*/ 479984 w 1146476"/>
                <a:gd name="connsiteY103" fmla="*/ 724089 h 1064191"/>
                <a:gd name="connsiteX104" fmla="*/ 565009 w 1146476"/>
                <a:gd name="connsiteY104" fmla="*/ 639063 h 1064191"/>
                <a:gd name="connsiteX105" fmla="*/ 565009 w 1146476"/>
                <a:gd name="connsiteY105" fmla="*/ 639063 h 1064191"/>
                <a:gd name="connsiteX106" fmla="*/ 205708 w 1146476"/>
                <a:gd name="connsiteY106" fmla="*/ 809115 h 1064191"/>
                <a:gd name="connsiteX107" fmla="*/ 172794 w 1146476"/>
                <a:gd name="connsiteY107" fmla="*/ 809115 h 1064191"/>
                <a:gd name="connsiteX108" fmla="*/ 104225 w 1146476"/>
                <a:gd name="connsiteY108" fmla="*/ 726832 h 1064191"/>
                <a:gd name="connsiteX109" fmla="*/ 189252 w 1146476"/>
                <a:gd name="connsiteY109" fmla="*/ 641806 h 1064191"/>
                <a:gd name="connsiteX110" fmla="*/ 274277 w 1146476"/>
                <a:gd name="connsiteY110" fmla="*/ 726832 h 1064191"/>
                <a:gd name="connsiteX111" fmla="*/ 205708 w 1146476"/>
                <a:gd name="connsiteY111" fmla="*/ 809115 h 1064191"/>
                <a:gd name="connsiteX112" fmla="*/ 205708 w 1146476"/>
                <a:gd name="connsiteY112" fmla="*/ 809115 h 1064191"/>
                <a:gd name="connsiteX113" fmla="*/ 271535 w 1146476"/>
                <a:gd name="connsiteY113" fmla="*/ 811858 h 1064191"/>
                <a:gd name="connsiteX114" fmla="*/ 309932 w 1146476"/>
                <a:gd name="connsiteY114" fmla="*/ 724089 h 1064191"/>
                <a:gd name="connsiteX115" fmla="*/ 208450 w 1146476"/>
                <a:gd name="connsiteY115" fmla="*/ 606150 h 1064191"/>
                <a:gd name="connsiteX116" fmla="*/ 208450 w 1146476"/>
                <a:gd name="connsiteY116" fmla="*/ 556781 h 1064191"/>
                <a:gd name="connsiteX117" fmla="*/ 224907 w 1146476"/>
                <a:gd name="connsiteY117" fmla="*/ 540324 h 1064191"/>
                <a:gd name="connsiteX118" fmla="*/ 548553 w 1146476"/>
                <a:gd name="connsiteY118" fmla="*/ 540324 h 1064191"/>
                <a:gd name="connsiteX119" fmla="*/ 548553 w 1146476"/>
                <a:gd name="connsiteY119" fmla="*/ 606150 h 1064191"/>
                <a:gd name="connsiteX120" fmla="*/ 447071 w 1146476"/>
                <a:gd name="connsiteY120" fmla="*/ 724089 h 1064191"/>
                <a:gd name="connsiteX121" fmla="*/ 485470 w 1146476"/>
                <a:gd name="connsiteY121" fmla="*/ 811858 h 1064191"/>
                <a:gd name="connsiteX122" fmla="*/ 378502 w 1146476"/>
                <a:gd name="connsiteY122" fmla="*/ 894140 h 1064191"/>
                <a:gd name="connsiteX123" fmla="*/ 271535 w 1146476"/>
                <a:gd name="connsiteY123" fmla="*/ 811858 h 1064191"/>
                <a:gd name="connsiteX124" fmla="*/ 271535 w 1146476"/>
                <a:gd name="connsiteY124" fmla="*/ 811858 h 1064191"/>
                <a:gd name="connsiteX125" fmla="*/ 737805 w 1146476"/>
                <a:gd name="connsiteY125" fmla="*/ 965452 h 1064191"/>
                <a:gd name="connsiteX126" fmla="*/ 737805 w 1146476"/>
                <a:gd name="connsiteY126" fmla="*/ 1012079 h 1064191"/>
                <a:gd name="connsiteX127" fmla="*/ 713120 w 1146476"/>
                <a:gd name="connsiteY127" fmla="*/ 1034021 h 1064191"/>
                <a:gd name="connsiteX128" fmla="*/ 685692 w 1146476"/>
                <a:gd name="connsiteY128" fmla="*/ 1034021 h 1064191"/>
                <a:gd name="connsiteX129" fmla="*/ 685692 w 1146476"/>
                <a:gd name="connsiteY129" fmla="*/ 981909 h 1064191"/>
                <a:gd name="connsiteX130" fmla="*/ 669236 w 1146476"/>
                <a:gd name="connsiteY130" fmla="*/ 965452 h 1064191"/>
                <a:gd name="connsiteX131" fmla="*/ 652778 w 1146476"/>
                <a:gd name="connsiteY131" fmla="*/ 981909 h 1064191"/>
                <a:gd name="connsiteX132" fmla="*/ 652778 w 1146476"/>
                <a:gd name="connsiteY132" fmla="*/ 1034021 h 1064191"/>
                <a:gd name="connsiteX133" fmla="*/ 479984 w 1146476"/>
                <a:gd name="connsiteY133" fmla="*/ 1034021 h 1064191"/>
                <a:gd name="connsiteX134" fmla="*/ 479984 w 1146476"/>
                <a:gd name="connsiteY134" fmla="*/ 981909 h 1064191"/>
                <a:gd name="connsiteX135" fmla="*/ 463528 w 1146476"/>
                <a:gd name="connsiteY135" fmla="*/ 965452 h 1064191"/>
                <a:gd name="connsiteX136" fmla="*/ 447071 w 1146476"/>
                <a:gd name="connsiteY136" fmla="*/ 981909 h 1064191"/>
                <a:gd name="connsiteX137" fmla="*/ 447071 w 1146476"/>
                <a:gd name="connsiteY137" fmla="*/ 1034021 h 1064191"/>
                <a:gd name="connsiteX138" fmla="*/ 411415 w 1146476"/>
                <a:gd name="connsiteY138" fmla="*/ 1034021 h 1064191"/>
                <a:gd name="connsiteX139" fmla="*/ 397701 w 1146476"/>
                <a:gd name="connsiteY139" fmla="*/ 1020307 h 1064191"/>
                <a:gd name="connsiteX140" fmla="*/ 397701 w 1146476"/>
                <a:gd name="connsiteY140" fmla="*/ 965452 h 1064191"/>
                <a:gd name="connsiteX141" fmla="*/ 521126 w 1146476"/>
                <a:gd name="connsiteY141" fmla="*/ 842028 h 1064191"/>
                <a:gd name="connsiteX142" fmla="*/ 617123 w 1146476"/>
                <a:gd name="connsiteY142" fmla="*/ 842028 h 1064191"/>
                <a:gd name="connsiteX143" fmla="*/ 737805 w 1146476"/>
                <a:gd name="connsiteY143" fmla="*/ 965452 h 1064191"/>
                <a:gd name="connsiteX144" fmla="*/ 737805 w 1146476"/>
                <a:gd name="connsiteY144" fmla="*/ 965452 h 1064191"/>
                <a:gd name="connsiteX145" fmla="*/ 737805 w 1146476"/>
                <a:gd name="connsiteY145" fmla="*/ 965452 h 1064191"/>
                <a:gd name="connsiteX146" fmla="*/ 647292 w 1146476"/>
                <a:gd name="connsiteY146" fmla="*/ 811858 h 1064191"/>
                <a:gd name="connsiteX147" fmla="*/ 685692 w 1146476"/>
                <a:gd name="connsiteY147" fmla="*/ 724089 h 1064191"/>
                <a:gd name="connsiteX148" fmla="*/ 584209 w 1146476"/>
                <a:gd name="connsiteY148" fmla="*/ 606150 h 1064191"/>
                <a:gd name="connsiteX149" fmla="*/ 584209 w 1146476"/>
                <a:gd name="connsiteY149" fmla="*/ 540324 h 1064191"/>
                <a:gd name="connsiteX150" fmla="*/ 910599 w 1146476"/>
                <a:gd name="connsiteY150" fmla="*/ 540324 h 1064191"/>
                <a:gd name="connsiteX151" fmla="*/ 927055 w 1146476"/>
                <a:gd name="connsiteY151" fmla="*/ 556781 h 1064191"/>
                <a:gd name="connsiteX152" fmla="*/ 927055 w 1146476"/>
                <a:gd name="connsiteY152" fmla="*/ 606150 h 1064191"/>
                <a:gd name="connsiteX153" fmla="*/ 825572 w 1146476"/>
                <a:gd name="connsiteY153" fmla="*/ 724089 h 1064191"/>
                <a:gd name="connsiteX154" fmla="*/ 863972 w 1146476"/>
                <a:gd name="connsiteY154" fmla="*/ 811858 h 1064191"/>
                <a:gd name="connsiteX155" fmla="*/ 757003 w 1146476"/>
                <a:gd name="connsiteY155" fmla="*/ 894140 h 1064191"/>
                <a:gd name="connsiteX156" fmla="*/ 647292 w 1146476"/>
                <a:gd name="connsiteY156" fmla="*/ 811858 h 1064191"/>
                <a:gd name="connsiteX157" fmla="*/ 647292 w 1146476"/>
                <a:gd name="connsiteY157" fmla="*/ 811858 h 1064191"/>
                <a:gd name="connsiteX158" fmla="*/ 1113563 w 1146476"/>
                <a:gd name="connsiteY158" fmla="*/ 1020307 h 1064191"/>
                <a:gd name="connsiteX159" fmla="*/ 1099849 w 1146476"/>
                <a:gd name="connsiteY159" fmla="*/ 1034021 h 1064191"/>
                <a:gd name="connsiteX160" fmla="*/ 1064193 w 1146476"/>
                <a:gd name="connsiteY160" fmla="*/ 1034021 h 1064191"/>
                <a:gd name="connsiteX161" fmla="*/ 1064193 w 1146476"/>
                <a:gd name="connsiteY161" fmla="*/ 981909 h 1064191"/>
                <a:gd name="connsiteX162" fmla="*/ 1047737 w 1146476"/>
                <a:gd name="connsiteY162" fmla="*/ 965452 h 1064191"/>
                <a:gd name="connsiteX163" fmla="*/ 1031280 w 1146476"/>
                <a:gd name="connsiteY163" fmla="*/ 981909 h 1064191"/>
                <a:gd name="connsiteX164" fmla="*/ 1031280 w 1146476"/>
                <a:gd name="connsiteY164" fmla="*/ 1034021 h 1064191"/>
                <a:gd name="connsiteX165" fmla="*/ 858486 w 1146476"/>
                <a:gd name="connsiteY165" fmla="*/ 1034021 h 1064191"/>
                <a:gd name="connsiteX166" fmla="*/ 858486 w 1146476"/>
                <a:gd name="connsiteY166" fmla="*/ 981909 h 1064191"/>
                <a:gd name="connsiteX167" fmla="*/ 842030 w 1146476"/>
                <a:gd name="connsiteY167" fmla="*/ 965452 h 1064191"/>
                <a:gd name="connsiteX168" fmla="*/ 825572 w 1146476"/>
                <a:gd name="connsiteY168" fmla="*/ 981909 h 1064191"/>
                <a:gd name="connsiteX169" fmla="*/ 825572 w 1146476"/>
                <a:gd name="connsiteY169" fmla="*/ 1034021 h 1064191"/>
                <a:gd name="connsiteX170" fmla="*/ 789917 w 1146476"/>
                <a:gd name="connsiteY170" fmla="*/ 1034021 h 1064191"/>
                <a:gd name="connsiteX171" fmla="*/ 776203 w 1146476"/>
                <a:gd name="connsiteY171" fmla="*/ 1020307 h 1064191"/>
                <a:gd name="connsiteX172" fmla="*/ 776203 w 1146476"/>
                <a:gd name="connsiteY172" fmla="*/ 965452 h 1064191"/>
                <a:gd name="connsiteX173" fmla="*/ 776203 w 1146476"/>
                <a:gd name="connsiteY173" fmla="*/ 965452 h 1064191"/>
                <a:gd name="connsiteX174" fmla="*/ 899627 w 1146476"/>
                <a:gd name="connsiteY174" fmla="*/ 842028 h 1064191"/>
                <a:gd name="connsiteX175" fmla="*/ 995624 w 1146476"/>
                <a:gd name="connsiteY175" fmla="*/ 842028 h 1064191"/>
                <a:gd name="connsiteX176" fmla="*/ 1119049 w 1146476"/>
                <a:gd name="connsiteY176" fmla="*/ 965452 h 1064191"/>
                <a:gd name="connsiteX177" fmla="*/ 1119049 w 1146476"/>
                <a:gd name="connsiteY177" fmla="*/ 1020307 h 106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146476" h="1064191">
                  <a:moveTo>
                    <a:pt x="1023052" y="811858"/>
                  </a:moveTo>
                  <a:cubicBezTo>
                    <a:pt x="1047737" y="789915"/>
                    <a:pt x="1061451" y="759745"/>
                    <a:pt x="1061451" y="724089"/>
                  </a:cubicBezTo>
                  <a:cubicBezTo>
                    <a:pt x="1061451" y="663748"/>
                    <a:pt x="1017566" y="614379"/>
                    <a:pt x="959969" y="606150"/>
                  </a:cubicBezTo>
                  <a:lnTo>
                    <a:pt x="959969" y="556781"/>
                  </a:lnTo>
                  <a:cubicBezTo>
                    <a:pt x="959969" y="529353"/>
                    <a:pt x="938027" y="507411"/>
                    <a:pt x="910599" y="507411"/>
                  </a:cubicBezTo>
                  <a:lnTo>
                    <a:pt x="584209" y="507411"/>
                  </a:lnTo>
                  <a:lnTo>
                    <a:pt x="584209" y="433356"/>
                  </a:lnTo>
                  <a:lnTo>
                    <a:pt x="619865" y="433356"/>
                  </a:lnTo>
                  <a:cubicBezTo>
                    <a:pt x="644550" y="433356"/>
                    <a:pt x="663750" y="414157"/>
                    <a:pt x="663750" y="389472"/>
                  </a:cubicBezTo>
                  <a:lnTo>
                    <a:pt x="663750" y="356559"/>
                  </a:lnTo>
                  <a:cubicBezTo>
                    <a:pt x="663750" y="345588"/>
                    <a:pt x="658264" y="334617"/>
                    <a:pt x="652778" y="326389"/>
                  </a:cubicBezTo>
                  <a:cubicBezTo>
                    <a:pt x="661006" y="307189"/>
                    <a:pt x="671978" y="290733"/>
                    <a:pt x="685692" y="274276"/>
                  </a:cubicBezTo>
                  <a:cubicBezTo>
                    <a:pt x="713120" y="244106"/>
                    <a:pt x="729575" y="205707"/>
                    <a:pt x="729575" y="164566"/>
                  </a:cubicBezTo>
                  <a:cubicBezTo>
                    <a:pt x="729575" y="159080"/>
                    <a:pt x="729575" y="153595"/>
                    <a:pt x="729575" y="150852"/>
                  </a:cubicBezTo>
                  <a:cubicBezTo>
                    <a:pt x="729575" y="142624"/>
                    <a:pt x="721348" y="134395"/>
                    <a:pt x="710377" y="134395"/>
                  </a:cubicBezTo>
                  <a:cubicBezTo>
                    <a:pt x="702148" y="134395"/>
                    <a:pt x="693920" y="142624"/>
                    <a:pt x="693920" y="153595"/>
                  </a:cubicBezTo>
                  <a:cubicBezTo>
                    <a:pt x="693920" y="156337"/>
                    <a:pt x="693920" y="161823"/>
                    <a:pt x="693920" y="164566"/>
                  </a:cubicBezTo>
                  <a:cubicBezTo>
                    <a:pt x="693920" y="197479"/>
                    <a:pt x="682950" y="227649"/>
                    <a:pt x="661006" y="249591"/>
                  </a:cubicBezTo>
                  <a:cubicBezTo>
                    <a:pt x="644550" y="268791"/>
                    <a:pt x="630837" y="287990"/>
                    <a:pt x="622609" y="309932"/>
                  </a:cubicBezTo>
                  <a:lnTo>
                    <a:pt x="518384" y="309932"/>
                  </a:lnTo>
                  <a:cubicBezTo>
                    <a:pt x="510154" y="287990"/>
                    <a:pt x="496440" y="266048"/>
                    <a:pt x="479984" y="249591"/>
                  </a:cubicBezTo>
                  <a:cubicBezTo>
                    <a:pt x="458042" y="224906"/>
                    <a:pt x="444329" y="194736"/>
                    <a:pt x="444329" y="161823"/>
                  </a:cubicBezTo>
                  <a:cubicBezTo>
                    <a:pt x="444329" y="93254"/>
                    <a:pt x="499184" y="35656"/>
                    <a:pt x="570495" y="35656"/>
                  </a:cubicBezTo>
                  <a:lnTo>
                    <a:pt x="570495" y="35656"/>
                  </a:lnTo>
                  <a:cubicBezTo>
                    <a:pt x="608895" y="35656"/>
                    <a:pt x="644550" y="52112"/>
                    <a:pt x="669236" y="82283"/>
                  </a:cubicBezTo>
                  <a:cubicBezTo>
                    <a:pt x="674720" y="90511"/>
                    <a:pt x="685692" y="90511"/>
                    <a:pt x="693920" y="85026"/>
                  </a:cubicBezTo>
                  <a:cubicBezTo>
                    <a:pt x="702148" y="79540"/>
                    <a:pt x="702148" y="68569"/>
                    <a:pt x="696664" y="60341"/>
                  </a:cubicBezTo>
                  <a:cubicBezTo>
                    <a:pt x="666492" y="21942"/>
                    <a:pt x="619865" y="0"/>
                    <a:pt x="570495" y="0"/>
                  </a:cubicBezTo>
                  <a:cubicBezTo>
                    <a:pt x="570495" y="0"/>
                    <a:pt x="570495" y="0"/>
                    <a:pt x="570495" y="0"/>
                  </a:cubicBezTo>
                  <a:cubicBezTo>
                    <a:pt x="482726" y="0"/>
                    <a:pt x="411415" y="71312"/>
                    <a:pt x="411415" y="159080"/>
                  </a:cubicBezTo>
                  <a:cubicBezTo>
                    <a:pt x="411415" y="200222"/>
                    <a:pt x="427871" y="238620"/>
                    <a:pt x="455299" y="268791"/>
                  </a:cubicBezTo>
                  <a:cubicBezTo>
                    <a:pt x="469013" y="282504"/>
                    <a:pt x="479984" y="301704"/>
                    <a:pt x="488212" y="318160"/>
                  </a:cubicBezTo>
                  <a:cubicBezTo>
                    <a:pt x="479984" y="326389"/>
                    <a:pt x="477242" y="337360"/>
                    <a:pt x="477242" y="348331"/>
                  </a:cubicBezTo>
                  <a:lnTo>
                    <a:pt x="477242" y="381244"/>
                  </a:lnTo>
                  <a:cubicBezTo>
                    <a:pt x="477242" y="405929"/>
                    <a:pt x="496440" y="425128"/>
                    <a:pt x="521126" y="425128"/>
                  </a:cubicBezTo>
                  <a:lnTo>
                    <a:pt x="556781" y="425128"/>
                  </a:lnTo>
                  <a:lnTo>
                    <a:pt x="556781" y="499183"/>
                  </a:lnTo>
                  <a:lnTo>
                    <a:pt x="230393" y="499183"/>
                  </a:lnTo>
                  <a:cubicBezTo>
                    <a:pt x="202965" y="499183"/>
                    <a:pt x="181022" y="521125"/>
                    <a:pt x="181022" y="548552"/>
                  </a:cubicBezTo>
                  <a:lnTo>
                    <a:pt x="181022" y="597922"/>
                  </a:lnTo>
                  <a:cubicBezTo>
                    <a:pt x="123425" y="606150"/>
                    <a:pt x="79541" y="655520"/>
                    <a:pt x="79541" y="715861"/>
                  </a:cubicBezTo>
                  <a:cubicBezTo>
                    <a:pt x="79541" y="748774"/>
                    <a:pt x="93255" y="781687"/>
                    <a:pt x="117939" y="803629"/>
                  </a:cubicBezTo>
                  <a:cubicBezTo>
                    <a:pt x="101483" y="806372"/>
                    <a:pt x="85025" y="814600"/>
                    <a:pt x="68569" y="822829"/>
                  </a:cubicBezTo>
                  <a:cubicBezTo>
                    <a:pt x="60341" y="828314"/>
                    <a:pt x="57597" y="839285"/>
                    <a:pt x="63083" y="847513"/>
                  </a:cubicBezTo>
                  <a:cubicBezTo>
                    <a:pt x="68569" y="855742"/>
                    <a:pt x="79541" y="858484"/>
                    <a:pt x="87769" y="852999"/>
                  </a:cubicBezTo>
                  <a:cubicBezTo>
                    <a:pt x="106969" y="842028"/>
                    <a:pt x="128910" y="833800"/>
                    <a:pt x="153594" y="833800"/>
                  </a:cubicBezTo>
                  <a:lnTo>
                    <a:pt x="249591" y="833800"/>
                  </a:lnTo>
                  <a:cubicBezTo>
                    <a:pt x="318160" y="833800"/>
                    <a:pt x="373016" y="888655"/>
                    <a:pt x="373016" y="957224"/>
                  </a:cubicBezTo>
                  <a:lnTo>
                    <a:pt x="373016" y="1012079"/>
                  </a:lnTo>
                  <a:cubicBezTo>
                    <a:pt x="373016" y="1020307"/>
                    <a:pt x="367532" y="1025793"/>
                    <a:pt x="359302" y="1025793"/>
                  </a:cubicBezTo>
                  <a:lnTo>
                    <a:pt x="323646" y="1025793"/>
                  </a:lnTo>
                  <a:lnTo>
                    <a:pt x="323646" y="973681"/>
                  </a:lnTo>
                  <a:cubicBezTo>
                    <a:pt x="323646" y="965452"/>
                    <a:pt x="315418" y="957224"/>
                    <a:pt x="307190" y="957224"/>
                  </a:cubicBezTo>
                  <a:cubicBezTo>
                    <a:pt x="298962" y="957224"/>
                    <a:pt x="290733" y="965452"/>
                    <a:pt x="290733" y="973681"/>
                  </a:cubicBezTo>
                  <a:lnTo>
                    <a:pt x="290733" y="1025793"/>
                  </a:lnTo>
                  <a:lnTo>
                    <a:pt x="117939" y="1025793"/>
                  </a:lnTo>
                  <a:lnTo>
                    <a:pt x="117939" y="973681"/>
                  </a:lnTo>
                  <a:cubicBezTo>
                    <a:pt x="117939" y="965452"/>
                    <a:pt x="109711" y="957224"/>
                    <a:pt x="101483" y="957224"/>
                  </a:cubicBezTo>
                  <a:cubicBezTo>
                    <a:pt x="93255" y="957224"/>
                    <a:pt x="85025" y="965452"/>
                    <a:pt x="85025" y="973681"/>
                  </a:cubicBezTo>
                  <a:lnTo>
                    <a:pt x="85025" y="1025793"/>
                  </a:lnTo>
                  <a:lnTo>
                    <a:pt x="49369" y="1025793"/>
                  </a:lnTo>
                  <a:cubicBezTo>
                    <a:pt x="41142" y="1025793"/>
                    <a:pt x="35656" y="1020307"/>
                    <a:pt x="35656" y="1012079"/>
                  </a:cubicBezTo>
                  <a:lnTo>
                    <a:pt x="35656" y="957224"/>
                  </a:lnTo>
                  <a:cubicBezTo>
                    <a:pt x="35656" y="938025"/>
                    <a:pt x="38399" y="921568"/>
                    <a:pt x="46627" y="905112"/>
                  </a:cubicBezTo>
                  <a:cubicBezTo>
                    <a:pt x="49369" y="896883"/>
                    <a:pt x="46627" y="885912"/>
                    <a:pt x="38399" y="883169"/>
                  </a:cubicBezTo>
                  <a:cubicBezTo>
                    <a:pt x="30170" y="880427"/>
                    <a:pt x="19200" y="883169"/>
                    <a:pt x="16456" y="891398"/>
                  </a:cubicBezTo>
                  <a:cubicBezTo>
                    <a:pt x="5486" y="913340"/>
                    <a:pt x="0" y="935282"/>
                    <a:pt x="0" y="959967"/>
                  </a:cubicBezTo>
                  <a:lnTo>
                    <a:pt x="0" y="1014822"/>
                  </a:lnTo>
                  <a:cubicBezTo>
                    <a:pt x="0" y="1042250"/>
                    <a:pt x="21942" y="1064192"/>
                    <a:pt x="49369" y="1064192"/>
                  </a:cubicBezTo>
                  <a:lnTo>
                    <a:pt x="362046" y="1064192"/>
                  </a:lnTo>
                  <a:cubicBezTo>
                    <a:pt x="373016" y="1064192"/>
                    <a:pt x="386730" y="1058706"/>
                    <a:pt x="394959" y="1053221"/>
                  </a:cubicBezTo>
                  <a:cubicBezTo>
                    <a:pt x="403187" y="1061449"/>
                    <a:pt x="414157" y="1064192"/>
                    <a:pt x="427871" y="1064192"/>
                  </a:cubicBezTo>
                  <a:lnTo>
                    <a:pt x="713120" y="1064192"/>
                  </a:lnTo>
                  <a:cubicBezTo>
                    <a:pt x="726833" y="1064192"/>
                    <a:pt x="740547" y="1058706"/>
                    <a:pt x="751519" y="1050478"/>
                  </a:cubicBezTo>
                  <a:cubicBezTo>
                    <a:pt x="759747" y="1058706"/>
                    <a:pt x="773461" y="1064192"/>
                    <a:pt x="787175" y="1064192"/>
                  </a:cubicBezTo>
                  <a:lnTo>
                    <a:pt x="1097107" y="1064192"/>
                  </a:lnTo>
                  <a:cubicBezTo>
                    <a:pt x="1124535" y="1064192"/>
                    <a:pt x="1146476" y="1042250"/>
                    <a:pt x="1146476" y="1014822"/>
                  </a:cubicBezTo>
                  <a:lnTo>
                    <a:pt x="1146476" y="959967"/>
                  </a:lnTo>
                  <a:cubicBezTo>
                    <a:pt x="1146476" y="891398"/>
                    <a:pt x="1094365" y="828314"/>
                    <a:pt x="1023052" y="811858"/>
                  </a:cubicBezTo>
                  <a:lnTo>
                    <a:pt x="1023052" y="811858"/>
                  </a:lnTo>
                  <a:close/>
                  <a:moveTo>
                    <a:pt x="943513" y="641806"/>
                  </a:moveTo>
                  <a:cubicBezTo>
                    <a:pt x="943513" y="641806"/>
                    <a:pt x="946255" y="641806"/>
                    <a:pt x="946255" y="641806"/>
                  </a:cubicBezTo>
                  <a:cubicBezTo>
                    <a:pt x="990138" y="644549"/>
                    <a:pt x="1028538" y="680205"/>
                    <a:pt x="1028538" y="726832"/>
                  </a:cubicBezTo>
                  <a:cubicBezTo>
                    <a:pt x="1028538" y="767973"/>
                    <a:pt x="1001110" y="800887"/>
                    <a:pt x="959969" y="809115"/>
                  </a:cubicBezTo>
                  <a:lnTo>
                    <a:pt x="927055" y="809115"/>
                  </a:lnTo>
                  <a:cubicBezTo>
                    <a:pt x="888657" y="800887"/>
                    <a:pt x="858486" y="765231"/>
                    <a:pt x="858486" y="726832"/>
                  </a:cubicBezTo>
                  <a:cubicBezTo>
                    <a:pt x="858486" y="680205"/>
                    <a:pt x="894142" y="644549"/>
                    <a:pt x="940769" y="641806"/>
                  </a:cubicBezTo>
                  <a:cubicBezTo>
                    <a:pt x="940769" y="641806"/>
                    <a:pt x="940769" y="641806"/>
                    <a:pt x="943513" y="641806"/>
                  </a:cubicBezTo>
                  <a:lnTo>
                    <a:pt x="943513" y="641806"/>
                  </a:lnTo>
                  <a:close/>
                  <a:moveTo>
                    <a:pt x="512898" y="400443"/>
                  </a:moveTo>
                  <a:cubicBezTo>
                    <a:pt x="507412" y="400443"/>
                    <a:pt x="504670" y="397701"/>
                    <a:pt x="504670" y="392215"/>
                  </a:cubicBezTo>
                  <a:lnTo>
                    <a:pt x="504670" y="359302"/>
                  </a:lnTo>
                  <a:cubicBezTo>
                    <a:pt x="504670" y="353816"/>
                    <a:pt x="507412" y="351073"/>
                    <a:pt x="512898" y="351073"/>
                  </a:cubicBezTo>
                  <a:lnTo>
                    <a:pt x="617123" y="351073"/>
                  </a:lnTo>
                  <a:cubicBezTo>
                    <a:pt x="622609" y="351073"/>
                    <a:pt x="625351" y="353816"/>
                    <a:pt x="625351" y="359302"/>
                  </a:cubicBezTo>
                  <a:lnTo>
                    <a:pt x="625351" y="392215"/>
                  </a:lnTo>
                  <a:cubicBezTo>
                    <a:pt x="625351" y="397701"/>
                    <a:pt x="622609" y="400443"/>
                    <a:pt x="617123" y="400443"/>
                  </a:cubicBezTo>
                  <a:lnTo>
                    <a:pt x="512898" y="400443"/>
                  </a:lnTo>
                  <a:lnTo>
                    <a:pt x="512898" y="400443"/>
                  </a:lnTo>
                  <a:close/>
                  <a:moveTo>
                    <a:pt x="565009" y="639063"/>
                  </a:moveTo>
                  <a:cubicBezTo>
                    <a:pt x="611637" y="639063"/>
                    <a:pt x="650036" y="677462"/>
                    <a:pt x="650036" y="724089"/>
                  </a:cubicBezTo>
                  <a:cubicBezTo>
                    <a:pt x="650036" y="765231"/>
                    <a:pt x="622609" y="798144"/>
                    <a:pt x="581467" y="806372"/>
                  </a:cubicBezTo>
                  <a:lnTo>
                    <a:pt x="548553" y="806372"/>
                  </a:lnTo>
                  <a:cubicBezTo>
                    <a:pt x="510154" y="798144"/>
                    <a:pt x="479984" y="762488"/>
                    <a:pt x="479984" y="724089"/>
                  </a:cubicBezTo>
                  <a:cubicBezTo>
                    <a:pt x="479984" y="677462"/>
                    <a:pt x="518384" y="639063"/>
                    <a:pt x="565009" y="639063"/>
                  </a:cubicBezTo>
                  <a:lnTo>
                    <a:pt x="565009" y="639063"/>
                  </a:lnTo>
                  <a:close/>
                  <a:moveTo>
                    <a:pt x="205708" y="809115"/>
                  </a:moveTo>
                  <a:lnTo>
                    <a:pt x="172794" y="809115"/>
                  </a:lnTo>
                  <a:cubicBezTo>
                    <a:pt x="134396" y="800887"/>
                    <a:pt x="104225" y="765231"/>
                    <a:pt x="104225" y="726832"/>
                  </a:cubicBezTo>
                  <a:cubicBezTo>
                    <a:pt x="104225" y="680205"/>
                    <a:pt x="142624" y="641806"/>
                    <a:pt x="189252" y="641806"/>
                  </a:cubicBezTo>
                  <a:cubicBezTo>
                    <a:pt x="235877" y="641806"/>
                    <a:pt x="274277" y="680205"/>
                    <a:pt x="274277" y="726832"/>
                  </a:cubicBezTo>
                  <a:cubicBezTo>
                    <a:pt x="274277" y="765231"/>
                    <a:pt x="244107" y="800887"/>
                    <a:pt x="205708" y="809115"/>
                  </a:cubicBezTo>
                  <a:lnTo>
                    <a:pt x="205708" y="809115"/>
                  </a:lnTo>
                  <a:close/>
                  <a:moveTo>
                    <a:pt x="271535" y="811858"/>
                  </a:moveTo>
                  <a:cubicBezTo>
                    <a:pt x="296219" y="789915"/>
                    <a:pt x="309932" y="759745"/>
                    <a:pt x="309932" y="724089"/>
                  </a:cubicBezTo>
                  <a:cubicBezTo>
                    <a:pt x="309932" y="663748"/>
                    <a:pt x="266049" y="614379"/>
                    <a:pt x="208450" y="606150"/>
                  </a:cubicBezTo>
                  <a:lnTo>
                    <a:pt x="208450" y="556781"/>
                  </a:lnTo>
                  <a:cubicBezTo>
                    <a:pt x="208450" y="548552"/>
                    <a:pt x="216679" y="540324"/>
                    <a:pt x="224907" y="540324"/>
                  </a:cubicBezTo>
                  <a:lnTo>
                    <a:pt x="548553" y="540324"/>
                  </a:lnTo>
                  <a:lnTo>
                    <a:pt x="548553" y="606150"/>
                  </a:lnTo>
                  <a:cubicBezTo>
                    <a:pt x="490956" y="614379"/>
                    <a:pt x="447071" y="663748"/>
                    <a:pt x="447071" y="724089"/>
                  </a:cubicBezTo>
                  <a:cubicBezTo>
                    <a:pt x="447071" y="757002"/>
                    <a:pt x="460785" y="789915"/>
                    <a:pt x="485470" y="811858"/>
                  </a:cubicBezTo>
                  <a:cubicBezTo>
                    <a:pt x="438843" y="822829"/>
                    <a:pt x="400443" y="852999"/>
                    <a:pt x="378502" y="894140"/>
                  </a:cubicBezTo>
                  <a:cubicBezTo>
                    <a:pt x="356560" y="852999"/>
                    <a:pt x="318160" y="822829"/>
                    <a:pt x="271535" y="811858"/>
                  </a:cubicBezTo>
                  <a:lnTo>
                    <a:pt x="271535" y="811858"/>
                  </a:lnTo>
                  <a:close/>
                  <a:moveTo>
                    <a:pt x="737805" y="965452"/>
                  </a:moveTo>
                  <a:lnTo>
                    <a:pt x="737805" y="1012079"/>
                  </a:lnTo>
                  <a:cubicBezTo>
                    <a:pt x="737805" y="1025793"/>
                    <a:pt x="726833" y="1034021"/>
                    <a:pt x="713120" y="1034021"/>
                  </a:cubicBezTo>
                  <a:lnTo>
                    <a:pt x="685692" y="1034021"/>
                  </a:lnTo>
                  <a:lnTo>
                    <a:pt x="685692" y="981909"/>
                  </a:lnTo>
                  <a:cubicBezTo>
                    <a:pt x="685692" y="973681"/>
                    <a:pt x="677464" y="965452"/>
                    <a:pt x="669236" y="965452"/>
                  </a:cubicBezTo>
                  <a:cubicBezTo>
                    <a:pt x="661006" y="965452"/>
                    <a:pt x="652778" y="973681"/>
                    <a:pt x="652778" y="981909"/>
                  </a:cubicBezTo>
                  <a:lnTo>
                    <a:pt x="652778" y="1034021"/>
                  </a:lnTo>
                  <a:lnTo>
                    <a:pt x="479984" y="1034021"/>
                  </a:lnTo>
                  <a:lnTo>
                    <a:pt x="479984" y="981909"/>
                  </a:lnTo>
                  <a:cubicBezTo>
                    <a:pt x="479984" y="973681"/>
                    <a:pt x="471756" y="965452"/>
                    <a:pt x="463528" y="965452"/>
                  </a:cubicBezTo>
                  <a:cubicBezTo>
                    <a:pt x="455299" y="965452"/>
                    <a:pt x="447071" y="973681"/>
                    <a:pt x="447071" y="981909"/>
                  </a:cubicBezTo>
                  <a:lnTo>
                    <a:pt x="447071" y="1034021"/>
                  </a:lnTo>
                  <a:lnTo>
                    <a:pt x="411415" y="1034021"/>
                  </a:lnTo>
                  <a:cubicBezTo>
                    <a:pt x="403187" y="1034021"/>
                    <a:pt x="397701" y="1028536"/>
                    <a:pt x="397701" y="1020307"/>
                  </a:cubicBezTo>
                  <a:lnTo>
                    <a:pt x="397701" y="965452"/>
                  </a:lnTo>
                  <a:cubicBezTo>
                    <a:pt x="397701" y="896883"/>
                    <a:pt x="452557" y="842028"/>
                    <a:pt x="521126" y="842028"/>
                  </a:cubicBezTo>
                  <a:lnTo>
                    <a:pt x="617123" y="842028"/>
                  </a:lnTo>
                  <a:cubicBezTo>
                    <a:pt x="680206" y="842028"/>
                    <a:pt x="735061" y="896883"/>
                    <a:pt x="737805" y="965452"/>
                  </a:cubicBezTo>
                  <a:cubicBezTo>
                    <a:pt x="737805" y="965452"/>
                    <a:pt x="737805" y="965452"/>
                    <a:pt x="737805" y="965452"/>
                  </a:cubicBezTo>
                  <a:lnTo>
                    <a:pt x="737805" y="965452"/>
                  </a:lnTo>
                  <a:close/>
                  <a:moveTo>
                    <a:pt x="647292" y="811858"/>
                  </a:moveTo>
                  <a:cubicBezTo>
                    <a:pt x="671978" y="789915"/>
                    <a:pt x="685692" y="759745"/>
                    <a:pt x="685692" y="724089"/>
                  </a:cubicBezTo>
                  <a:cubicBezTo>
                    <a:pt x="685692" y="663748"/>
                    <a:pt x="641808" y="614379"/>
                    <a:pt x="584209" y="606150"/>
                  </a:cubicBezTo>
                  <a:lnTo>
                    <a:pt x="584209" y="540324"/>
                  </a:lnTo>
                  <a:lnTo>
                    <a:pt x="910599" y="540324"/>
                  </a:lnTo>
                  <a:cubicBezTo>
                    <a:pt x="918827" y="540324"/>
                    <a:pt x="927055" y="548552"/>
                    <a:pt x="927055" y="556781"/>
                  </a:cubicBezTo>
                  <a:lnTo>
                    <a:pt x="927055" y="606150"/>
                  </a:lnTo>
                  <a:cubicBezTo>
                    <a:pt x="869458" y="614379"/>
                    <a:pt x="825572" y="663748"/>
                    <a:pt x="825572" y="724089"/>
                  </a:cubicBezTo>
                  <a:cubicBezTo>
                    <a:pt x="825572" y="757002"/>
                    <a:pt x="839286" y="789915"/>
                    <a:pt x="863972" y="811858"/>
                  </a:cubicBezTo>
                  <a:cubicBezTo>
                    <a:pt x="817344" y="822829"/>
                    <a:pt x="778947" y="852999"/>
                    <a:pt x="757003" y="894140"/>
                  </a:cubicBezTo>
                  <a:cubicBezTo>
                    <a:pt x="732319" y="852999"/>
                    <a:pt x="693920" y="822829"/>
                    <a:pt x="647292" y="811858"/>
                  </a:cubicBezTo>
                  <a:lnTo>
                    <a:pt x="647292" y="811858"/>
                  </a:lnTo>
                  <a:close/>
                  <a:moveTo>
                    <a:pt x="1113563" y="1020307"/>
                  </a:moveTo>
                  <a:cubicBezTo>
                    <a:pt x="1113563" y="1028536"/>
                    <a:pt x="1108079" y="1034021"/>
                    <a:pt x="1099849" y="1034021"/>
                  </a:cubicBezTo>
                  <a:lnTo>
                    <a:pt x="1064193" y="1034021"/>
                  </a:lnTo>
                  <a:lnTo>
                    <a:pt x="1064193" y="981909"/>
                  </a:lnTo>
                  <a:cubicBezTo>
                    <a:pt x="1064193" y="973681"/>
                    <a:pt x="1055965" y="965452"/>
                    <a:pt x="1047737" y="965452"/>
                  </a:cubicBezTo>
                  <a:cubicBezTo>
                    <a:pt x="1039510" y="965452"/>
                    <a:pt x="1031280" y="973681"/>
                    <a:pt x="1031280" y="981909"/>
                  </a:cubicBezTo>
                  <a:lnTo>
                    <a:pt x="1031280" y="1034021"/>
                  </a:lnTo>
                  <a:lnTo>
                    <a:pt x="858486" y="1034021"/>
                  </a:lnTo>
                  <a:lnTo>
                    <a:pt x="858486" y="981909"/>
                  </a:lnTo>
                  <a:cubicBezTo>
                    <a:pt x="858486" y="973681"/>
                    <a:pt x="850258" y="965452"/>
                    <a:pt x="842030" y="965452"/>
                  </a:cubicBezTo>
                  <a:cubicBezTo>
                    <a:pt x="833802" y="965452"/>
                    <a:pt x="825572" y="973681"/>
                    <a:pt x="825572" y="981909"/>
                  </a:cubicBezTo>
                  <a:lnTo>
                    <a:pt x="825572" y="1034021"/>
                  </a:lnTo>
                  <a:lnTo>
                    <a:pt x="789917" y="1034021"/>
                  </a:lnTo>
                  <a:cubicBezTo>
                    <a:pt x="781689" y="1034021"/>
                    <a:pt x="776203" y="1028536"/>
                    <a:pt x="776203" y="1020307"/>
                  </a:cubicBezTo>
                  <a:cubicBezTo>
                    <a:pt x="776203" y="959967"/>
                    <a:pt x="776203" y="968195"/>
                    <a:pt x="776203" y="965452"/>
                  </a:cubicBezTo>
                  <a:cubicBezTo>
                    <a:pt x="776203" y="965452"/>
                    <a:pt x="776203" y="965452"/>
                    <a:pt x="776203" y="965452"/>
                  </a:cubicBezTo>
                  <a:cubicBezTo>
                    <a:pt x="776203" y="896883"/>
                    <a:pt x="831058" y="842028"/>
                    <a:pt x="899627" y="842028"/>
                  </a:cubicBezTo>
                  <a:lnTo>
                    <a:pt x="995624" y="842028"/>
                  </a:lnTo>
                  <a:cubicBezTo>
                    <a:pt x="1064193" y="842028"/>
                    <a:pt x="1119049" y="896883"/>
                    <a:pt x="1119049" y="965452"/>
                  </a:cubicBezTo>
                  <a:lnTo>
                    <a:pt x="1119049" y="1020307"/>
                  </a:lnTo>
                  <a:close/>
                </a:path>
              </a:pathLst>
            </a:custGeom>
            <a:grpFill/>
            <a:ln w="27426"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224E77D-3085-514A-BCC2-08EB2344AFB8}"/>
                </a:ext>
              </a:extLst>
            </p:cNvPr>
            <p:cNvSpPr/>
            <p:nvPr/>
          </p:nvSpPr>
          <p:spPr>
            <a:xfrm>
              <a:off x="6889905" y="572719"/>
              <a:ext cx="65825" cy="32913"/>
            </a:xfrm>
            <a:custGeom>
              <a:avLst/>
              <a:gdLst>
                <a:gd name="connsiteX0" fmla="*/ 16456 w 65825"/>
                <a:gd name="connsiteY0" fmla="*/ 32913 h 32913"/>
                <a:gd name="connsiteX1" fmla="*/ 49369 w 65825"/>
                <a:gd name="connsiteY1" fmla="*/ 32913 h 32913"/>
                <a:gd name="connsiteX2" fmla="*/ 65825 w 65825"/>
                <a:gd name="connsiteY2" fmla="*/ 16457 h 32913"/>
                <a:gd name="connsiteX3" fmla="*/ 49369 w 65825"/>
                <a:gd name="connsiteY3" fmla="*/ 0 h 32913"/>
                <a:gd name="connsiteX4" fmla="*/ 16456 w 65825"/>
                <a:gd name="connsiteY4" fmla="*/ 0 h 32913"/>
                <a:gd name="connsiteX5" fmla="*/ 0 w 65825"/>
                <a:gd name="connsiteY5" fmla="*/ 16457 h 32913"/>
                <a:gd name="connsiteX6" fmla="*/ 16456 w 65825"/>
                <a:gd name="connsiteY6" fmla="*/ 32913 h 32913"/>
                <a:gd name="connsiteX7" fmla="*/ 16456 w 6582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25" h="32913">
                  <a:moveTo>
                    <a:pt x="16456" y="32913"/>
                  </a:moveTo>
                  <a:lnTo>
                    <a:pt x="49369" y="32913"/>
                  </a:lnTo>
                  <a:cubicBezTo>
                    <a:pt x="57597" y="32913"/>
                    <a:pt x="65825" y="24685"/>
                    <a:pt x="65825" y="16457"/>
                  </a:cubicBezTo>
                  <a:cubicBezTo>
                    <a:pt x="65825" y="8228"/>
                    <a:pt x="57597" y="0"/>
                    <a:pt x="49369" y="0"/>
                  </a:cubicBezTo>
                  <a:lnTo>
                    <a:pt x="16456" y="0"/>
                  </a:lnTo>
                  <a:cubicBezTo>
                    <a:pt x="8228" y="0"/>
                    <a:pt x="0" y="8228"/>
                    <a:pt x="0" y="16457"/>
                  </a:cubicBezTo>
                  <a:cubicBezTo>
                    <a:pt x="0" y="24685"/>
                    <a:pt x="8228" y="32913"/>
                    <a:pt x="16456" y="32913"/>
                  </a:cubicBezTo>
                  <a:lnTo>
                    <a:pt x="16456" y="32913"/>
                  </a:lnTo>
                  <a:close/>
                </a:path>
              </a:pathLst>
            </a:custGeom>
            <a:grpFill/>
            <a:ln w="27426"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FC0DDA7-A3BE-5A43-BFE4-4A0F7BE17D30}"/>
                </a:ext>
              </a:extLst>
            </p:cNvPr>
            <p:cNvSpPr/>
            <p:nvPr/>
          </p:nvSpPr>
          <p:spPr>
            <a:xfrm>
              <a:off x="7339717" y="572719"/>
              <a:ext cx="65827" cy="32913"/>
            </a:xfrm>
            <a:custGeom>
              <a:avLst/>
              <a:gdLst>
                <a:gd name="connsiteX0" fmla="*/ 16458 w 65827"/>
                <a:gd name="connsiteY0" fmla="*/ 32913 h 32913"/>
                <a:gd name="connsiteX1" fmla="*/ 49371 w 65827"/>
                <a:gd name="connsiteY1" fmla="*/ 32913 h 32913"/>
                <a:gd name="connsiteX2" fmla="*/ 65827 w 65827"/>
                <a:gd name="connsiteY2" fmla="*/ 16457 h 32913"/>
                <a:gd name="connsiteX3" fmla="*/ 49371 w 65827"/>
                <a:gd name="connsiteY3" fmla="*/ 0 h 32913"/>
                <a:gd name="connsiteX4" fmla="*/ 16458 w 65827"/>
                <a:gd name="connsiteY4" fmla="*/ 0 h 32913"/>
                <a:gd name="connsiteX5" fmla="*/ 0 w 65827"/>
                <a:gd name="connsiteY5" fmla="*/ 16457 h 32913"/>
                <a:gd name="connsiteX6" fmla="*/ 16458 w 65827"/>
                <a:gd name="connsiteY6" fmla="*/ 32913 h 32913"/>
                <a:gd name="connsiteX7" fmla="*/ 16458 w 65827"/>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27" h="32913">
                  <a:moveTo>
                    <a:pt x="16458" y="32913"/>
                  </a:moveTo>
                  <a:lnTo>
                    <a:pt x="49371" y="32913"/>
                  </a:lnTo>
                  <a:cubicBezTo>
                    <a:pt x="57599" y="32913"/>
                    <a:pt x="65827" y="24685"/>
                    <a:pt x="65827" y="16457"/>
                  </a:cubicBezTo>
                  <a:cubicBezTo>
                    <a:pt x="65827" y="8228"/>
                    <a:pt x="57599" y="0"/>
                    <a:pt x="49371" y="0"/>
                  </a:cubicBezTo>
                  <a:lnTo>
                    <a:pt x="16458" y="0"/>
                  </a:lnTo>
                  <a:cubicBezTo>
                    <a:pt x="8230" y="0"/>
                    <a:pt x="0" y="8228"/>
                    <a:pt x="0" y="16457"/>
                  </a:cubicBezTo>
                  <a:cubicBezTo>
                    <a:pt x="0" y="24685"/>
                    <a:pt x="8230" y="32913"/>
                    <a:pt x="16458" y="32913"/>
                  </a:cubicBezTo>
                  <a:lnTo>
                    <a:pt x="16458" y="32913"/>
                  </a:lnTo>
                  <a:close/>
                </a:path>
              </a:pathLst>
            </a:custGeom>
            <a:grp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86865F7-EEAC-8F42-B631-DC99F620827E}"/>
                </a:ext>
              </a:extLst>
            </p:cNvPr>
            <p:cNvSpPr/>
            <p:nvPr/>
          </p:nvSpPr>
          <p:spPr>
            <a:xfrm>
              <a:off x="6959845" y="401296"/>
              <a:ext cx="54854" cy="56226"/>
            </a:xfrm>
            <a:custGeom>
              <a:avLst/>
              <a:gdLst>
                <a:gd name="connsiteX0" fmla="*/ 28798 w 54854"/>
                <a:gd name="connsiteY0" fmla="*/ 50741 h 56226"/>
                <a:gd name="connsiteX1" fmla="*/ 39770 w 54854"/>
                <a:gd name="connsiteY1" fmla="*/ 56227 h 56226"/>
                <a:gd name="connsiteX2" fmla="*/ 50740 w 54854"/>
                <a:gd name="connsiteY2" fmla="*/ 50741 h 56226"/>
                <a:gd name="connsiteX3" fmla="*/ 50740 w 54854"/>
                <a:gd name="connsiteY3" fmla="*/ 26056 h 56226"/>
                <a:gd name="connsiteX4" fmla="*/ 28798 w 54854"/>
                <a:gd name="connsiteY4" fmla="*/ 4114 h 56226"/>
                <a:gd name="connsiteX5" fmla="*/ 4114 w 54854"/>
                <a:gd name="connsiteY5" fmla="*/ 4114 h 56226"/>
                <a:gd name="connsiteX6" fmla="*/ 4114 w 54854"/>
                <a:gd name="connsiteY6" fmla="*/ 28799 h 56226"/>
                <a:gd name="connsiteX7" fmla="*/ 28798 w 54854"/>
                <a:gd name="connsiteY7" fmla="*/ 50741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4" h="56226">
                  <a:moveTo>
                    <a:pt x="28798" y="50741"/>
                  </a:moveTo>
                  <a:cubicBezTo>
                    <a:pt x="31542" y="53484"/>
                    <a:pt x="37026" y="56227"/>
                    <a:pt x="39770" y="56227"/>
                  </a:cubicBezTo>
                  <a:cubicBezTo>
                    <a:pt x="45256" y="56227"/>
                    <a:pt x="47998" y="53484"/>
                    <a:pt x="50740" y="50741"/>
                  </a:cubicBezTo>
                  <a:cubicBezTo>
                    <a:pt x="56226" y="45256"/>
                    <a:pt x="56226" y="34284"/>
                    <a:pt x="50740" y="26056"/>
                  </a:cubicBezTo>
                  <a:lnTo>
                    <a:pt x="28798" y="4114"/>
                  </a:lnTo>
                  <a:cubicBezTo>
                    <a:pt x="23312" y="-1371"/>
                    <a:pt x="12342" y="-1371"/>
                    <a:pt x="4114" y="4114"/>
                  </a:cubicBezTo>
                  <a:cubicBezTo>
                    <a:pt x="-1371" y="9600"/>
                    <a:pt x="-1371" y="20571"/>
                    <a:pt x="4114" y="28799"/>
                  </a:cubicBezTo>
                  <a:lnTo>
                    <a:pt x="28798" y="50741"/>
                  </a:lnTo>
                  <a:close/>
                </a:path>
              </a:pathLst>
            </a:custGeom>
            <a:grp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514843E-F8F4-D441-9F15-BBE4F1389475}"/>
                </a:ext>
              </a:extLst>
            </p:cNvPr>
            <p:cNvSpPr/>
            <p:nvPr/>
          </p:nvSpPr>
          <p:spPr>
            <a:xfrm>
              <a:off x="7278006" y="719456"/>
              <a:ext cx="52112" cy="56226"/>
            </a:xfrm>
            <a:custGeom>
              <a:avLst/>
              <a:gdLst>
                <a:gd name="connsiteX0" fmla="*/ 28800 w 52112"/>
                <a:gd name="connsiteY0" fmla="*/ 4114 h 56226"/>
                <a:gd name="connsiteX1" fmla="*/ 4114 w 52112"/>
                <a:gd name="connsiteY1" fmla="*/ 4114 h 56226"/>
                <a:gd name="connsiteX2" fmla="*/ 4114 w 52112"/>
                <a:gd name="connsiteY2" fmla="*/ 28799 h 56226"/>
                <a:gd name="connsiteX3" fmla="*/ 26056 w 52112"/>
                <a:gd name="connsiteY3" fmla="*/ 50741 h 56226"/>
                <a:gd name="connsiteX4" fmla="*/ 37028 w 52112"/>
                <a:gd name="connsiteY4" fmla="*/ 56227 h 56226"/>
                <a:gd name="connsiteX5" fmla="*/ 47998 w 52112"/>
                <a:gd name="connsiteY5" fmla="*/ 50741 h 56226"/>
                <a:gd name="connsiteX6" fmla="*/ 47998 w 52112"/>
                <a:gd name="connsiteY6" fmla="*/ 26056 h 56226"/>
                <a:gd name="connsiteX7" fmla="*/ 28800 w 52112"/>
                <a:gd name="connsiteY7" fmla="*/ 4114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12" h="56226">
                  <a:moveTo>
                    <a:pt x="28800" y="4114"/>
                  </a:moveTo>
                  <a:cubicBezTo>
                    <a:pt x="23314" y="-1371"/>
                    <a:pt x="12342" y="-1371"/>
                    <a:pt x="4114" y="4114"/>
                  </a:cubicBezTo>
                  <a:cubicBezTo>
                    <a:pt x="-1371" y="9600"/>
                    <a:pt x="-1371" y="20571"/>
                    <a:pt x="4114" y="28799"/>
                  </a:cubicBezTo>
                  <a:lnTo>
                    <a:pt x="26056" y="50741"/>
                  </a:lnTo>
                  <a:cubicBezTo>
                    <a:pt x="28800" y="53484"/>
                    <a:pt x="34284" y="56227"/>
                    <a:pt x="37028" y="56227"/>
                  </a:cubicBezTo>
                  <a:cubicBezTo>
                    <a:pt x="42514" y="56227"/>
                    <a:pt x="45256" y="53484"/>
                    <a:pt x="47998" y="50741"/>
                  </a:cubicBezTo>
                  <a:cubicBezTo>
                    <a:pt x="53484" y="45256"/>
                    <a:pt x="53484" y="34285"/>
                    <a:pt x="47998" y="26056"/>
                  </a:cubicBezTo>
                  <a:lnTo>
                    <a:pt x="28800" y="4114"/>
                  </a:lnTo>
                  <a:close/>
                </a:path>
              </a:pathLst>
            </a:custGeom>
            <a:grpFill/>
            <a:ln w="27426"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E68C6F96-F6BC-C947-BA13-77320D7B56F9}"/>
                </a:ext>
              </a:extLst>
            </p:cNvPr>
            <p:cNvSpPr/>
            <p:nvPr/>
          </p:nvSpPr>
          <p:spPr>
            <a:xfrm>
              <a:off x="6959845" y="719456"/>
              <a:ext cx="54854" cy="56226"/>
            </a:xfrm>
            <a:custGeom>
              <a:avLst/>
              <a:gdLst>
                <a:gd name="connsiteX0" fmla="*/ 17828 w 54854"/>
                <a:gd name="connsiteY0" fmla="*/ 56227 h 56226"/>
                <a:gd name="connsiteX1" fmla="*/ 28798 w 54854"/>
                <a:gd name="connsiteY1" fmla="*/ 50741 h 56226"/>
                <a:gd name="connsiteX2" fmla="*/ 50740 w 54854"/>
                <a:gd name="connsiteY2" fmla="*/ 28799 h 56226"/>
                <a:gd name="connsiteX3" fmla="*/ 50740 w 54854"/>
                <a:gd name="connsiteY3" fmla="*/ 4114 h 56226"/>
                <a:gd name="connsiteX4" fmla="*/ 26056 w 54854"/>
                <a:gd name="connsiteY4" fmla="*/ 4114 h 56226"/>
                <a:gd name="connsiteX5" fmla="*/ 4114 w 54854"/>
                <a:gd name="connsiteY5" fmla="*/ 26056 h 56226"/>
                <a:gd name="connsiteX6" fmla="*/ 4114 w 54854"/>
                <a:gd name="connsiteY6" fmla="*/ 50741 h 56226"/>
                <a:gd name="connsiteX7" fmla="*/ 17828 w 54854"/>
                <a:gd name="connsiteY7" fmla="*/ 56227 h 56226"/>
                <a:gd name="connsiteX8" fmla="*/ 17828 w 54854"/>
                <a:gd name="connsiteY8" fmla="*/ 56227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4" h="56226">
                  <a:moveTo>
                    <a:pt x="17828" y="56227"/>
                  </a:moveTo>
                  <a:cubicBezTo>
                    <a:pt x="23312" y="56227"/>
                    <a:pt x="26056" y="53484"/>
                    <a:pt x="28798" y="50741"/>
                  </a:cubicBezTo>
                  <a:lnTo>
                    <a:pt x="50740" y="28799"/>
                  </a:lnTo>
                  <a:cubicBezTo>
                    <a:pt x="56226" y="23314"/>
                    <a:pt x="56226" y="12342"/>
                    <a:pt x="50740" y="4114"/>
                  </a:cubicBezTo>
                  <a:cubicBezTo>
                    <a:pt x="45256" y="-1371"/>
                    <a:pt x="34284" y="-1371"/>
                    <a:pt x="26056" y="4114"/>
                  </a:cubicBezTo>
                  <a:lnTo>
                    <a:pt x="4114" y="26056"/>
                  </a:lnTo>
                  <a:cubicBezTo>
                    <a:pt x="-1371" y="31542"/>
                    <a:pt x="-1371" y="42513"/>
                    <a:pt x="4114" y="50741"/>
                  </a:cubicBezTo>
                  <a:cubicBezTo>
                    <a:pt x="9599" y="56227"/>
                    <a:pt x="12342" y="56227"/>
                    <a:pt x="17828" y="56227"/>
                  </a:cubicBezTo>
                  <a:lnTo>
                    <a:pt x="17828" y="56227"/>
                  </a:lnTo>
                  <a:close/>
                </a:path>
              </a:pathLst>
            </a:custGeom>
            <a:grpFill/>
            <a:ln w="274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D57F783-7170-E74E-B73B-D953E9F0A663}"/>
                </a:ext>
              </a:extLst>
            </p:cNvPr>
            <p:cNvSpPr/>
            <p:nvPr/>
          </p:nvSpPr>
          <p:spPr>
            <a:xfrm>
              <a:off x="7278006" y="401296"/>
              <a:ext cx="54856" cy="56226"/>
            </a:xfrm>
            <a:custGeom>
              <a:avLst/>
              <a:gdLst>
                <a:gd name="connsiteX0" fmla="*/ 17828 w 54856"/>
                <a:gd name="connsiteY0" fmla="*/ 56227 h 56226"/>
                <a:gd name="connsiteX1" fmla="*/ 28800 w 54856"/>
                <a:gd name="connsiteY1" fmla="*/ 50741 h 56226"/>
                <a:gd name="connsiteX2" fmla="*/ 50742 w 54856"/>
                <a:gd name="connsiteY2" fmla="*/ 28799 h 56226"/>
                <a:gd name="connsiteX3" fmla="*/ 50742 w 54856"/>
                <a:gd name="connsiteY3" fmla="*/ 4114 h 56226"/>
                <a:gd name="connsiteX4" fmla="*/ 26056 w 54856"/>
                <a:gd name="connsiteY4" fmla="*/ 4114 h 56226"/>
                <a:gd name="connsiteX5" fmla="*/ 4114 w 54856"/>
                <a:gd name="connsiteY5" fmla="*/ 26056 h 56226"/>
                <a:gd name="connsiteX6" fmla="*/ 4114 w 54856"/>
                <a:gd name="connsiteY6" fmla="*/ 50741 h 56226"/>
                <a:gd name="connsiteX7" fmla="*/ 17828 w 54856"/>
                <a:gd name="connsiteY7" fmla="*/ 56227 h 56226"/>
                <a:gd name="connsiteX8" fmla="*/ 17828 w 54856"/>
                <a:gd name="connsiteY8" fmla="*/ 56227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6" h="56226">
                  <a:moveTo>
                    <a:pt x="17828" y="56227"/>
                  </a:moveTo>
                  <a:cubicBezTo>
                    <a:pt x="23314" y="56227"/>
                    <a:pt x="26056" y="53484"/>
                    <a:pt x="28800" y="50741"/>
                  </a:cubicBezTo>
                  <a:lnTo>
                    <a:pt x="50742" y="28799"/>
                  </a:lnTo>
                  <a:cubicBezTo>
                    <a:pt x="56228" y="23314"/>
                    <a:pt x="56228" y="12342"/>
                    <a:pt x="50742" y="4114"/>
                  </a:cubicBezTo>
                  <a:cubicBezTo>
                    <a:pt x="45256" y="-1371"/>
                    <a:pt x="34284" y="-1371"/>
                    <a:pt x="26056" y="4114"/>
                  </a:cubicBezTo>
                  <a:lnTo>
                    <a:pt x="4114" y="26056"/>
                  </a:lnTo>
                  <a:cubicBezTo>
                    <a:pt x="-1371" y="31542"/>
                    <a:pt x="-1371" y="42513"/>
                    <a:pt x="4114" y="50741"/>
                  </a:cubicBezTo>
                  <a:cubicBezTo>
                    <a:pt x="9600" y="53484"/>
                    <a:pt x="12342" y="56227"/>
                    <a:pt x="17828" y="56227"/>
                  </a:cubicBezTo>
                  <a:lnTo>
                    <a:pt x="17828" y="56227"/>
                  </a:lnTo>
                  <a:close/>
                </a:path>
              </a:pathLst>
            </a:custGeom>
            <a:grp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FDDF7B4-D244-D44F-8156-EF8FCBBC3713}"/>
                </a:ext>
              </a:extLst>
            </p:cNvPr>
            <p:cNvSpPr/>
            <p:nvPr/>
          </p:nvSpPr>
          <p:spPr>
            <a:xfrm>
              <a:off x="7131268" y="331356"/>
              <a:ext cx="32913" cy="65826"/>
            </a:xfrm>
            <a:custGeom>
              <a:avLst/>
              <a:gdLst>
                <a:gd name="connsiteX0" fmla="*/ 16456 w 32913"/>
                <a:gd name="connsiteY0" fmla="*/ 65826 h 65826"/>
                <a:gd name="connsiteX1" fmla="*/ 32914 w 32913"/>
                <a:gd name="connsiteY1" fmla="*/ 49370 h 65826"/>
                <a:gd name="connsiteX2" fmla="*/ 32914 w 32913"/>
                <a:gd name="connsiteY2" fmla="*/ 16457 h 65826"/>
                <a:gd name="connsiteX3" fmla="*/ 16456 w 32913"/>
                <a:gd name="connsiteY3" fmla="*/ 0 h 65826"/>
                <a:gd name="connsiteX4" fmla="*/ 0 w 32913"/>
                <a:gd name="connsiteY4" fmla="*/ 16457 h 65826"/>
                <a:gd name="connsiteX5" fmla="*/ 0 w 32913"/>
                <a:gd name="connsiteY5" fmla="*/ 49370 h 65826"/>
                <a:gd name="connsiteX6" fmla="*/ 16456 w 32913"/>
                <a:gd name="connsiteY6" fmla="*/ 65826 h 65826"/>
                <a:gd name="connsiteX7" fmla="*/ 16456 w 32913"/>
                <a:gd name="connsiteY7" fmla="*/ 65826 h 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5826">
                  <a:moveTo>
                    <a:pt x="16456" y="65826"/>
                  </a:moveTo>
                  <a:cubicBezTo>
                    <a:pt x="24686" y="65826"/>
                    <a:pt x="32914" y="57598"/>
                    <a:pt x="32914" y="49370"/>
                  </a:cubicBezTo>
                  <a:lnTo>
                    <a:pt x="32914" y="16457"/>
                  </a:lnTo>
                  <a:cubicBezTo>
                    <a:pt x="32914" y="8228"/>
                    <a:pt x="24686" y="0"/>
                    <a:pt x="16456" y="0"/>
                  </a:cubicBezTo>
                  <a:cubicBezTo>
                    <a:pt x="8228" y="0"/>
                    <a:pt x="0" y="8228"/>
                    <a:pt x="0" y="16457"/>
                  </a:cubicBezTo>
                  <a:lnTo>
                    <a:pt x="0" y="49370"/>
                  </a:lnTo>
                  <a:cubicBezTo>
                    <a:pt x="0" y="57598"/>
                    <a:pt x="8228" y="65826"/>
                    <a:pt x="16456" y="65826"/>
                  </a:cubicBezTo>
                  <a:lnTo>
                    <a:pt x="16456" y="65826"/>
                  </a:lnTo>
                  <a:close/>
                </a:path>
              </a:pathLst>
            </a:custGeom>
            <a:grpFill/>
            <a:ln w="27426" cap="flat">
              <a:noFill/>
              <a:prstDash val="solid"/>
              <a:miter/>
            </a:ln>
          </p:spPr>
          <p:txBody>
            <a:bodyPr rtlCol="0" anchor="ctr"/>
            <a:lstStyle/>
            <a:p>
              <a:endParaRPr lang="en-US"/>
            </a:p>
          </p:txBody>
        </p:sp>
      </p:grpSp>
      <p:pic>
        <p:nvPicPr>
          <p:cNvPr id="3" name="Picture 2">
            <a:extLst>
              <a:ext uri="{FF2B5EF4-FFF2-40B4-BE49-F238E27FC236}">
                <a16:creationId xmlns:a16="http://schemas.microsoft.com/office/drawing/2014/main" id="{4AE5DA0E-735C-1047-88B1-72D8DEC55A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1"/>
          <a:stretch/>
        </p:blipFill>
        <p:spPr>
          <a:xfrm>
            <a:off x="3077" y="5973403"/>
            <a:ext cx="7559675" cy="4172723"/>
          </a:xfrm>
          <a:prstGeom prst="rect">
            <a:avLst/>
          </a:prstGeom>
        </p:spPr>
      </p:pic>
    </p:spTree>
    <p:extLst>
      <p:ext uri="{BB962C8B-B14F-4D97-AF65-F5344CB8AC3E}">
        <p14:creationId xmlns:p14="http://schemas.microsoft.com/office/powerpoint/2010/main" val="3256056801"/>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302933-2FDE-6D42-BFD4-48976AD336E1}"/>
              </a:ext>
            </a:extLst>
          </p:cNvPr>
          <p:cNvSpPr/>
          <p:nvPr/>
        </p:nvSpPr>
        <p:spPr>
          <a:xfrm>
            <a:off x="7134555" y="6956741"/>
            <a:ext cx="417329" cy="3122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1" name="Rectangle 5">
            <a:extLst>
              <a:ext uri="{FF2B5EF4-FFF2-40B4-BE49-F238E27FC236}">
                <a16:creationId xmlns:a16="http://schemas.microsoft.com/office/drawing/2014/main" id="{8627DA8B-2817-214B-AA66-7BE51C569574}"/>
              </a:ext>
            </a:extLst>
          </p:cNvPr>
          <p:cNvSpPr/>
          <p:nvPr/>
        </p:nvSpPr>
        <p:spPr bwMode="auto">
          <a:xfrm>
            <a:off x="-21320" y="3391571"/>
            <a:ext cx="7573204" cy="3829885"/>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6" name="Text Placeholder 5">
            <a:extLst>
              <a:ext uri="{FF2B5EF4-FFF2-40B4-BE49-F238E27FC236}">
                <a16:creationId xmlns:a16="http://schemas.microsoft.com/office/drawing/2014/main" id="{A4098B91-9C61-C34B-BB24-B450E5A81603}"/>
              </a:ext>
            </a:extLst>
          </p:cNvPr>
          <p:cNvSpPr>
            <a:spLocks noGrp="1"/>
          </p:cNvSpPr>
          <p:nvPr>
            <p:ph type="body" sz="quarter" idx="32"/>
          </p:nvPr>
        </p:nvSpPr>
        <p:spPr>
          <a:xfrm>
            <a:off x="547569" y="3742166"/>
            <a:ext cx="6472356" cy="3161589"/>
          </a:xfrm>
        </p:spPr>
        <p:txBody>
          <a:bodyPr/>
          <a:lstStyle/>
          <a:p>
            <a:r>
              <a:rPr lang="en-GB" dirty="0">
                <a:solidFill>
                  <a:schemeClr val="bg1"/>
                </a:solidFill>
              </a:rPr>
              <a:t>CSI EU stems from the consortium’s belief that public policy and investment in adults and young people should contribute to more culturally-sensitive and engaged citizens and consequently to better employees. The key differentiating feature of CSI EU is to present innovation as a transversal skill and a mindset which empowers adults to identify and creatively solve social problems by designing sustainable initiatives, all the while it contributes to the development of culturally empathetic and active citizens. Innovation, imagination and resilience are key features that will help people with lower skills and/or directly affected by the COVID-19 crisis to rebound and exploit new opportunities, and take advantage of the power of the cultural and arts sectors to emerge stronger with more relevant skills through innovative or/and digital methods. </a:t>
            </a:r>
            <a:endParaRPr lang="en-IE" dirty="0">
              <a:solidFill>
                <a:schemeClr val="bg1"/>
              </a:solidFill>
            </a:endParaRPr>
          </a:p>
          <a:p>
            <a:r>
              <a:rPr lang="en-GB" dirty="0">
                <a:solidFill>
                  <a:schemeClr val="bg1"/>
                </a:solidFill>
              </a:rPr>
              <a:t> </a:t>
            </a:r>
            <a:endParaRPr lang="en-IE" dirty="0">
              <a:solidFill>
                <a:schemeClr val="bg1"/>
              </a:solidFill>
            </a:endParaRPr>
          </a:p>
          <a:p>
            <a:r>
              <a:rPr lang="en-GB" dirty="0">
                <a:solidFill>
                  <a:schemeClr val="bg1"/>
                </a:solidFill>
              </a:rPr>
              <a:t>For this reason, the CSI EU project brought together organisations specialised in the fields of adult learning, arts and culture to work together and develop social innovation projects with young adults in cultural and creative spaces, as well as to encourage adult educators to adopt creative and innovative approaches to education, reconceptualise issues and deliver more relevant learning pathways to young adults in this time of economic and societal upheaval</a:t>
            </a:r>
            <a:r>
              <a:rPr lang="en-IE" dirty="0">
                <a:solidFill>
                  <a:schemeClr val="bg1"/>
                </a:solidFill>
              </a:rPr>
              <a:t>. </a:t>
            </a:r>
          </a:p>
          <a:p>
            <a:endParaRPr lang="en-IE" dirty="0">
              <a:solidFill>
                <a:schemeClr val="bg1"/>
              </a:solidFill>
            </a:endParaRPr>
          </a:p>
          <a:p>
            <a:r>
              <a:rPr lang="en-IE" dirty="0">
                <a:solidFill>
                  <a:schemeClr val="bg1"/>
                </a:solidFill>
              </a:rPr>
              <a:t>The project consortium consists of the following organisations, each one with a complementary expertise for a valuable contribution to the aims and objectives of this Guide. The fields of expertise that the consortium is specialised in are: culture and creativity, social innovation, pedagogy focus and young adults focus </a:t>
            </a:r>
            <a:endParaRPr lang="en-US" dirty="0">
              <a:solidFill>
                <a:schemeClr val="bg1"/>
              </a:solidFill>
            </a:endParaRPr>
          </a:p>
        </p:txBody>
      </p:sp>
      <p:sp>
        <p:nvSpPr>
          <p:cNvPr id="9" name="Text Placeholder 8">
            <a:extLst>
              <a:ext uri="{FF2B5EF4-FFF2-40B4-BE49-F238E27FC236}">
                <a16:creationId xmlns:a16="http://schemas.microsoft.com/office/drawing/2014/main" id="{D7EFCB2D-8FA6-8E44-8CC2-CFC2DD846724}"/>
              </a:ext>
            </a:extLst>
          </p:cNvPr>
          <p:cNvSpPr>
            <a:spLocks noGrp="1"/>
          </p:cNvSpPr>
          <p:nvPr>
            <p:ph type="body" sz="quarter" idx="30"/>
          </p:nvPr>
        </p:nvSpPr>
        <p:spPr>
          <a:xfrm>
            <a:off x="2724898" y="747686"/>
            <a:ext cx="3268819" cy="997986"/>
          </a:xfrm>
        </p:spPr>
        <p:txBody>
          <a:bodyPr/>
          <a:lstStyle/>
          <a:p>
            <a:r>
              <a:rPr lang="en-GB" sz="1800" dirty="0"/>
              <a:t>Dungannon Enterprise Centre</a:t>
            </a:r>
            <a:endParaRPr lang="en-US" sz="1800" dirty="0"/>
          </a:p>
        </p:txBody>
      </p:sp>
      <p:sp>
        <p:nvSpPr>
          <p:cNvPr id="4" name="Slide Number Placeholder 3">
            <a:extLst>
              <a:ext uri="{FF2B5EF4-FFF2-40B4-BE49-F238E27FC236}">
                <a16:creationId xmlns:a16="http://schemas.microsoft.com/office/drawing/2014/main" id="{8B003CB6-7E9B-A743-BB90-2E4DDA762209}"/>
              </a:ext>
            </a:extLst>
          </p:cNvPr>
          <p:cNvSpPr>
            <a:spLocks noGrp="1"/>
          </p:cNvSpPr>
          <p:nvPr>
            <p:ph type="sldNum" sz="quarter" idx="4"/>
          </p:nvPr>
        </p:nvSpPr>
        <p:spPr/>
        <p:txBody>
          <a:bodyPr/>
          <a:lstStyle/>
          <a:p>
            <a:fld id="{CB2079F2-58AF-ED44-82D7-E04B2F6FD686}" type="slidenum">
              <a:rPr lang="en-US" smtClean="0"/>
              <a:pPr/>
              <a:t>8</a:t>
            </a:fld>
            <a:endParaRPr lang="en-US" dirty="0"/>
          </a:p>
        </p:txBody>
      </p:sp>
      <p:sp>
        <p:nvSpPr>
          <p:cNvPr id="10" name="Text Placeholder 5">
            <a:extLst>
              <a:ext uri="{FF2B5EF4-FFF2-40B4-BE49-F238E27FC236}">
                <a16:creationId xmlns:a16="http://schemas.microsoft.com/office/drawing/2014/main" id="{FEAE5035-6CA9-0B41-9BD2-07B8B4CF290B}"/>
              </a:ext>
            </a:extLst>
          </p:cNvPr>
          <p:cNvSpPr txBox="1">
            <a:spLocks/>
          </p:cNvSpPr>
          <p:nvPr/>
        </p:nvSpPr>
        <p:spPr>
          <a:xfrm>
            <a:off x="2724899" y="1243015"/>
            <a:ext cx="4328338" cy="13122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b="1" dirty="0"/>
              <a:t>Dungannon Enterprise Centre </a:t>
            </a:r>
            <a:r>
              <a:rPr lang="en-GB" dirty="0"/>
              <a:t>has a clear focus on the development of the creative and innovative business sector across its region and throughout Northern Ireland. DEC provides leading training and advisory support to enable the creation of new creative businesses in this sector. CSI: EU complements and builds upon E+ “Youth Enterprise Through Arts” which integrated entrepreneurship training among young people in the fields of creative and digital arts, with the aim of encouraging young people to set up their own private or community arts related business. </a:t>
            </a:r>
          </a:p>
        </p:txBody>
      </p:sp>
      <p:pic>
        <p:nvPicPr>
          <p:cNvPr id="15" name="Picture 14">
            <a:extLst>
              <a:ext uri="{FF2B5EF4-FFF2-40B4-BE49-F238E27FC236}">
                <a16:creationId xmlns:a16="http://schemas.microsoft.com/office/drawing/2014/main" id="{4D15CF8E-BF68-F145-B508-6C68C1EA891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2553" y="726450"/>
            <a:ext cx="2751284" cy="1961916"/>
          </a:xfrm>
          <a:prstGeom prst="rect">
            <a:avLst/>
          </a:prstGeom>
        </p:spPr>
      </p:pic>
      <p:sp>
        <p:nvSpPr>
          <p:cNvPr id="16" name="Rectangle 15">
            <a:extLst>
              <a:ext uri="{FF2B5EF4-FFF2-40B4-BE49-F238E27FC236}">
                <a16:creationId xmlns:a16="http://schemas.microsoft.com/office/drawing/2014/main" id="{E878FBAA-A4E4-A341-99EF-358C4A62809C}"/>
              </a:ext>
            </a:extLst>
          </p:cNvPr>
          <p:cNvSpPr/>
          <p:nvPr/>
        </p:nvSpPr>
        <p:spPr>
          <a:xfrm>
            <a:off x="-3032" y="907039"/>
            <a:ext cx="2285189" cy="1448172"/>
          </a:xfrm>
          <a:prstGeom prst="rect">
            <a:avLst/>
          </a:pr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9" name="Group 18">
            <a:extLst>
              <a:ext uri="{FF2B5EF4-FFF2-40B4-BE49-F238E27FC236}">
                <a16:creationId xmlns:a16="http://schemas.microsoft.com/office/drawing/2014/main" id="{13C3A1AF-2F90-2249-827A-3A6046AFB272}"/>
              </a:ext>
            </a:extLst>
          </p:cNvPr>
          <p:cNvGrpSpPr/>
          <p:nvPr/>
        </p:nvGrpSpPr>
        <p:grpSpPr>
          <a:xfrm rot="847229">
            <a:off x="1898269" y="1553573"/>
            <a:ext cx="756652" cy="667396"/>
            <a:chOff x="1338363" y="5152163"/>
            <a:chExt cx="756652" cy="667396"/>
          </a:xfrm>
        </p:grpSpPr>
        <p:sp>
          <p:nvSpPr>
            <p:cNvPr id="17" name="Oval 16">
              <a:extLst>
                <a:ext uri="{FF2B5EF4-FFF2-40B4-BE49-F238E27FC236}">
                  <a16:creationId xmlns:a16="http://schemas.microsoft.com/office/drawing/2014/main" id="{3F78F510-FD43-894F-A998-77454266AAFD}"/>
                </a:ext>
              </a:extLst>
            </p:cNvPr>
            <p:cNvSpPr/>
            <p:nvPr/>
          </p:nvSpPr>
          <p:spPr>
            <a:xfrm>
              <a:off x="1375642" y="5152163"/>
              <a:ext cx="667395" cy="667395"/>
            </a:xfrm>
            <a:prstGeom prst="ellipse">
              <a:avLst/>
            </a:prstGeom>
            <a:solidFill>
              <a:srgbClr val="33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8">
              <a:extLst>
                <a:ext uri="{FF2B5EF4-FFF2-40B4-BE49-F238E27FC236}">
                  <a16:creationId xmlns:a16="http://schemas.microsoft.com/office/drawing/2014/main" id="{A8CE7EC3-127A-F740-BAA4-AF935EF5BB70}"/>
                </a:ext>
              </a:extLst>
            </p:cNvPr>
            <p:cNvSpPr txBox="1">
              <a:spLocks/>
            </p:cNvSpPr>
            <p:nvPr/>
          </p:nvSpPr>
          <p:spPr>
            <a:xfrm>
              <a:off x="1338363" y="5241391"/>
              <a:ext cx="756652" cy="578168"/>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340"/>
                </a:lnSpc>
                <a:spcBef>
                  <a:spcPts val="0"/>
                </a:spcBef>
              </a:pPr>
              <a:r>
                <a:rPr lang="en-GB" sz="1200" dirty="0">
                  <a:solidFill>
                    <a:schemeClr val="bg1"/>
                  </a:solidFill>
                  <a:hlinkClick r:id="rId4">
                    <a:extLst>
                      <a:ext uri="{A12FA001-AC4F-418D-AE19-62706E023703}">
                        <ahyp:hlinkClr xmlns:ahyp="http://schemas.microsoft.com/office/drawing/2018/hyperlinkcolor" val="tx"/>
                      </a:ext>
                    </a:extLst>
                  </a:hlinkClick>
                </a:rPr>
                <a:t>CLICK  TO VIEW</a:t>
              </a:r>
              <a:endParaRPr lang="en-US" sz="1200" dirty="0">
                <a:solidFill>
                  <a:schemeClr val="bg1"/>
                </a:solidFill>
              </a:endParaRPr>
            </a:p>
          </p:txBody>
        </p:sp>
      </p:grpSp>
      <p:sp>
        <p:nvSpPr>
          <p:cNvPr id="20" name="Text Placeholder 8">
            <a:extLst>
              <a:ext uri="{FF2B5EF4-FFF2-40B4-BE49-F238E27FC236}">
                <a16:creationId xmlns:a16="http://schemas.microsoft.com/office/drawing/2014/main" id="{9F9834A0-3E1B-E246-8D45-6FF1CDA579C8}"/>
              </a:ext>
            </a:extLst>
          </p:cNvPr>
          <p:cNvSpPr txBox="1">
            <a:spLocks/>
          </p:cNvSpPr>
          <p:nvPr/>
        </p:nvSpPr>
        <p:spPr>
          <a:xfrm>
            <a:off x="573870" y="8031056"/>
            <a:ext cx="2551480" cy="99798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err="1">
                <a:hlinkClick r:id="rId5">
                  <a:extLst>
                    <a:ext uri="{A12FA001-AC4F-418D-AE19-62706E023703}">
                      <ahyp:hlinkClr xmlns:ahyp="http://schemas.microsoft.com/office/drawing/2018/hyperlinkcolor" val="tx"/>
                    </a:ext>
                  </a:extLst>
                </a:hlinkClick>
              </a:rPr>
              <a:t>Materahub</a:t>
            </a:r>
            <a:r>
              <a:rPr lang="en-GB" sz="1800" dirty="0">
                <a:hlinkClick r:id="rId5">
                  <a:extLst>
                    <a:ext uri="{A12FA001-AC4F-418D-AE19-62706E023703}">
                      <ahyp:hlinkClr xmlns:ahyp="http://schemas.microsoft.com/office/drawing/2018/hyperlinkcolor" val="tx"/>
                    </a:ext>
                  </a:extLst>
                </a:hlinkClick>
              </a:rPr>
              <a:t> </a:t>
            </a:r>
            <a:endParaRPr lang="en-US" sz="1800" dirty="0"/>
          </a:p>
        </p:txBody>
      </p:sp>
      <p:sp>
        <p:nvSpPr>
          <p:cNvPr id="21" name="Text Placeholder 5">
            <a:extLst>
              <a:ext uri="{FF2B5EF4-FFF2-40B4-BE49-F238E27FC236}">
                <a16:creationId xmlns:a16="http://schemas.microsoft.com/office/drawing/2014/main" id="{A7E3D976-DE60-D04F-8D02-0F5D71D1290C}"/>
              </a:ext>
            </a:extLst>
          </p:cNvPr>
          <p:cNvSpPr txBox="1">
            <a:spLocks/>
          </p:cNvSpPr>
          <p:nvPr/>
        </p:nvSpPr>
        <p:spPr>
          <a:xfrm>
            <a:off x="573870" y="8526385"/>
            <a:ext cx="4328338" cy="13122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More concretely, in the creative and culture-based organisations field, </a:t>
            </a:r>
            <a:r>
              <a:rPr lang="en-GB" b="1" dirty="0" err="1"/>
              <a:t>Materahub</a:t>
            </a:r>
            <a:r>
              <a:rPr lang="en-GB" b="1" dirty="0"/>
              <a:t> </a:t>
            </a:r>
            <a:r>
              <a:rPr lang="en-GB" dirty="0"/>
              <a:t>is an Italian creative consortium with a broad scope of networks in the creative and cultural sectors, that helps cultural and arts’ initiatives to grow. While working directly with adults in the creative industries, it increasingly accompanies all types of organisations to boost the creative and cultural components of their work; </a:t>
            </a:r>
            <a:endParaRPr lang="en-US" dirty="0"/>
          </a:p>
        </p:txBody>
      </p:sp>
      <p:pic>
        <p:nvPicPr>
          <p:cNvPr id="22" name="Picture 21">
            <a:extLst>
              <a:ext uri="{FF2B5EF4-FFF2-40B4-BE49-F238E27FC236}">
                <a16:creationId xmlns:a16="http://schemas.microsoft.com/office/drawing/2014/main" id="{5FFDBCE3-E4F1-304F-AE8F-DC58883EB30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02325" y="7897249"/>
            <a:ext cx="2751284" cy="1961916"/>
          </a:xfrm>
          <a:prstGeom prst="rect">
            <a:avLst/>
          </a:prstGeom>
        </p:spPr>
      </p:pic>
      <p:sp>
        <p:nvSpPr>
          <p:cNvPr id="23" name="Rectangle 22">
            <a:extLst>
              <a:ext uri="{FF2B5EF4-FFF2-40B4-BE49-F238E27FC236}">
                <a16:creationId xmlns:a16="http://schemas.microsoft.com/office/drawing/2014/main" id="{1EEC7C1F-E150-1C49-947B-41B1F8EE53FD}"/>
              </a:ext>
            </a:extLst>
          </p:cNvPr>
          <p:cNvSpPr/>
          <p:nvPr/>
        </p:nvSpPr>
        <p:spPr>
          <a:xfrm>
            <a:off x="5274486" y="8073764"/>
            <a:ext cx="2285189" cy="1448172"/>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24" name="Group 23">
            <a:extLst>
              <a:ext uri="{FF2B5EF4-FFF2-40B4-BE49-F238E27FC236}">
                <a16:creationId xmlns:a16="http://schemas.microsoft.com/office/drawing/2014/main" id="{CA169232-5C88-4348-8DB7-334CB1A3DE8B}"/>
              </a:ext>
            </a:extLst>
          </p:cNvPr>
          <p:cNvGrpSpPr/>
          <p:nvPr/>
        </p:nvGrpSpPr>
        <p:grpSpPr>
          <a:xfrm rot="847229">
            <a:off x="5533996" y="9340988"/>
            <a:ext cx="756652" cy="667396"/>
            <a:chOff x="1338363" y="5152163"/>
            <a:chExt cx="756652" cy="667396"/>
          </a:xfrm>
        </p:grpSpPr>
        <p:sp>
          <p:nvSpPr>
            <p:cNvPr id="25" name="Oval 24">
              <a:extLst>
                <a:ext uri="{FF2B5EF4-FFF2-40B4-BE49-F238E27FC236}">
                  <a16:creationId xmlns:a16="http://schemas.microsoft.com/office/drawing/2014/main" id="{C79E57C5-11EE-1541-920A-8120BB05E0EC}"/>
                </a:ext>
              </a:extLst>
            </p:cNvPr>
            <p:cNvSpPr/>
            <p:nvPr/>
          </p:nvSpPr>
          <p:spPr>
            <a:xfrm>
              <a:off x="1375642" y="5152163"/>
              <a:ext cx="667395" cy="667395"/>
            </a:xfrm>
            <a:prstGeom prst="ellipse">
              <a:avLst/>
            </a:prstGeom>
            <a:solidFill>
              <a:srgbClr val="33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8">
              <a:extLst>
                <a:ext uri="{FF2B5EF4-FFF2-40B4-BE49-F238E27FC236}">
                  <a16:creationId xmlns:a16="http://schemas.microsoft.com/office/drawing/2014/main" id="{B3D9B5E5-DEBF-414A-A7A8-893AC3185F7C}"/>
                </a:ext>
              </a:extLst>
            </p:cNvPr>
            <p:cNvSpPr txBox="1">
              <a:spLocks/>
            </p:cNvSpPr>
            <p:nvPr/>
          </p:nvSpPr>
          <p:spPr>
            <a:xfrm>
              <a:off x="1338363" y="5241391"/>
              <a:ext cx="756652" cy="578168"/>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340"/>
                </a:lnSpc>
                <a:spcBef>
                  <a:spcPts val="0"/>
                </a:spcBef>
              </a:pPr>
              <a:r>
                <a:rPr lang="en-GB" sz="1200" dirty="0">
                  <a:solidFill>
                    <a:schemeClr val="bg1"/>
                  </a:solidFill>
                  <a:hlinkClick r:id="rId5">
                    <a:extLst>
                      <a:ext uri="{A12FA001-AC4F-418D-AE19-62706E023703}">
                        <ahyp:hlinkClr xmlns:ahyp="http://schemas.microsoft.com/office/drawing/2018/hyperlinkcolor" val="tx"/>
                      </a:ext>
                    </a:extLst>
                  </a:hlinkClick>
                </a:rPr>
                <a:t>CLICK  TO VIEW</a:t>
              </a:r>
              <a:endParaRPr lang="en-US" sz="1200" dirty="0">
                <a:solidFill>
                  <a:schemeClr val="bg1"/>
                </a:solidFill>
              </a:endParaRPr>
            </a:p>
          </p:txBody>
        </p:sp>
      </p:grpSp>
    </p:spTree>
    <p:extLst>
      <p:ext uri="{BB962C8B-B14F-4D97-AF65-F5344CB8AC3E}">
        <p14:creationId xmlns:p14="http://schemas.microsoft.com/office/powerpoint/2010/main" val="34881388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 name="Text Placeholder 2">
            <a:extLst>
              <a:ext uri="{FF2B5EF4-FFF2-40B4-BE49-F238E27FC236}">
                <a16:creationId xmlns:a16="http://schemas.microsoft.com/office/drawing/2014/main" id="{1AF23100-2609-7941-9BB6-AFBC3E44E8ED}"/>
              </a:ext>
            </a:extLst>
          </p:cNvPr>
          <p:cNvSpPr>
            <a:spLocks noGrp="1"/>
          </p:cNvSpPr>
          <p:nvPr>
            <p:ph type="body" sz="quarter" idx="32"/>
          </p:nvPr>
        </p:nvSpPr>
        <p:spPr>
          <a:xfrm>
            <a:off x="522423" y="1861383"/>
            <a:ext cx="6526988" cy="658793"/>
          </a:xfrm>
        </p:spPr>
        <p:txBody>
          <a:bodyPr numCol="1"/>
          <a:lstStyle/>
          <a:p>
            <a:r>
              <a:rPr lang="en-GB" dirty="0"/>
              <a:t>Based on the competence frameworks mentioned above, we categorised the main competences needed to be a confident cultural social innovator in the following 4 thematic areas:</a:t>
            </a:r>
            <a:endParaRPr lang="en-US" dirty="0"/>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80</a:t>
            </a:fld>
            <a:endParaRPr lang="en-US" dirty="0"/>
          </a:p>
        </p:txBody>
      </p:sp>
      <p:sp>
        <p:nvSpPr>
          <p:cNvPr id="81" name="Text Placeholder 16">
            <a:extLst>
              <a:ext uri="{FF2B5EF4-FFF2-40B4-BE49-F238E27FC236}">
                <a16:creationId xmlns:a16="http://schemas.microsoft.com/office/drawing/2014/main" id="{C0D319DE-1B83-3D4C-9A2D-88D35289AF17}"/>
              </a:ext>
            </a:extLst>
          </p:cNvPr>
          <p:cNvSpPr txBox="1">
            <a:spLocks/>
          </p:cNvSpPr>
          <p:nvPr/>
        </p:nvSpPr>
        <p:spPr>
          <a:xfrm>
            <a:off x="522423" y="813200"/>
            <a:ext cx="4679772" cy="764293"/>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5.1. The structure and content of the framework</a:t>
            </a:r>
            <a:endParaRPr lang="en-RU" dirty="0"/>
          </a:p>
          <a:p>
            <a:r>
              <a:rPr lang="en-GB" dirty="0"/>
              <a:t> </a:t>
            </a:r>
            <a:endParaRPr lang="en-US" dirty="0"/>
          </a:p>
        </p:txBody>
      </p:sp>
      <p:sp>
        <p:nvSpPr>
          <p:cNvPr id="14" name="Text Placeholder 2">
            <a:extLst>
              <a:ext uri="{FF2B5EF4-FFF2-40B4-BE49-F238E27FC236}">
                <a16:creationId xmlns:a16="http://schemas.microsoft.com/office/drawing/2014/main" id="{A6CC2204-950F-9540-A10A-DE5A202E4523}"/>
              </a:ext>
            </a:extLst>
          </p:cNvPr>
          <p:cNvSpPr txBox="1">
            <a:spLocks/>
          </p:cNvSpPr>
          <p:nvPr/>
        </p:nvSpPr>
        <p:spPr>
          <a:xfrm>
            <a:off x="481479" y="5202078"/>
            <a:ext cx="6526988" cy="1348847"/>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In addition, we accompanied each competence with a hint</a:t>
            </a:r>
            <a:r>
              <a:rPr lang="en-GB" b="1" dirty="0"/>
              <a:t> </a:t>
            </a:r>
            <a:r>
              <a:rPr lang="en-GB" dirty="0"/>
              <a:t>which</a:t>
            </a:r>
            <a:r>
              <a:rPr lang="en-GB" b="1" dirty="0"/>
              <a:t> </a:t>
            </a:r>
            <a:r>
              <a:rPr lang="en-GB" dirty="0"/>
              <a:t>is a short description of the competence adults are expected to cultivate, followed by the related descriptors. Based on the descriptor levels, as mentioned in the European Qualification Framework (see</a:t>
            </a:r>
            <a:r>
              <a:rPr lang="en-GB" dirty="0">
                <a:solidFill>
                  <a:srgbClr val="6B9F25"/>
                </a:solidFill>
              </a:rPr>
              <a:t> </a:t>
            </a:r>
            <a:r>
              <a:rPr lang="en-GB" b="1" dirty="0">
                <a:solidFill>
                  <a:srgbClr val="E54526"/>
                </a:solidFill>
                <a:hlinkClick r:id="rId2">
                  <a:extLst>
                    <a:ext uri="{A12FA001-AC4F-418D-AE19-62706E023703}">
                      <ahyp:hlinkClr xmlns:ahyp="http://schemas.microsoft.com/office/drawing/2018/hyperlinkcolor" val="tx"/>
                    </a:ext>
                  </a:extLst>
                </a:hlinkClick>
              </a:rPr>
              <a:t>descriptor page of EQF</a:t>
            </a:r>
            <a:r>
              <a:rPr lang="en-GB" b="1" dirty="0">
                <a:solidFill>
                  <a:srgbClr val="E54526"/>
                </a:solidFill>
              </a:rPr>
              <a:t>), </a:t>
            </a:r>
            <a:r>
              <a:rPr lang="en-GB" dirty="0"/>
              <a:t>the CSI Framework mainly focuses on </a:t>
            </a:r>
            <a:r>
              <a:rPr lang="en-GB" dirty="0">
                <a:solidFill>
                  <a:srgbClr val="E54526"/>
                </a:solidFill>
              </a:rPr>
              <a:t>Level 1, Level 2 </a:t>
            </a:r>
            <a:r>
              <a:rPr lang="en-GB" dirty="0"/>
              <a:t>and partially </a:t>
            </a:r>
          </a:p>
          <a:p>
            <a:r>
              <a:rPr lang="en-GB" dirty="0">
                <a:solidFill>
                  <a:srgbClr val="E54526"/>
                </a:solidFill>
              </a:rPr>
              <a:t>Level 3</a:t>
            </a:r>
            <a:r>
              <a:rPr lang="en-GB" dirty="0"/>
              <a:t> of knowledge, skills, responsibility and autonomy. As such, the purpose of this framework is to introduce, guide and change the mindset in relation to culture-based social innovation. The competencies are divided according to the identified thematic areas, and of course are not meant to be exhaustive or conclusive. </a:t>
            </a:r>
            <a:endParaRPr lang="en-US" dirty="0"/>
          </a:p>
        </p:txBody>
      </p:sp>
      <p:sp>
        <p:nvSpPr>
          <p:cNvPr id="17" name="Text Placeholder 5">
            <a:extLst>
              <a:ext uri="{FF2B5EF4-FFF2-40B4-BE49-F238E27FC236}">
                <a16:creationId xmlns:a16="http://schemas.microsoft.com/office/drawing/2014/main" id="{11D233E3-5BA7-5A42-891E-F4814C61574A}"/>
              </a:ext>
            </a:extLst>
          </p:cNvPr>
          <p:cNvSpPr txBox="1">
            <a:spLocks/>
          </p:cNvSpPr>
          <p:nvPr/>
        </p:nvSpPr>
        <p:spPr>
          <a:xfrm>
            <a:off x="190684" y="3027611"/>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9" name="Text Placeholder 5">
            <a:extLst>
              <a:ext uri="{FF2B5EF4-FFF2-40B4-BE49-F238E27FC236}">
                <a16:creationId xmlns:a16="http://schemas.microsoft.com/office/drawing/2014/main" id="{615EE124-0E5F-F943-B10A-72F14EFD4781}"/>
              </a:ext>
            </a:extLst>
          </p:cNvPr>
          <p:cNvSpPr txBox="1">
            <a:spLocks/>
          </p:cNvSpPr>
          <p:nvPr/>
        </p:nvSpPr>
        <p:spPr>
          <a:xfrm>
            <a:off x="199549" y="3004106"/>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01</a:t>
            </a:r>
          </a:p>
        </p:txBody>
      </p:sp>
      <p:sp>
        <p:nvSpPr>
          <p:cNvPr id="20" name="Text Placeholder 5">
            <a:extLst>
              <a:ext uri="{FF2B5EF4-FFF2-40B4-BE49-F238E27FC236}">
                <a16:creationId xmlns:a16="http://schemas.microsoft.com/office/drawing/2014/main" id="{8DD167DF-2CAC-CE40-A464-9B93BBF2DAD0}"/>
              </a:ext>
            </a:extLst>
          </p:cNvPr>
          <p:cNvSpPr txBox="1">
            <a:spLocks/>
          </p:cNvSpPr>
          <p:nvPr/>
        </p:nvSpPr>
        <p:spPr>
          <a:xfrm>
            <a:off x="190684" y="3388704"/>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5" name="Text Placeholder 5">
            <a:extLst>
              <a:ext uri="{FF2B5EF4-FFF2-40B4-BE49-F238E27FC236}">
                <a16:creationId xmlns:a16="http://schemas.microsoft.com/office/drawing/2014/main" id="{B3BA0C2B-5823-494F-98D1-92F56BF1B815}"/>
              </a:ext>
            </a:extLst>
          </p:cNvPr>
          <p:cNvSpPr txBox="1">
            <a:spLocks/>
          </p:cNvSpPr>
          <p:nvPr/>
        </p:nvSpPr>
        <p:spPr>
          <a:xfrm>
            <a:off x="208414" y="3365199"/>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02</a:t>
            </a:r>
          </a:p>
        </p:txBody>
      </p:sp>
      <p:sp>
        <p:nvSpPr>
          <p:cNvPr id="26" name="Text Placeholder 5">
            <a:extLst>
              <a:ext uri="{FF2B5EF4-FFF2-40B4-BE49-F238E27FC236}">
                <a16:creationId xmlns:a16="http://schemas.microsoft.com/office/drawing/2014/main" id="{148D3FFD-7127-4649-83E3-0B967975F6B4}"/>
              </a:ext>
            </a:extLst>
          </p:cNvPr>
          <p:cNvSpPr txBox="1">
            <a:spLocks/>
          </p:cNvSpPr>
          <p:nvPr/>
        </p:nvSpPr>
        <p:spPr>
          <a:xfrm>
            <a:off x="190684" y="3747270"/>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27" name="Text Placeholder 5">
            <a:extLst>
              <a:ext uri="{FF2B5EF4-FFF2-40B4-BE49-F238E27FC236}">
                <a16:creationId xmlns:a16="http://schemas.microsoft.com/office/drawing/2014/main" id="{990F3F86-AEC5-7A4C-AB0A-5CEF4E30EBBB}"/>
              </a:ext>
            </a:extLst>
          </p:cNvPr>
          <p:cNvSpPr txBox="1">
            <a:spLocks/>
          </p:cNvSpPr>
          <p:nvPr/>
        </p:nvSpPr>
        <p:spPr>
          <a:xfrm>
            <a:off x="199549" y="3723765"/>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03</a:t>
            </a:r>
          </a:p>
        </p:txBody>
      </p:sp>
      <p:sp>
        <p:nvSpPr>
          <p:cNvPr id="28" name="Rectangle 5">
            <a:extLst>
              <a:ext uri="{FF2B5EF4-FFF2-40B4-BE49-F238E27FC236}">
                <a16:creationId xmlns:a16="http://schemas.microsoft.com/office/drawing/2014/main" id="{8E5434B6-D03B-0F49-8116-2E66758E6605}"/>
              </a:ext>
            </a:extLst>
          </p:cNvPr>
          <p:cNvSpPr/>
          <p:nvPr/>
        </p:nvSpPr>
        <p:spPr bwMode="auto">
          <a:xfrm>
            <a:off x="654729" y="2672398"/>
            <a:ext cx="6904946" cy="20902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29" name="Text Placeholder 2">
            <a:extLst>
              <a:ext uri="{FF2B5EF4-FFF2-40B4-BE49-F238E27FC236}">
                <a16:creationId xmlns:a16="http://schemas.microsoft.com/office/drawing/2014/main" id="{715A69B6-153E-C743-B642-BA5243B308CB}"/>
              </a:ext>
            </a:extLst>
          </p:cNvPr>
          <p:cNvSpPr txBox="1">
            <a:spLocks/>
          </p:cNvSpPr>
          <p:nvPr/>
        </p:nvSpPr>
        <p:spPr>
          <a:xfrm>
            <a:off x="912635" y="3045826"/>
            <a:ext cx="5818041" cy="14634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tabLst>
                <a:tab pos="177800" algn="l"/>
              </a:tabLst>
            </a:pPr>
            <a:r>
              <a:rPr lang="en-US" dirty="0">
                <a:solidFill>
                  <a:schemeClr val="bg1"/>
                </a:solidFill>
              </a:rPr>
              <a:t>identifying challenges and opportunities,</a:t>
            </a:r>
          </a:p>
          <a:p>
            <a:pPr algn="l">
              <a:tabLst>
                <a:tab pos="177800" algn="l"/>
              </a:tabLst>
            </a:pPr>
            <a:endParaRPr lang="en-US" dirty="0">
              <a:solidFill>
                <a:schemeClr val="bg1"/>
              </a:solidFill>
            </a:endParaRPr>
          </a:p>
          <a:p>
            <a:pPr algn="l">
              <a:tabLst>
                <a:tab pos="177800" algn="l"/>
              </a:tabLst>
            </a:pPr>
            <a:r>
              <a:rPr lang="en-US" dirty="0">
                <a:solidFill>
                  <a:schemeClr val="bg1"/>
                </a:solidFill>
              </a:rPr>
              <a:t>finding resources,  </a:t>
            </a:r>
          </a:p>
          <a:p>
            <a:pPr algn="l">
              <a:tabLst>
                <a:tab pos="177800" algn="l"/>
              </a:tabLst>
            </a:pPr>
            <a:endParaRPr lang="en-US" dirty="0">
              <a:solidFill>
                <a:schemeClr val="bg1"/>
              </a:solidFill>
            </a:endParaRPr>
          </a:p>
          <a:p>
            <a:pPr algn="l">
              <a:tabLst>
                <a:tab pos="177800" algn="l"/>
              </a:tabLst>
            </a:pPr>
            <a:r>
              <a:rPr lang="en-US" dirty="0">
                <a:solidFill>
                  <a:schemeClr val="bg1"/>
                </a:solidFill>
              </a:rPr>
              <a:t>communicating and collaborating, and </a:t>
            </a:r>
          </a:p>
          <a:p>
            <a:pPr algn="l">
              <a:tabLst>
                <a:tab pos="177800" algn="l"/>
              </a:tabLst>
            </a:pPr>
            <a:endParaRPr lang="en-US" dirty="0">
              <a:solidFill>
                <a:schemeClr val="bg1"/>
              </a:solidFill>
            </a:endParaRPr>
          </a:p>
          <a:p>
            <a:pPr algn="l">
              <a:tabLst>
                <a:tab pos="177800" algn="l"/>
              </a:tabLst>
            </a:pPr>
            <a:r>
              <a:rPr lang="en-US" dirty="0">
                <a:solidFill>
                  <a:schemeClr val="bg1"/>
                </a:solidFill>
              </a:rPr>
              <a:t>taking action</a:t>
            </a:r>
          </a:p>
        </p:txBody>
      </p:sp>
      <p:sp>
        <p:nvSpPr>
          <p:cNvPr id="38" name="Text Placeholder 5">
            <a:extLst>
              <a:ext uri="{FF2B5EF4-FFF2-40B4-BE49-F238E27FC236}">
                <a16:creationId xmlns:a16="http://schemas.microsoft.com/office/drawing/2014/main" id="{567E11C3-4519-B641-8A93-5EC567C9AA19}"/>
              </a:ext>
            </a:extLst>
          </p:cNvPr>
          <p:cNvSpPr txBox="1">
            <a:spLocks/>
          </p:cNvSpPr>
          <p:nvPr/>
        </p:nvSpPr>
        <p:spPr>
          <a:xfrm>
            <a:off x="190684" y="4102870"/>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39" name="Text Placeholder 5">
            <a:extLst>
              <a:ext uri="{FF2B5EF4-FFF2-40B4-BE49-F238E27FC236}">
                <a16:creationId xmlns:a16="http://schemas.microsoft.com/office/drawing/2014/main" id="{30BD70C3-631B-FB47-BD28-F0785786F617}"/>
              </a:ext>
            </a:extLst>
          </p:cNvPr>
          <p:cNvSpPr txBox="1">
            <a:spLocks/>
          </p:cNvSpPr>
          <p:nvPr/>
        </p:nvSpPr>
        <p:spPr>
          <a:xfrm>
            <a:off x="199549" y="4079365"/>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04</a:t>
            </a:r>
          </a:p>
        </p:txBody>
      </p:sp>
      <p:pic>
        <p:nvPicPr>
          <p:cNvPr id="40" name="Picture 39">
            <a:extLst>
              <a:ext uri="{FF2B5EF4-FFF2-40B4-BE49-F238E27FC236}">
                <a16:creationId xmlns:a16="http://schemas.microsoft.com/office/drawing/2014/main" id="{BDB3B6F6-32C0-E74C-9205-17E312CBEE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02325" y="7001632"/>
            <a:ext cx="2751284" cy="1961916"/>
          </a:xfrm>
          <a:prstGeom prst="rect">
            <a:avLst/>
          </a:prstGeom>
        </p:spPr>
      </p:pic>
      <p:sp>
        <p:nvSpPr>
          <p:cNvPr id="41" name="Rectangle 40">
            <a:extLst>
              <a:ext uri="{FF2B5EF4-FFF2-40B4-BE49-F238E27FC236}">
                <a16:creationId xmlns:a16="http://schemas.microsoft.com/office/drawing/2014/main" id="{8C14C214-2205-8A40-8AB2-15EAD180F7E8}"/>
              </a:ext>
            </a:extLst>
          </p:cNvPr>
          <p:cNvSpPr/>
          <p:nvPr/>
        </p:nvSpPr>
        <p:spPr>
          <a:xfrm>
            <a:off x="5274486" y="7178147"/>
            <a:ext cx="2285189" cy="1448172"/>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42" name="Group 41">
            <a:extLst>
              <a:ext uri="{FF2B5EF4-FFF2-40B4-BE49-F238E27FC236}">
                <a16:creationId xmlns:a16="http://schemas.microsoft.com/office/drawing/2014/main" id="{A7EB4798-6366-7041-BC39-9C760059215E}"/>
              </a:ext>
            </a:extLst>
          </p:cNvPr>
          <p:cNvGrpSpPr/>
          <p:nvPr/>
        </p:nvGrpSpPr>
        <p:grpSpPr>
          <a:xfrm rot="847229">
            <a:off x="5536770" y="8446424"/>
            <a:ext cx="756652" cy="690132"/>
            <a:chOff x="1344083" y="5152163"/>
            <a:chExt cx="756652" cy="690132"/>
          </a:xfrm>
        </p:grpSpPr>
        <p:sp>
          <p:nvSpPr>
            <p:cNvPr id="43" name="Oval 42">
              <a:extLst>
                <a:ext uri="{FF2B5EF4-FFF2-40B4-BE49-F238E27FC236}">
                  <a16:creationId xmlns:a16="http://schemas.microsoft.com/office/drawing/2014/main" id="{C17077C5-DA10-DF44-9D4E-C1962CB2EBF8}"/>
                </a:ext>
              </a:extLst>
            </p:cNvPr>
            <p:cNvSpPr/>
            <p:nvPr/>
          </p:nvSpPr>
          <p:spPr>
            <a:xfrm>
              <a:off x="1375642" y="5152163"/>
              <a:ext cx="667395" cy="667395"/>
            </a:xfrm>
            <a:prstGeom prst="ellipse">
              <a:avLst/>
            </a:prstGeom>
            <a:solidFill>
              <a:srgbClr val="33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8">
              <a:extLst>
                <a:ext uri="{FF2B5EF4-FFF2-40B4-BE49-F238E27FC236}">
                  <a16:creationId xmlns:a16="http://schemas.microsoft.com/office/drawing/2014/main" id="{2F647CDA-5469-454F-9C3C-0C241A2E7822}"/>
                </a:ext>
              </a:extLst>
            </p:cNvPr>
            <p:cNvSpPr txBox="1">
              <a:spLocks/>
            </p:cNvSpPr>
            <p:nvPr/>
          </p:nvSpPr>
          <p:spPr>
            <a:xfrm>
              <a:off x="1344083" y="5264127"/>
              <a:ext cx="756652" cy="578168"/>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340"/>
                </a:lnSpc>
                <a:spcBef>
                  <a:spcPts val="0"/>
                </a:spcBef>
              </a:pPr>
              <a:r>
                <a:rPr lang="en-GB" sz="1200" dirty="0">
                  <a:solidFill>
                    <a:schemeClr val="bg1"/>
                  </a:solidFill>
                  <a:hlinkClick r:id="rId5">
                    <a:extLst>
                      <a:ext uri="{A12FA001-AC4F-418D-AE19-62706E023703}">
                        <ahyp:hlinkClr xmlns:ahyp="http://schemas.microsoft.com/office/drawing/2018/hyperlinkcolor" val="tx"/>
                      </a:ext>
                    </a:extLst>
                  </a:hlinkClick>
                </a:rPr>
                <a:t>CLICK  TO VIEW</a:t>
              </a:r>
              <a:endParaRPr lang="en-US" sz="1200" dirty="0">
                <a:solidFill>
                  <a:schemeClr val="bg1"/>
                </a:solidFill>
              </a:endParaRPr>
            </a:p>
          </p:txBody>
        </p:sp>
      </p:grpSp>
      <p:pic>
        <p:nvPicPr>
          <p:cNvPr id="46" name="Picture Placeholder 10">
            <a:extLst>
              <a:ext uri="{FF2B5EF4-FFF2-40B4-BE49-F238E27FC236}">
                <a16:creationId xmlns:a16="http://schemas.microsoft.com/office/drawing/2014/main" id="{241D1245-896F-CA44-82BF-5557C8EAC84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28"/>
          <a:stretch/>
        </p:blipFill>
        <p:spPr>
          <a:xfrm>
            <a:off x="-6020" y="6961176"/>
            <a:ext cx="3854049" cy="374063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p:spPr>
      </p:pic>
      <p:pic>
        <p:nvPicPr>
          <p:cNvPr id="47" name="Picture 46">
            <a:extLst>
              <a:ext uri="{FF2B5EF4-FFF2-40B4-BE49-F238E27FC236}">
                <a16:creationId xmlns:a16="http://schemas.microsoft.com/office/drawing/2014/main" id="{8B6E185F-77C1-4743-A140-037B63751C0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5240287" y="3389587"/>
            <a:ext cx="956314" cy="649983"/>
          </a:xfrm>
          <a:prstGeom prst="rect">
            <a:avLst/>
          </a:prstGeom>
        </p:spPr>
      </p:pic>
    </p:spTree>
    <p:extLst>
      <p:ext uri="{BB962C8B-B14F-4D97-AF65-F5344CB8AC3E}">
        <p14:creationId xmlns:p14="http://schemas.microsoft.com/office/powerpoint/2010/main" val="42756866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DB96154-7D12-234A-9222-292E14A5F58B}"/>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81</a:t>
            </a:fld>
            <a:endParaRPr lang="en-US" dirty="0"/>
          </a:p>
        </p:txBody>
      </p:sp>
      <p:graphicFrame>
        <p:nvGraphicFramePr>
          <p:cNvPr id="5" name="Table 5">
            <a:extLst>
              <a:ext uri="{FF2B5EF4-FFF2-40B4-BE49-F238E27FC236}">
                <a16:creationId xmlns:a16="http://schemas.microsoft.com/office/drawing/2014/main" id="{5CBAEA25-659E-B94A-A327-C89015681E98}"/>
              </a:ext>
            </a:extLst>
          </p:cNvPr>
          <p:cNvGraphicFramePr>
            <a:graphicFrameLocks noGrp="1"/>
          </p:cNvGraphicFramePr>
          <p:nvPr>
            <p:extLst>
              <p:ext uri="{D42A27DB-BD31-4B8C-83A1-F6EECF244321}">
                <p14:modId xmlns:p14="http://schemas.microsoft.com/office/powerpoint/2010/main" val="836102942"/>
              </p:ext>
            </p:extLst>
          </p:nvPr>
        </p:nvGraphicFramePr>
        <p:xfrm>
          <a:off x="650631" y="809624"/>
          <a:ext cx="6900232" cy="7590073"/>
        </p:xfrm>
        <a:graphic>
          <a:graphicData uri="http://schemas.openxmlformats.org/drawingml/2006/table">
            <a:tbl>
              <a:tblPr firstRow="1" bandRow="1">
                <a:tableStyleId>{5C22544A-7EE6-4342-B048-85BDC9FD1C3A}</a:tableStyleId>
              </a:tblPr>
              <a:tblGrid>
                <a:gridCol w="2012716">
                  <a:extLst>
                    <a:ext uri="{9D8B030D-6E8A-4147-A177-3AD203B41FA5}">
                      <a16:colId xmlns:a16="http://schemas.microsoft.com/office/drawing/2014/main" val="2786519610"/>
                    </a:ext>
                  </a:extLst>
                </a:gridCol>
                <a:gridCol w="1629172">
                  <a:extLst>
                    <a:ext uri="{9D8B030D-6E8A-4147-A177-3AD203B41FA5}">
                      <a16:colId xmlns:a16="http://schemas.microsoft.com/office/drawing/2014/main" val="588802083"/>
                    </a:ext>
                  </a:extLst>
                </a:gridCol>
                <a:gridCol w="1629172">
                  <a:extLst>
                    <a:ext uri="{9D8B030D-6E8A-4147-A177-3AD203B41FA5}">
                      <a16:colId xmlns:a16="http://schemas.microsoft.com/office/drawing/2014/main" val="4072376734"/>
                    </a:ext>
                  </a:extLst>
                </a:gridCol>
                <a:gridCol w="1629172">
                  <a:extLst>
                    <a:ext uri="{9D8B030D-6E8A-4147-A177-3AD203B41FA5}">
                      <a16:colId xmlns:a16="http://schemas.microsoft.com/office/drawing/2014/main" val="1609150890"/>
                    </a:ext>
                  </a:extLst>
                </a:gridCol>
              </a:tblGrid>
              <a:tr h="1247776">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Thematic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Area </a:t>
                      </a:r>
                      <a:endParaRPr lang="en-RU" sz="1800" dirty="0">
                        <a:highlight>
                          <a:srgbClr val="E54526"/>
                        </a:highlight>
                        <a:latin typeface="Calibri" panose="020F0502020204030204" pitchFamily="34" charset="0"/>
                        <a:cs typeface="Calibri" panose="020F050202020403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algn="ctr"/>
                      <a:r>
                        <a:rPr lang="en-GB" sz="1800" b="1" kern="1200" dirty="0">
                          <a:solidFill>
                            <a:schemeClr val="lt1"/>
                          </a:solidFill>
                          <a:effectLst/>
                          <a:highlight>
                            <a:srgbClr val="E54526"/>
                          </a:highlight>
                          <a:latin typeface="Calibri" panose="020F0502020204030204" pitchFamily="34" charset="0"/>
                          <a:ea typeface="+mn-ea"/>
                          <a:cs typeface="Calibri" panose="020F0502020204030204" pitchFamily="34" charset="0"/>
                        </a:rPr>
                        <a:t>Competences</a:t>
                      </a:r>
                      <a:r>
                        <a:rPr lang="en-RU" sz="1800" dirty="0">
                          <a:effectLst/>
                          <a:latin typeface="Calibri" panose="020F0502020204030204" pitchFamily="34" charset="0"/>
                          <a:cs typeface="Calibri" panose="020F0502020204030204" pitchFamily="34" charset="0"/>
                        </a:rPr>
                        <a:t> </a:t>
                      </a:r>
                      <a:endParaRPr lang="en-RU" sz="1800" dirty="0">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algn="ctr"/>
                      <a:r>
                        <a:rPr lang="en-RU" sz="1800" dirty="0">
                          <a:highlight>
                            <a:srgbClr val="E54526"/>
                          </a:highlight>
                          <a:latin typeface="Calibri" panose="020F0502020204030204" pitchFamily="34" charset="0"/>
                          <a:cs typeface="Calibri" panose="020F0502020204030204" pitchFamily="34" charset="0"/>
                        </a:rPr>
                        <a:t>Hints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Descriptors</a:t>
                      </a:r>
                      <a:r>
                        <a:rPr lang="en-GB" sz="1800" dirty="0">
                          <a:latin typeface="Calibri" panose="020F0502020204030204" pitchFamily="34" charset="0"/>
                          <a:cs typeface="Calibri" panose="020F0502020204030204" pitchFamily="34" charset="0"/>
                        </a:rPr>
                        <a:t> </a:t>
                      </a:r>
                      <a:endParaRPr lang="en-RU" sz="1800" dirty="0">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1285532721"/>
                  </a:ext>
                </a:extLst>
              </a:tr>
              <a:tr h="3065697">
                <a:tc rowSpan="2">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1</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Identifying challenges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and opportunities </a:t>
                      </a:r>
                      <a:endParaRPr lang="en-RU" sz="1100" b="1" dirty="0">
                        <a:solidFill>
                          <a:schemeClr val="bg1"/>
                        </a:solidFill>
                        <a:latin typeface="Calibri" panose="020F0502020204030204" pitchFamily="34" charset="0"/>
                        <a:cs typeface="Calibri" panose="020F0502020204030204"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1.1</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Flexibility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Ability to manage transitions and uncertainty, and to face challenges.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Readiness to review opinions and courses of action in the face of new evidence.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Understanding and adopting new ideas, approaches, tools, and actions in response to changing contexts.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Managing transitions in personal life, social participation, work and learning pathways, while making conscious choices and setting goals.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3803028761"/>
                  </a:ext>
                </a:extLst>
              </a:tr>
              <a:tr h="2963660">
                <a:tc vMerge="1">
                  <a:txBody>
                    <a:bodyPr/>
                    <a:lstStyle/>
                    <a:p>
                      <a:endParaRPr lang="en-RU"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1.2</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Growth mindset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Belief in one’s and other’s potential to consciously learn and progress.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Awareness of and confidence in one’s own and others’ abilities to learn, improve and achieve with work and dedication.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Understanding that learning is a lifelong process that requires openness, curiosity and determination.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Reflecting on other people’s feedback as well as on successful and unsuccessful experiences to continue developing one’s potential.</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1197195288"/>
                  </a:ext>
                </a:extLst>
              </a:tr>
            </a:tbl>
          </a:graphicData>
        </a:graphic>
      </p:graphicFrame>
      <p:sp>
        <p:nvSpPr>
          <p:cNvPr id="30" name="Text Placeholder 5">
            <a:extLst>
              <a:ext uri="{FF2B5EF4-FFF2-40B4-BE49-F238E27FC236}">
                <a16:creationId xmlns:a16="http://schemas.microsoft.com/office/drawing/2014/main" id="{329AB4CE-B114-A441-8C9E-C9DE8ADC57EF}"/>
              </a:ext>
            </a:extLst>
          </p:cNvPr>
          <p:cNvSpPr txBox="1">
            <a:spLocks/>
          </p:cNvSpPr>
          <p:nvPr/>
        </p:nvSpPr>
        <p:spPr>
          <a:xfrm>
            <a:off x="190684" y="2278311"/>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31" name="Text Placeholder 5">
            <a:extLst>
              <a:ext uri="{FF2B5EF4-FFF2-40B4-BE49-F238E27FC236}">
                <a16:creationId xmlns:a16="http://schemas.microsoft.com/office/drawing/2014/main" id="{23687013-A9BC-7A46-8E3F-751D2C05EE45}"/>
              </a:ext>
            </a:extLst>
          </p:cNvPr>
          <p:cNvSpPr txBox="1">
            <a:spLocks/>
          </p:cNvSpPr>
          <p:nvPr/>
        </p:nvSpPr>
        <p:spPr>
          <a:xfrm>
            <a:off x="199549" y="2254806"/>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01</a:t>
            </a:r>
          </a:p>
        </p:txBody>
      </p:sp>
      <p:pic>
        <p:nvPicPr>
          <p:cNvPr id="35" name="Picture 34">
            <a:extLst>
              <a:ext uri="{FF2B5EF4-FFF2-40B4-BE49-F238E27FC236}">
                <a16:creationId xmlns:a16="http://schemas.microsoft.com/office/drawing/2014/main" id="{A3BDFB69-06DC-404B-BD38-C0B7BAD66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240287" y="9088267"/>
            <a:ext cx="956314" cy="649983"/>
          </a:xfrm>
          <a:prstGeom prst="rect">
            <a:avLst/>
          </a:prstGeom>
        </p:spPr>
      </p:pic>
    </p:spTree>
    <p:extLst>
      <p:ext uri="{BB962C8B-B14F-4D97-AF65-F5344CB8AC3E}">
        <p14:creationId xmlns:p14="http://schemas.microsoft.com/office/powerpoint/2010/main" val="1469934177"/>
      </p:ext>
    </p:extLst>
  </p:cSld>
  <p:clrMapOvr>
    <a:masterClrMapping/>
  </p:clrMapOvr>
  <p:extLst>
    <p:ext uri="{6950BFC3-D8DA-4A85-94F7-54DA5524770B}">
      <p188:commentRel xmlns:p188="http://schemas.microsoft.com/office/powerpoint/2018/8/main" r:id="rId2"/>
    </p:ext>
  </p:extLs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DB96154-7D12-234A-9222-292E14A5F58B}"/>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82</a:t>
            </a:fld>
            <a:endParaRPr lang="en-US" dirty="0"/>
          </a:p>
        </p:txBody>
      </p:sp>
      <p:graphicFrame>
        <p:nvGraphicFramePr>
          <p:cNvPr id="5" name="Table 5">
            <a:extLst>
              <a:ext uri="{FF2B5EF4-FFF2-40B4-BE49-F238E27FC236}">
                <a16:creationId xmlns:a16="http://schemas.microsoft.com/office/drawing/2014/main" id="{5CBAEA25-659E-B94A-A327-C89015681E98}"/>
              </a:ext>
            </a:extLst>
          </p:cNvPr>
          <p:cNvGraphicFramePr>
            <a:graphicFrameLocks noGrp="1"/>
          </p:cNvGraphicFramePr>
          <p:nvPr>
            <p:extLst>
              <p:ext uri="{D42A27DB-BD31-4B8C-83A1-F6EECF244321}">
                <p14:modId xmlns:p14="http://schemas.microsoft.com/office/powerpoint/2010/main" val="1181088819"/>
              </p:ext>
            </p:extLst>
          </p:nvPr>
        </p:nvGraphicFramePr>
        <p:xfrm>
          <a:off x="650631" y="809624"/>
          <a:ext cx="6900232" cy="7277133"/>
        </p:xfrm>
        <a:graphic>
          <a:graphicData uri="http://schemas.openxmlformats.org/drawingml/2006/table">
            <a:tbl>
              <a:tblPr firstRow="1" bandRow="1">
                <a:tableStyleId>{5C22544A-7EE6-4342-B048-85BDC9FD1C3A}</a:tableStyleId>
              </a:tblPr>
              <a:tblGrid>
                <a:gridCol w="2012716">
                  <a:extLst>
                    <a:ext uri="{9D8B030D-6E8A-4147-A177-3AD203B41FA5}">
                      <a16:colId xmlns:a16="http://schemas.microsoft.com/office/drawing/2014/main" val="2786519610"/>
                    </a:ext>
                  </a:extLst>
                </a:gridCol>
                <a:gridCol w="1629172">
                  <a:extLst>
                    <a:ext uri="{9D8B030D-6E8A-4147-A177-3AD203B41FA5}">
                      <a16:colId xmlns:a16="http://schemas.microsoft.com/office/drawing/2014/main" val="588802083"/>
                    </a:ext>
                  </a:extLst>
                </a:gridCol>
                <a:gridCol w="1629172">
                  <a:extLst>
                    <a:ext uri="{9D8B030D-6E8A-4147-A177-3AD203B41FA5}">
                      <a16:colId xmlns:a16="http://schemas.microsoft.com/office/drawing/2014/main" val="4072376734"/>
                    </a:ext>
                  </a:extLst>
                </a:gridCol>
                <a:gridCol w="1629172">
                  <a:extLst>
                    <a:ext uri="{9D8B030D-6E8A-4147-A177-3AD203B41FA5}">
                      <a16:colId xmlns:a16="http://schemas.microsoft.com/office/drawing/2014/main" val="1609150890"/>
                    </a:ext>
                  </a:extLst>
                </a:gridCol>
              </a:tblGrid>
              <a:tr h="1247776">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Thematic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Area </a:t>
                      </a:r>
                      <a:endParaRPr lang="en-RU" sz="1800" dirty="0">
                        <a:highlight>
                          <a:srgbClr val="E54526"/>
                        </a:highlight>
                        <a:latin typeface="Calibri" panose="020F0502020204030204" pitchFamily="34" charset="0"/>
                        <a:cs typeface="Calibri" panose="020F050202020403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algn="ctr"/>
                      <a:r>
                        <a:rPr lang="en-GB" sz="1800" b="1" kern="1200" dirty="0">
                          <a:solidFill>
                            <a:schemeClr val="lt1"/>
                          </a:solidFill>
                          <a:effectLst/>
                          <a:highlight>
                            <a:srgbClr val="E54526"/>
                          </a:highlight>
                          <a:latin typeface="Calibri" panose="020F0502020204030204" pitchFamily="34" charset="0"/>
                          <a:ea typeface="+mn-ea"/>
                          <a:cs typeface="Calibri" panose="020F0502020204030204" pitchFamily="34" charset="0"/>
                        </a:rPr>
                        <a:t>Competences</a:t>
                      </a:r>
                      <a:r>
                        <a:rPr lang="en-RU" sz="1800" dirty="0">
                          <a:effectLst/>
                          <a:latin typeface="Calibri" panose="020F0502020204030204" pitchFamily="34" charset="0"/>
                          <a:cs typeface="Calibri" panose="020F0502020204030204" pitchFamily="34" charset="0"/>
                        </a:rPr>
                        <a:t> </a:t>
                      </a:r>
                      <a:endParaRPr lang="en-RU" sz="1800" dirty="0">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algn="ctr"/>
                      <a:r>
                        <a:rPr lang="en-RU" sz="1800" dirty="0">
                          <a:highlight>
                            <a:srgbClr val="E54526"/>
                          </a:highlight>
                          <a:latin typeface="Calibri" panose="020F0502020204030204" pitchFamily="34" charset="0"/>
                          <a:cs typeface="Calibri" panose="020F0502020204030204" pitchFamily="34" charset="0"/>
                        </a:rPr>
                        <a:t>Hints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Descriptors</a:t>
                      </a:r>
                      <a:r>
                        <a:rPr lang="en-GB" sz="1800" dirty="0">
                          <a:latin typeface="Calibri" panose="020F0502020204030204" pitchFamily="34" charset="0"/>
                          <a:cs typeface="Calibri" panose="020F0502020204030204" pitchFamily="34" charset="0"/>
                        </a:rPr>
                        <a:t> </a:t>
                      </a:r>
                      <a:endParaRPr lang="en-RU" sz="1800" dirty="0">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1285532721"/>
                  </a:ext>
                </a:extLst>
              </a:tr>
              <a:tr h="3065697">
                <a:tc rowSpan="2">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1</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Identifying challenges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and opportunities </a:t>
                      </a:r>
                      <a:endParaRPr lang="en-RU" sz="1100" b="1" dirty="0">
                        <a:solidFill>
                          <a:schemeClr val="bg1"/>
                        </a:solidFill>
                        <a:latin typeface="Calibri" panose="020F0502020204030204" pitchFamily="34" charset="0"/>
                        <a:cs typeface="Calibri" panose="020F0502020204030204"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1.3</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Spotting opportunities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Use your imagination to identify opportunities for creating value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Identify and seize opportunities to create value by exploring the social, cultural and economic landscape.</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Identify needs and challenges that need to be met</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Establish new connections and bring together scattered elements of the landscape to create opportunities to create value.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3803028761"/>
                  </a:ext>
                </a:extLst>
              </a:tr>
              <a:tr h="2963660">
                <a:tc vMerge="1">
                  <a:txBody>
                    <a:bodyPr/>
                    <a:lstStyle/>
                    <a:p>
                      <a:endParaRPr lang="en-RU"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1.4</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Vision, ideas and creativity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Work towards your vision of the future and develop creative and purposeful ideas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Recognize the potential an idea has for creating value, and  visualize future scenarios turning ideas into action.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Think of several ideas and opportunities to create value, including better solutions to existing and new challenges.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Explore innovative approaches.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1197195288"/>
                  </a:ext>
                </a:extLst>
              </a:tr>
            </a:tbl>
          </a:graphicData>
        </a:graphic>
      </p:graphicFrame>
      <p:sp>
        <p:nvSpPr>
          <p:cNvPr id="30" name="Text Placeholder 5">
            <a:extLst>
              <a:ext uri="{FF2B5EF4-FFF2-40B4-BE49-F238E27FC236}">
                <a16:creationId xmlns:a16="http://schemas.microsoft.com/office/drawing/2014/main" id="{329AB4CE-B114-A441-8C9E-C9DE8ADC57EF}"/>
              </a:ext>
            </a:extLst>
          </p:cNvPr>
          <p:cNvSpPr txBox="1">
            <a:spLocks/>
          </p:cNvSpPr>
          <p:nvPr/>
        </p:nvSpPr>
        <p:spPr>
          <a:xfrm>
            <a:off x="190684" y="2278311"/>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31" name="Text Placeholder 5">
            <a:extLst>
              <a:ext uri="{FF2B5EF4-FFF2-40B4-BE49-F238E27FC236}">
                <a16:creationId xmlns:a16="http://schemas.microsoft.com/office/drawing/2014/main" id="{23687013-A9BC-7A46-8E3F-751D2C05EE45}"/>
              </a:ext>
            </a:extLst>
          </p:cNvPr>
          <p:cNvSpPr txBox="1">
            <a:spLocks/>
          </p:cNvSpPr>
          <p:nvPr/>
        </p:nvSpPr>
        <p:spPr>
          <a:xfrm>
            <a:off x="199549" y="2254806"/>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01</a:t>
            </a:r>
          </a:p>
        </p:txBody>
      </p:sp>
      <p:pic>
        <p:nvPicPr>
          <p:cNvPr id="35" name="Picture 34">
            <a:extLst>
              <a:ext uri="{FF2B5EF4-FFF2-40B4-BE49-F238E27FC236}">
                <a16:creationId xmlns:a16="http://schemas.microsoft.com/office/drawing/2014/main" id="{A3BDFB69-06DC-404B-BD38-C0B7BAD66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240287" y="9088267"/>
            <a:ext cx="956314" cy="649983"/>
          </a:xfrm>
          <a:prstGeom prst="rect">
            <a:avLst/>
          </a:prstGeom>
        </p:spPr>
      </p:pic>
    </p:spTree>
    <p:extLst>
      <p:ext uri="{BB962C8B-B14F-4D97-AF65-F5344CB8AC3E}">
        <p14:creationId xmlns:p14="http://schemas.microsoft.com/office/powerpoint/2010/main" val="12603217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DB96154-7D12-234A-9222-292E14A5F58B}"/>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83</a:t>
            </a:fld>
            <a:endParaRPr lang="en-US" dirty="0"/>
          </a:p>
        </p:txBody>
      </p:sp>
      <p:graphicFrame>
        <p:nvGraphicFramePr>
          <p:cNvPr id="5" name="Table 5">
            <a:extLst>
              <a:ext uri="{FF2B5EF4-FFF2-40B4-BE49-F238E27FC236}">
                <a16:creationId xmlns:a16="http://schemas.microsoft.com/office/drawing/2014/main" id="{5CBAEA25-659E-B94A-A327-C89015681E98}"/>
              </a:ext>
            </a:extLst>
          </p:cNvPr>
          <p:cNvGraphicFramePr>
            <a:graphicFrameLocks noGrp="1"/>
          </p:cNvGraphicFramePr>
          <p:nvPr>
            <p:extLst>
              <p:ext uri="{D42A27DB-BD31-4B8C-83A1-F6EECF244321}">
                <p14:modId xmlns:p14="http://schemas.microsoft.com/office/powerpoint/2010/main" val="563441417"/>
              </p:ext>
            </p:extLst>
          </p:nvPr>
        </p:nvGraphicFramePr>
        <p:xfrm>
          <a:off x="650631" y="809624"/>
          <a:ext cx="6900232" cy="8806816"/>
        </p:xfrm>
        <a:graphic>
          <a:graphicData uri="http://schemas.openxmlformats.org/drawingml/2006/table">
            <a:tbl>
              <a:tblPr firstRow="1" bandRow="1">
                <a:tableStyleId>{5C22544A-7EE6-4342-B048-85BDC9FD1C3A}</a:tableStyleId>
              </a:tblPr>
              <a:tblGrid>
                <a:gridCol w="2012716">
                  <a:extLst>
                    <a:ext uri="{9D8B030D-6E8A-4147-A177-3AD203B41FA5}">
                      <a16:colId xmlns:a16="http://schemas.microsoft.com/office/drawing/2014/main" val="2786519610"/>
                    </a:ext>
                  </a:extLst>
                </a:gridCol>
                <a:gridCol w="1629172">
                  <a:extLst>
                    <a:ext uri="{9D8B030D-6E8A-4147-A177-3AD203B41FA5}">
                      <a16:colId xmlns:a16="http://schemas.microsoft.com/office/drawing/2014/main" val="588802083"/>
                    </a:ext>
                  </a:extLst>
                </a:gridCol>
                <a:gridCol w="1629172">
                  <a:extLst>
                    <a:ext uri="{9D8B030D-6E8A-4147-A177-3AD203B41FA5}">
                      <a16:colId xmlns:a16="http://schemas.microsoft.com/office/drawing/2014/main" val="4072376734"/>
                    </a:ext>
                  </a:extLst>
                </a:gridCol>
                <a:gridCol w="1629172">
                  <a:extLst>
                    <a:ext uri="{9D8B030D-6E8A-4147-A177-3AD203B41FA5}">
                      <a16:colId xmlns:a16="http://schemas.microsoft.com/office/drawing/2014/main" val="1609150890"/>
                    </a:ext>
                  </a:extLst>
                </a:gridCol>
              </a:tblGrid>
              <a:tr h="1247776">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Thematic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Area </a:t>
                      </a:r>
                      <a:endParaRPr lang="en-RU" sz="1800" dirty="0">
                        <a:highlight>
                          <a:srgbClr val="E54526"/>
                        </a:highlight>
                        <a:latin typeface="Calibri" panose="020F0502020204030204" pitchFamily="34" charset="0"/>
                        <a:cs typeface="Calibri" panose="020F050202020403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algn="ctr"/>
                      <a:r>
                        <a:rPr lang="en-GB" sz="1800" b="1" kern="1200" dirty="0">
                          <a:solidFill>
                            <a:schemeClr val="lt1"/>
                          </a:solidFill>
                          <a:effectLst/>
                          <a:highlight>
                            <a:srgbClr val="E54526"/>
                          </a:highlight>
                          <a:latin typeface="Calibri" panose="020F0502020204030204" pitchFamily="34" charset="0"/>
                          <a:ea typeface="+mn-ea"/>
                          <a:cs typeface="Calibri" panose="020F0502020204030204" pitchFamily="34" charset="0"/>
                        </a:rPr>
                        <a:t>Competences</a:t>
                      </a:r>
                      <a:r>
                        <a:rPr lang="en-RU" sz="1800" dirty="0">
                          <a:effectLst/>
                          <a:latin typeface="Calibri" panose="020F0502020204030204" pitchFamily="34" charset="0"/>
                          <a:cs typeface="Calibri" panose="020F0502020204030204" pitchFamily="34" charset="0"/>
                        </a:rPr>
                        <a:t> </a:t>
                      </a:r>
                      <a:endParaRPr lang="en-RU" sz="1800" dirty="0">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algn="ctr"/>
                      <a:r>
                        <a:rPr lang="en-RU" sz="1800" dirty="0">
                          <a:highlight>
                            <a:srgbClr val="E54526"/>
                          </a:highlight>
                          <a:latin typeface="Calibri" panose="020F0502020204030204" pitchFamily="34" charset="0"/>
                          <a:cs typeface="Calibri" panose="020F0502020204030204" pitchFamily="34" charset="0"/>
                        </a:rPr>
                        <a:t>Hints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Descriptors</a:t>
                      </a:r>
                      <a:r>
                        <a:rPr lang="en-GB" sz="1800" dirty="0">
                          <a:latin typeface="Calibri" panose="020F0502020204030204" pitchFamily="34" charset="0"/>
                          <a:cs typeface="Calibri" panose="020F0502020204030204" pitchFamily="34" charset="0"/>
                        </a:rPr>
                        <a:t> </a:t>
                      </a:r>
                      <a:endParaRPr lang="en-RU" sz="1800" dirty="0">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1285532721"/>
                  </a:ext>
                </a:extLst>
              </a:tr>
              <a:tr h="3065697">
                <a:tc rowSpan="2">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2</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Finding resources </a:t>
                      </a:r>
                      <a:endParaRPr lang="en-RU" sz="1100" b="1" dirty="0">
                        <a:solidFill>
                          <a:schemeClr val="bg1"/>
                        </a:solidFill>
                        <a:latin typeface="Calibri" panose="020F0502020204030204" pitchFamily="34" charset="0"/>
                        <a:cs typeface="Calibri" panose="020F0502020204030204"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2.1</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Information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and data literacy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Browsing, searching, filtering, evaluating, and managing data, information and digital content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Articulate information needs, search for data, information and content in digital environments, access and navigate between them, create and update personal search strategies.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Analyse, compare, and critically evaluate the credibility and reliability of sources; interpret the data, information and digital content.</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Organise, store, retrieve and structurally process data, information and content in digital environments.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3803028761"/>
                  </a:ext>
                </a:extLst>
              </a:tr>
              <a:tr h="2963660">
                <a:tc vMerge="1">
                  <a:txBody>
                    <a:bodyPr/>
                    <a:lstStyle/>
                    <a:p>
                      <a:endParaRPr lang="en-RU"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2.2</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Critical thinking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Assessment of information and arguments to support reasoned conclusions and develop innovative solutions.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Awareness of potential biases in the data and one’s personal limitations, while collecting valid, and reliable information and ideas from diverse and reputable sources.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Comparing, analysing, assessing and synthesising data, information, ideas, and media messages in order to draw logical conclusions.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Developing creative ideas, synthesising and combining concepts and information from different sources in view of solving problems.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1197195288"/>
                  </a:ext>
                </a:extLst>
              </a:tr>
            </a:tbl>
          </a:graphicData>
        </a:graphic>
      </p:graphicFrame>
      <p:sp>
        <p:nvSpPr>
          <p:cNvPr id="30" name="Text Placeholder 5">
            <a:extLst>
              <a:ext uri="{FF2B5EF4-FFF2-40B4-BE49-F238E27FC236}">
                <a16:creationId xmlns:a16="http://schemas.microsoft.com/office/drawing/2014/main" id="{329AB4CE-B114-A441-8C9E-C9DE8ADC57EF}"/>
              </a:ext>
            </a:extLst>
          </p:cNvPr>
          <p:cNvSpPr txBox="1">
            <a:spLocks/>
          </p:cNvSpPr>
          <p:nvPr/>
        </p:nvSpPr>
        <p:spPr>
          <a:xfrm>
            <a:off x="190684" y="2278311"/>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31" name="Text Placeholder 5">
            <a:extLst>
              <a:ext uri="{FF2B5EF4-FFF2-40B4-BE49-F238E27FC236}">
                <a16:creationId xmlns:a16="http://schemas.microsoft.com/office/drawing/2014/main" id="{23687013-A9BC-7A46-8E3F-751D2C05EE45}"/>
              </a:ext>
            </a:extLst>
          </p:cNvPr>
          <p:cNvSpPr txBox="1">
            <a:spLocks/>
          </p:cNvSpPr>
          <p:nvPr/>
        </p:nvSpPr>
        <p:spPr>
          <a:xfrm>
            <a:off x="199549" y="2254806"/>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02</a:t>
            </a:r>
          </a:p>
        </p:txBody>
      </p:sp>
    </p:spTree>
    <p:extLst>
      <p:ext uri="{BB962C8B-B14F-4D97-AF65-F5344CB8AC3E}">
        <p14:creationId xmlns:p14="http://schemas.microsoft.com/office/powerpoint/2010/main" val="25648425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DB96154-7D12-234A-9222-292E14A5F58B}"/>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84</a:t>
            </a:fld>
            <a:endParaRPr lang="en-US" dirty="0"/>
          </a:p>
        </p:txBody>
      </p:sp>
      <p:graphicFrame>
        <p:nvGraphicFramePr>
          <p:cNvPr id="5" name="Table 5">
            <a:extLst>
              <a:ext uri="{FF2B5EF4-FFF2-40B4-BE49-F238E27FC236}">
                <a16:creationId xmlns:a16="http://schemas.microsoft.com/office/drawing/2014/main" id="{5CBAEA25-659E-B94A-A327-C89015681E98}"/>
              </a:ext>
            </a:extLst>
          </p:cNvPr>
          <p:cNvGraphicFramePr>
            <a:graphicFrameLocks noGrp="1"/>
          </p:cNvGraphicFramePr>
          <p:nvPr>
            <p:extLst>
              <p:ext uri="{D42A27DB-BD31-4B8C-83A1-F6EECF244321}">
                <p14:modId xmlns:p14="http://schemas.microsoft.com/office/powerpoint/2010/main" val="3288390420"/>
              </p:ext>
            </p:extLst>
          </p:nvPr>
        </p:nvGraphicFramePr>
        <p:xfrm>
          <a:off x="650631" y="809624"/>
          <a:ext cx="6900232" cy="6481107"/>
        </p:xfrm>
        <a:graphic>
          <a:graphicData uri="http://schemas.openxmlformats.org/drawingml/2006/table">
            <a:tbl>
              <a:tblPr firstRow="1" bandRow="1">
                <a:tableStyleId>{5C22544A-7EE6-4342-B048-85BDC9FD1C3A}</a:tableStyleId>
              </a:tblPr>
              <a:tblGrid>
                <a:gridCol w="2012716">
                  <a:extLst>
                    <a:ext uri="{9D8B030D-6E8A-4147-A177-3AD203B41FA5}">
                      <a16:colId xmlns:a16="http://schemas.microsoft.com/office/drawing/2014/main" val="2786519610"/>
                    </a:ext>
                  </a:extLst>
                </a:gridCol>
                <a:gridCol w="1629172">
                  <a:extLst>
                    <a:ext uri="{9D8B030D-6E8A-4147-A177-3AD203B41FA5}">
                      <a16:colId xmlns:a16="http://schemas.microsoft.com/office/drawing/2014/main" val="588802083"/>
                    </a:ext>
                  </a:extLst>
                </a:gridCol>
                <a:gridCol w="1629172">
                  <a:extLst>
                    <a:ext uri="{9D8B030D-6E8A-4147-A177-3AD203B41FA5}">
                      <a16:colId xmlns:a16="http://schemas.microsoft.com/office/drawing/2014/main" val="4072376734"/>
                    </a:ext>
                  </a:extLst>
                </a:gridCol>
                <a:gridCol w="1629172">
                  <a:extLst>
                    <a:ext uri="{9D8B030D-6E8A-4147-A177-3AD203B41FA5}">
                      <a16:colId xmlns:a16="http://schemas.microsoft.com/office/drawing/2014/main" val="1609150890"/>
                    </a:ext>
                  </a:extLst>
                </a:gridCol>
              </a:tblGrid>
              <a:tr h="1247776">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Thematic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Area </a:t>
                      </a:r>
                      <a:endParaRPr lang="en-RU" sz="1800" dirty="0">
                        <a:highlight>
                          <a:srgbClr val="E54526"/>
                        </a:highlight>
                        <a:latin typeface="Calibri" panose="020F0502020204030204" pitchFamily="34" charset="0"/>
                        <a:cs typeface="Calibri" panose="020F050202020403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algn="ctr"/>
                      <a:r>
                        <a:rPr lang="en-GB" sz="1800" b="1" kern="1200" dirty="0">
                          <a:solidFill>
                            <a:schemeClr val="lt1"/>
                          </a:solidFill>
                          <a:effectLst/>
                          <a:highlight>
                            <a:srgbClr val="E54526"/>
                          </a:highlight>
                          <a:latin typeface="Calibri" panose="020F0502020204030204" pitchFamily="34" charset="0"/>
                          <a:ea typeface="+mn-ea"/>
                          <a:cs typeface="Calibri" panose="020F0502020204030204" pitchFamily="34" charset="0"/>
                        </a:rPr>
                        <a:t>Competences</a:t>
                      </a:r>
                      <a:r>
                        <a:rPr lang="en-RU" sz="1800" dirty="0">
                          <a:effectLst/>
                          <a:latin typeface="Calibri" panose="020F0502020204030204" pitchFamily="34" charset="0"/>
                          <a:cs typeface="Calibri" panose="020F0502020204030204" pitchFamily="34" charset="0"/>
                        </a:rPr>
                        <a:t> </a:t>
                      </a:r>
                      <a:endParaRPr lang="en-RU" sz="1800" dirty="0">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algn="ctr"/>
                      <a:r>
                        <a:rPr lang="en-RU" sz="1800" dirty="0">
                          <a:highlight>
                            <a:srgbClr val="E54526"/>
                          </a:highlight>
                          <a:latin typeface="Calibri" panose="020F0502020204030204" pitchFamily="34" charset="0"/>
                          <a:cs typeface="Calibri" panose="020F0502020204030204" pitchFamily="34" charset="0"/>
                        </a:rPr>
                        <a:t>Hints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Descriptors</a:t>
                      </a:r>
                      <a:r>
                        <a:rPr lang="en-GB" sz="1800" dirty="0">
                          <a:latin typeface="Calibri" panose="020F0502020204030204" pitchFamily="34" charset="0"/>
                          <a:cs typeface="Calibri" panose="020F0502020204030204" pitchFamily="34" charset="0"/>
                        </a:rPr>
                        <a:t> </a:t>
                      </a:r>
                      <a:endParaRPr lang="en-RU" sz="1800" dirty="0">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1285532721"/>
                  </a:ext>
                </a:extLst>
              </a:tr>
              <a:tr h="2269671">
                <a:tc rowSpan="2">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2</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Finding resources </a:t>
                      </a:r>
                      <a:endParaRPr lang="en-RU" sz="1100" b="1" dirty="0">
                        <a:solidFill>
                          <a:schemeClr val="bg1"/>
                        </a:solidFill>
                        <a:latin typeface="Calibri" panose="020F0502020204030204" pitchFamily="34" charset="0"/>
                        <a:cs typeface="Calibri" panose="020F0502020204030204"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2.3</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Financial and economic literacy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Develop financial and economic know-how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Estimate the cost of turning an idea into a value-creating activity.</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Plan, put in place and evaluate financial decisions over time.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Manage financing to make sure a value-creative activity can last over the long term.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3803028761"/>
                  </a:ext>
                </a:extLst>
              </a:tr>
              <a:tr h="2963660">
                <a:tc vMerge="1">
                  <a:txBody>
                    <a:bodyPr/>
                    <a:lstStyle/>
                    <a:p>
                      <a:endParaRPr lang="en-RU"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2.4</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Self-awareness, self-efficacy, motivation and perseverance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Believe in yourself, keep developing, stay focused and don’t give up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Identify your individual and group strengths and weaknesses, and believe in your ability to influence the course of events, despite uncertainty, setbacks and temporary failures.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Be determined to turn ideas into action.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Be patient and resilient; keep trying to achieve your individual and group aims.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1197195288"/>
                  </a:ext>
                </a:extLst>
              </a:tr>
            </a:tbl>
          </a:graphicData>
        </a:graphic>
      </p:graphicFrame>
      <p:sp>
        <p:nvSpPr>
          <p:cNvPr id="30" name="Text Placeholder 5">
            <a:extLst>
              <a:ext uri="{FF2B5EF4-FFF2-40B4-BE49-F238E27FC236}">
                <a16:creationId xmlns:a16="http://schemas.microsoft.com/office/drawing/2014/main" id="{329AB4CE-B114-A441-8C9E-C9DE8ADC57EF}"/>
              </a:ext>
            </a:extLst>
          </p:cNvPr>
          <p:cNvSpPr txBox="1">
            <a:spLocks/>
          </p:cNvSpPr>
          <p:nvPr/>
        </p:nvSpPr>
        <p:spPr>
          <a:xfrm>
            <a:off x="190684" y="2278311"/>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31" name="Text Placeholder 5">
            <a:extLst>
              <a:ext uri="{FF2B5EF4-FFF2-40B4-BE49-F238E27FC236}">
                <a16:creationId xmlns:a16="http://schemas.microsoft.com/office/drawing/2014/main" id="{23687013-A9BC-7A46-8E3F-751D2C05EE45}"/>
              </a:ext>
            </a:extLst>
          </p:cNvPr>
          <p:cNvSpPr txBox="1">
            <a:spLocks/>
          </p:cNvSpPr>
          <p:nvPr/>
        </p:nvSpPr>
        <p:spPr>
          <a:xfrm>
            <a:off x="199549" y="2254806"/>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02</a:t>
            </a:r>
          </a:p>
        </p:txBody>
      </p:sp>
      <p:pic>
        <p:nvPicPr>
          <p:cNvPr id="35" name="Picture 34">
            <a:extLst>
              <a:ext uri="{FF2B5EF4-FFF2-40B4-BE49-F238E27FC236}">
                <a16:creationId xmlns:a16="http://schemas.microsoft.com/office/drawing/2014/main" id="{A3BDFB69-06DC-404B-BD38-C0B7BAD66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240287" y="9088267"/>
            <a:ext cx="956314" cy="649983"/>
          </a:xfrm>
          <a:prstGeom prst="rect">
            <a:avLst/>
          </a:prstGeom>
        </p:spPr>
      </p:pic>
    </p:spTree>
    <p:extLst>
      <p:ext uri="{BB962C8B-B14F-4D97-AF65-F5344CB8AC3E}">
        <p14:creationId xmlns:p14="http://schemas.microsoft.com/office/powerpoint/2010/main" val="12492551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5CBAEA25-659E-B94A-A327-C89015681E98}"/>
              </a:ext>
            </a:extLst>
          </p:cNvPr>
          <p:cNvGraphicFramePr>
            <a:graphicFrameLocks noGrp="1"/>
          </p:cNvGraphicFramePr>
          <p:nvPr>
            <p:extLst>
              <p:ext uri="{D42A27DB-BD31-4B8C-83A1-F6EECF244321}">
                <p14:modId xmlns:p14="http://schemas.microsoft.com/office/powerpoint/2010/main" val="243031399"/>
              </p:ext>
            </p:extLst>
          </p:nvPr>
        </p:nvGraphicFramePr>
        <p:xfrm>
          <a:off x="650631" y="307602"/>
          <a:ext cx="6900232" cy="10147936"/>
        </p:xfrm>
        <a:graphic>
          <a:graphicData uri="http://schemas.openxmlformats.org/drawingml/2006/table">
            <a:tbl>
              <a:tblPr firstRow="1" bandRow="1">
                <a:tableStyleId>{5C22544A-7EE6-4342-B048-85BDC9FD1C3A}</a:tableStyleId>
              </a:tblPr>
              <a:tblGrid>
                <a:gridCol w="2012716">
                  <a:extLst>
                    <a:ext uri="{9D8B030D-6E8A-4147-A177-3AD203B41FA5}">
                      <a16:colId xmlns:a16="http://schemas.microsoft.com/office/drawing/2014/main" val="2786519610"/>
                    </a:ext>
                  </a:extLst>
                </a:gridCol>
                <a:gridCol w="1629172">
                  <a:extLst>
                    <a:ext uri="{9D8B030D-6E8A-4147-A177-3AD203B41FA5}">
                      <a16:colId xmlns:a16="http://schemas.microsoft.com/office/drawing/2014/main" val="588802083"/>
                    </a:ext>
                  </a:extLst>
                </a:gridCol>
                <a:gridCol w="1629172">
                  <a:extLst>
                    <a:ext uri="{9D8B030D-6E8A-4147-A177-3AD203B41FA5}">
                      <a16:colId xmlns:a16="http://schemas.microsoft.com/office/drawing/2014/main" val="4072376734"/>
                    </a:ext>
                  </a:extLst>
                </a:gridCol>
                <a:gridCol w="1629172">
                  <a:extLst>
                    <a:ext uri="{9D8B030D-6E8A-4147-A177-3AD203B41FA5}">
                      <a16:colId xmlns:a16="http://schemas.microsoft.com/office/drawing/2014/main" val="1609150890"/>
                    </a:ext>
                  </a:extLst>
                </a:gridCol>
              </a:tblGrid>
              <a:tr h="1247776">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Thematic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Area </a:t>
                      </a:r>
                      <a:endParaRPr lang="en-RU" sz="1800" dirty="0">
                        <a:highlight>
                          <a:srgbClr val="E54526"/>
                        </a:highlight>
                        <a:latin typeface="Calibri" panose="020F0502020204030204" pitchFamily="34" charset="0"/>
                        <a:cs typeface="Calibri" panose="020F050202020403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algn="ctr"/>
                      <a:r>
                        <a:rPr lang="en-GB" sz="1800" b="1" kern="1200" dirty="0">
                          <a:solidFill>
                            <a:schemeClr val="lt1"/>
                          </a:solidFill>
                          <a:effectLst/>
                          <a:highlight>
                            <a:srgbClr val="E54526"/>
                          </a:highlight>
                          <a:latin typeface="Calibri" panose="020F0502020204030204" pitchFamily="34" charset="0"/>
                          <a:ea typeface="+mn-ea"/>
                          <a:cs typeface="Calibri" panose="020F0502020204030204" pitchFamily="34" charset="0"/>
                        </a:rPr>
                        <a:t>Competences</a:t>
                      </a:r>
                      <a:r>
                        <a:rPr lang="en-RU" sz="1800" dirty="0">
                          <a:effectLst/>
                          <a:latin typeface="Calibri" panose="020F0502020204030204" pitchFamily="34" charset="0"/>
                          <a:cs typeface="Calibri" panose="020F0502020204030204" pitchFamily="34" charset="0"/>
                        </a:rPr>
                        <a:t> </a:t>
                      </a:r>
                      <a:endParaRPr lang="en-RU" sz="1800" dirty="0">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algn="ctr"/>
                      <a:r>
                        <a:rPr lang="en-RU" sz="1800" dirty="0">
                          <a:highlight>
                            <a:srgbClr val="E54526"/>
                          </a:highlight>
                          <a:latin typeface="Calibri" panose="020F0502020204030204" pitchFamily="34" charset="0"/>
                          <a:cs typeface="Calibri" panose="020F0502020204030204" pitchFamily="34" charset="0"/>
                        </a:rPr>
                        <a:t>Hints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Descriptors</a:t>
                      </a:r>
                      <a:r>
                        <a:rPr lang="en-GB" sz="1800" dirty="0">
                          <a:latin typeface="Calibri" panose="020F0502020204030204" pitchFamily="34" charset="0"/>
                          <a:cs typeface="Calibri" panose="020F0502020204030204" pitchFamily="34" charset="0"/>
                        </a:rPr>
                        <a:t> </a:t>
                      </a:r>
                      <a:endParaRPr lang="en-RU" sz="1800" dirty="0">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1285532721"/>
                  </a:ext>
                </a:extLst>
              </a:tr>
              <a:tr h="2269671">
                <a:tc rowSpan="2">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3</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Communicating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and Collaborating </a:t>
                      </a:r>
                      <a:endParaRPr lang="en-RU" sz="1100" b="1" dirty="0">
                        <a:solidFill>
                          <a:schemeClr val="bg1"/>
                        </a:solidFill>
                        <a:latin typeface="Calibri" panose="020F0502020204030204" pitchFamily="34" charset="0"/>
                        <a:cs typeface="Calibri" panose="020F0502020204030204"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3.1</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Communication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Use of relevant communication strategies, domain-specific codes and tools, depending on the context and content.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Awareness of the need for a variety of communication strategies, language registers, and tools that are adapted to context and content.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Understanding and managing interactions and conversations in different socio-cultural contexts and domain-specific situations.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Listening to others and engaging in conversations with confidence, assertiveness, clarity and reciprocity, both in personal and social contexts.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3803028761"/>
                  </a:ext>
                </a:extLst>
              </a:tr>
              <a:tr h="2963660">
                <a:tc vMerge="1">
                  <a:txBody>
                    <a:bodyPr/>
                    <a:lstStyle/>
                    <a:p>
                      <a:endParaRPr lang="en-RU"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3.2</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Use of digital technologies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Interacting, sharing, and collaborating through digital technologies.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Create and manage one or multiple digital identities and protect one’s own reputation.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Interact through a variety of digital technologies and understand appropriate digital communication means for given context.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Share data, information and digital context with others through appropriate digital technologies.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Use digital tools and techniques for collaborative purposes, and for co-creation of data, resources and knowledge.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Know about referencing and attribution practises.</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Be aware of netiquette.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1197195288"/>
                  </a:ext>
                </a:extLst>
              </a:tr>
            </a:tbl>
          </a:graphicData>
        </a:graphic>
      </p:graphicFrame>
      <p:sp>
        <p:nvSpPr>
          <p:cNvPr id="30" name="Text Placeholder 5">
            <a:extLst>
              <a:ext uri="{FF2B5EF4-FFF2-40B4-BE49-F238E27FC236}">
                <a16:creationId xmlns:a16="http://schemas.microsoft.com/office/drawing/2014/main" id="{329AB4CE-B114-A441-8C9E-C9DE8ADC57EF}"/>
              </a:ext>
            </a:extLst>
          </p:cNvPr>
          <p:cNvSpPr txBox="1">
            <a:spLocks/>
          </p:cNvSpPr>
          <p:nvPr/>
        </p:nvSpPr>
        <p:spPr>
          <a:xfrm>
            <a:off x="190684" y="1776289"/>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31" name="Text Placeholder 5">
            <a:extLst>
              <a:ext uri="{FF2B5EF4-FFF2-40B4-BE49-F238E27FC236}">
                <a16:creationId xmlns:a16="http://schemas.microsoft.com/office/drawing/2014/main" id="{23687013-A9BC-7A46-8E3F-751D2C05EE45}"/>
              </a:ext>
            </a:extLst>
          </p:cNvPr>
          <p:cNvSpPr txBox="1">
            <a:spLocks/>
          </p:cNvSpPr>
          <p:nvPr/>
        </p:nvSpPr>
        <p:spPr>
          <a:xfrm>
            <a:off x="199549" y="1752784"/>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03</a:t>
            </a:r>
          </a:p>
        </p:txBody>
      </p:sp>
    </p:spTree>
    <p:extLst>
      <p:ext uri="{BB962C8B-B14F-4D97-AF65-F5344CB8AC3E}">
        <p14:creationId xmlns:p14="http://schemas.microsoft.com/office/powerpoint/2010/main" val="3922877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DB96154-7D12-234A-9222-292E14A5F58B}"/>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86</a:t>
            </a:fld>
            <a:endParaRPr lang="en-US" dirty="0"/>
          </a:p>
        </p:txBody>
      </p:sp>
      <p:graphicFrame>
        <p:nvGraphicFramePr>
          <p:cNvPr id="5" name="Table 5">
            <a:extLst>
              <a:ext uri="{FF2B5EF4-FFF2-40B4-BE49-F238E27FC236}">
                <a16:creationId xmlns:a16="http://schemas.microsoft.com/office/drawing/2014/main" id="{5CBAEA25-659E-B94A-A327-C89015681E98}"/>
              </a:ext>
            </a:extLst>
          </p:cNvPr>
          <p:cNvGraphicFramePr>
            <a:graphicFrameLocks noGrp="1"/>
          </p:cNvGraphicFramePr>
          <p:nvPr>
            <p:extLst>
              <p:ext uri="{D42A27DB-BD31-4B8C-83A1-F6EECF244321}">
                <p14:modId xmlns:p14="http://schemas.microsoft.com/office/powerpoint/2010/main" val="3386324786"/>
              </p:ext>
            </p:extLst>
          </p:nvPr>
        </p:nvGraphicFramePr>
        <p:xfrm>
          <a:off x="650631" y="809624"/>
          <a:ext cx="6900232" cy="7823505"/>
        </p:xfrm>
        <a:graphic>
          <a:graphicData uri="http://schemas.openxmlformats.org/drawingml/2006/table">
            <a:tbl>
              <a:tblPr firstRow="1" bandRow="1">
                <a:tableStyleId>{5C22544A-7EE6-4342-B048-85BDC9FD1C3A}</a:tableStyleId>
              </a:tblPr>
              <a:tblGrid>
                <a:gridCol w="2012716">
                  <a:extLst>
                    <a:ext uri="{9D8B030D-6E8A-4147-A177-3AD203B41FA5}">
                      <a16:colId xmlns:a16="http://schemas.microsoft.com/office/drawing/2014/main" val="2786519610"/>
                    </a:ext>
                  </a:extLst>
                </a:gridCol>
                <a:gridCol w="1629172">
                  <a:extLst>
                    <a:ext uri="{9D8B030D-6E8A-4147-A177-3AD203B41FA5}">
                      <a16:colId xmlns:a16="http://schemas.microsoft.com/office/drawing/2014/main" val="588802083"/>
                    </a:ext>
                  </a:extLst>
                </a:gridCol>
                <a:gridCol w="1629172">
                  <a:extLst>
                    <a:ext uri="{9D8B030D-6E8A-4147-A177-3AD203B41FA5}">
                      <a16:colId xmlns:a16="http://schemas.microsoft.com/office/drawing/2014/main" val="4072376734"/>
                    </a:ext>
                  </a:extLst>
                </a:gridCol>
                <a:gridCol w="1629172">
                  <a:extLst>
                    <a:ext uri="{9D8B030D-6E8A-4147-A177-3AD203B41FA5}">
                      <a16:colId xmlns:a16="http://schemas.microsoft.com/office/drawing/2014/main" val="1609150890"/>
                    </a:ext>
                  </a:extLst>
                </a:gridCol>
              </a:tblGrid>
              <a:tr h="1247776">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Thematic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Area </a:t>
                      </a:r>
                      <a:endParaRPr lang="en-RU" sz="1800" dirty="0">
                        <a:highlight>
                          <a:srgbClr val="E54526"/>
                        </a:highlight>
                        <a:latin typeface="Calibri" panose="020F0502020204030204" pitchFamily="34" charset="0"/>
                        <a:cs typeface="Calibri" panose="020F050202020403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algn="ctr"/>
                      <a:r>
                        <a:rPr lang="en-GB" sz="1800" b="1" kern="1200" dirty="0">
                          <a:solidFill>
                            <a:schemeClr val="lt1"/>
                          </a:solidFill>
                          <a:effectLst/>
                          <a:highlight>
                            <a:srgbClr val="E54526"/>
                          </a:highlight>
                          <a:latin typeface="Calibri" panose="020F0502020204030204" pitchFamily="34" charset="0"/>
                          <a:ea typeface="+mn-ea"/>
                          <a:cs typeface="Calibri" panose="020F0502020204030204" pitchFamily="34" charset="0"/>
                        </a:rPr>
                        <a:t>Competences</a:t>
                      </a:r>
                      <a:r>
                        <a:rPr lang="en-RU" sz="1800" dirty="0">
                          <a:effectLst/>
                          <a:latin typeface="Calibri" panose="020F0502020204030204" pitchFamily="34" charset="0"/>
                          <a:cs typeface="Calibri" panose="020F0502020204030204" pitchFamily="34" charset="0"/>
                        </a:rPr>
                        <a:t> </a:t>
                      </a:r>
                      <a:endParaRPr lang="en-RU" sz="1800" dirty="0">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algn="ctr"/>
                      <a:r>
                        <a:rPr lang="en-RU" sz="1800" dirty="0">
                          <a:highlight>
                            <a:srgbClr val="E54526"/>
                          </a:highlight>
                          <a:latin typeface="Calibri" panose="020F0502020204030204" pitchFamily="34" charset="0"/>
                          <a:cs typeface="Calibri" panose="020F0502020204030204" pitchFamily="34" charset="0"/>
                        </a:rPr>
                        <a:t>Hints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Descriptors</a:t>
                      </a:r>
                      <a:r>
                        <a:rPr lang="en-GB" sz="1800" dirty="0">
                          <a:latin typeface="Calibri" panose="020F0502020204030204" pitchFamily="34" charset="0"/>
                          <a:cs typeface="Calibri" panose="020F0502020204030204" pitchFamily="34" charset="0"/>
                        </a:rPr>
                        <a:t> </a:t>
                      </a:r>
                      <a:endParaRPr lang="en-RU" sz="1800" dirty="0">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1285532721"/>
                  </a:ext>
                </a:extLst>
              </a:tr>
              <a:tr h="1958009">
                <a:tc rowSpan="2">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3</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Communicating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and Collaborating </a:t>
                      </a:r>
                      <a:endParaRPr lang="en-RU" sz="1100" b="1" dirty="0">
                        <a:solidFill>
                          <a:schemeClr val="bg1"/>
                        </a:solidFill>
                        <a:latin typeface="Calibri" panose="020F0502020204030204" pitchFamily="34" charset="0"/>
                        <a:cs typeface="Calibri" panose="020F0502020204030204"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3.3</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Mobilize others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Inspire, </a:t>
                      </a:r>
                      <a:r>
                        <a:rPr lang="en-GB" sz="1100" dirty="0" err="1">
                          <a:solidFill>
                            <a:schemeClr val="bg1"/>
                          </a:solidFill>
                          <a:latin typeface="Calibri" panose="020F0502020204030204" pitchFamily="34" charset="0"/>
                          <a:cs typeface="Calibri" panose="020F0502020204030204" pitchFamily="34" charset="0"/>
                        </a:rPr>
                        <a:t>entuse</a:t>
                      </a:r>
                      <a:r>
                        <a:rPr lang="en-GB" sz="1100" dirty="0">
                          <a:solidFill>
                            <a:schemeClr val="bg1"/>
                          </a:solidFill>
                          <a:latin typeface="Calibri" panose="020F0502020204030204" pitchFamily="34" charset="0"/>
                          <a:cs typeface="Calibri" panose="020F0502020204030204" pitchFamily="34" charset="0"/>
                        </a:rPr>
                        <a:t>, and get other on board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Inspire and enthuse relevant stakeholders.</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Get the support needed to achieve valuable outcomes.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Demonstrate effective persuasion, negotiation and leadership.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3803028761"/>
                  </a:ext>
                </a:extLst>
              </a:tr>
              <a:tr h="2963660">
                <a:tc vMerge="1">
                  <a:txBody>
                    <a:bodyPr/>
                    <a:lstStyle/>
                    <a:p>
                      <a:endParaRPr lang="en-RU"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3.4</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Collaboration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Engagement in group activity and teamwork acknowledging and respecting others.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Intention to contribute to the common good and awareness that others may have different cultural affiliations, backgrounds, beliefs, values, opinions, or personal circumstances.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Understanding the importance of trust, respect of human dignity and equality, coping with conflicts and negotiating disagreements to build and sustain fair and respectful relationships.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Fair sharing of tasks, resources and responsibility within a group taking into account its specific aim; eliciting the expression of different views and adopting a systemic approach.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1197195288"/>
                  </a:ext>
                </a:extLst>
              </a:tr>
            </a:tbl>
          </a:graphicData>
        </a:graphic>
      </p:graphicFrame>
      <p:sp>
        <p:nvSpPr>
          <p:cNvPr id="30" name="Text Placeholder 5">
            <a:extLst>
              <a:ext uri="{FF2B5EF4-FFF2-40B4-BE49-F238E27FC236}">
                <a16:creationId xmlns:a16="http://schemas.microsoft.com/office/drawing/2014/main" id="{329AB4CE-B114-A441-8C9E-C9DE8ADC57EF}"/>
              </a:ext>
            </a:extLst>
          </p:cNvPr>
          <p:cNvSpPr txBox="1">
            <a:spLocks/>
          </p:cNvSpPr>
          <p:nvPr/>
        </p:nvSpPr>
        <p:spPr>
          <a:xfrm>
            <a:off x="190684" y="2278311"/>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31" name="Text Placeholder 5">
            <a:extLst>
              <a:ext uri="{FF2B5EF4-FFF2-40B4-BE49-F238E27FC236}">
                <a16:creationId xmlns:a16="http://schemas.microsoft.com/office/drawing/2014/main" id="{23687013-A9BC-7A46-8E3F-751D2C05EE45}"/>
              </a:ext>
            </a:extLst>
          </p:cNvPr>
          <p:cNvSpPr txBox="1">
            <a:spLocks/>
          </p:cNvSpPr>
          <p:nvPr/>
        </p:nvSpPr>
        <p:spPr>
          <a:xfrm>
            <a:off x="199549" y="2254806"/>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03</a:t>
            </a:r>
          </a:p>
        </p:txBody>
      </p:sp>
      <p:pic>
        <p:nvPicPr>
          <p:cNvPr id="35" name="Picture 34">
            <a:extLst>
              <a:ext uri="{FF2B5EF4-FFF2-40B4-BE49-F238E27FC236}">
                <a16:creationId xmlns:a16="http://schemas.microsoft.com/office/drawing/2014/main" id="{A3BDFB69-06DC-404B-BD38-C0B7BAD66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240287" y="9088267"/>
            <a:ext cx="956314" cy="649983"/>
          </a:xfrm>
          <a:prstGeom prst="rect">
            <a:avLst/>
          </a:prstGeom>
        </p:spPr>
      </p:pic>
    </p:spTree>
    <p:extLst>
      <p:ext uri="{BB962C8B-B14F-4D97-AF65-F5344CB8AC3E}">
        <p14:creationId xmlns:p14="http://schemas.microsoft.com/office/powerpoint/2010/main" val="27687193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DB96154-7D12-234A-9222-292E14A5F58B}"/>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87</a:t>
            </a:fld>
            <a:endParaRPr lang="en-US" dirty="0"/>
          </a:p>
        </p:txBody>
      </p:sp>
      <p:graphicFrame>
        <p:nvGraphicFramePr>
          <p:cNvPr id="5" name="Table 5">
            <a:extLst>
              <a:ext uri="{FF2B5EF4-FFF2-40B4-BE49-F238E27FC236}">
                <a16:creationId xmlns:a16="http://schemas.microsoft.com/office/drawing/2014/main" id="{5CBAEA25-659E-B94A-A327-C89015681E98}"/>
              </a:ext>
            </a:extLst>
          </p:cNvPr>
          <p:cNvGraphicFramePr>
            <a:graphicFrameLocks noGrp="1"/>
          </p:cNvGraphicFramePr>
          <p:nvPr>
            <p:extLst>
              <p:ext uri="{D42A27DB-BD31-4B8C-83A1-F6EECF244321}">
                <p14:modId xmlns:p14="http://schemas.microsoft.com/office/powerpoint/2010/main" val="2503585117"/>
              </p:ext>
            </p:extLst>
          </p:nvPr>
        </p:nvGraphicFramePr>
        <p:xfrm>
          <a:off x="650631" y="809624"/>
          <a:ext cx="6900232" cy="9136795"/>
        </p:xfrm>
        <a:graphic>
          <a:graphicData uri="http://schemas.openxmlformats.org/drawingml/2006/table">
            <a:tbl>
              <a:tblPr firstRow="1" bandRow="1">
                <a:tableStyleId>{5C22544A-7EE6-4342-B048-85BDC9FD1C3A}</a:tableStyleId>
              </a:tblPr>
              <a:tblGrid>
                <a:gridCol w="2012716">
                  <a:extLst>
                    <a:ext uri="{9D8B030D-6E8A-4147-A177-3AD203B41FA5}">
                      <a16:colId xmlns:a16="http://schemas.microsoft.com/office/drawing/2014/main" val="2786519610"/>
                    </a:ext>
                  </a:extLst>
                </a:gridCol>
                <a:gridCol w="1629172">
                  <a:extLst>
                    <a:ext uri="{9D8B030D-6E8A-4147-A177-3AD203B41FA5}">
                      <a16:colId xmlns:a16="http://schemas.microsoft.com/office/drawing/2014/main" val="588802083"/>
                    </a:ext>
                  </a:extLst>
                </a:gridCol>
                <a:gridCol w="1629172">
                  <a:extLst>
                    <a:ext uri="{9D8B030D-6E8A-4147-A177-3AD203B41FA5}">
                      <a16:colId xmlns:a16="http://schemas.microsoft.com/office/drawing/2014/main" val="4072376734"/>
                    </a:ext>
                  </a:extLst>
                </a:gridCol>
                <a:gridCol w="1629172">
                  <a:extLst>
                    <a:ext uri="{9D8B030D-6E8A-4147-A177-3AD203B41FA5}">
                      <a16:colId xmlns:a16="http://schemas.microsoft.com/office/drawing/2014/main" val="1609150890"/>
                    </a:ext>
                  </a:extLst>
                </a:gridCol>
              </a:tblGrid>
              <a:tr h="1247776">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Thematic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Area </a:t>
                      </a:r>
                      <a:endParaRPr lang="en-RU" sz="1800" dirty="0">
                        <a:highlight>
                          <a:srgbClr val="E54526"/>
                        </a:highlight>
                        <a:latin typeface="Calibri" panose="020F0502020204030204" pitchFamily="34" charset="0"/>
                        <a:cs typeface="Calibri" panose="020F050202020403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algn="ctr"/>
                      <a:r>
                        <a:rPr lang="en-GB" sz="1800" b="1" kern="1200" dirty="0">
                          <a:solidFill>
                            <a:schemeClr val="lt1"/>
                          </a:solidFill>
                          <a:effectLst/>
                          <a:highlight>
                            <a:srgbClr val="E54526"/>
                          </a:highlight>
                          <a:latin typeface="Calibri" panose="020F0502020204030204" pitchFamily="34" charset="0"/>
                          <a:ea typeface="+mn-ea"/>
                          <a:cs typeface="Calibri" panose="020F0502020204030204" pitchFamily="34" charset="0"/>
                        </a:rPr>
                        <a:t>Competences</a:t>
                      </a:r>
                      <a:r>
                        <a:rPr lang="en-RU" sz="1800" dirty="0">
                          <a:effectLst/>
                          <a:latin typeface="Calibri" panose="020F0502020204030204" pitchFamily="34" charset="0"/>
                          <a:cs typeface="Calibri" panose="020F0502020204030204" pitchFamily="34" charset="0"/>
                        </a:rPr>
                        <a:t> </a:t>
                      </a:r>
                      <a:endParaRPr lang="en-RU" sz="1800" dirty="0">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algn="ctr"/>
                      <a:r>
                        <a:rPr lang="en-RU" sz="1800" dirty="0">
                          <a:highlight>
                            <a:srgbClr val="E54526"/>
                          </a:highlight>
                          <a:latin typeface="Calibri" panose="020F0502020204030204" pitchFamily="34" charset="0"/>
                          <a:cs typeface="Calibri" panose="020F0502020204030204" pitchFamily="34" charset="0"/>
                        </a:rPr>
                        <a:t>Hints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Descriptors</a:t>
                      </a:r>
                      <a:r>
                        <a:rPr lang="en-GB" sz="1800" dirty="0">
                          <a:latin typeface="Calibri" panose="020F0502020204030204" pitchFamily="34" charset="0"/>
                          <a:cs typeface="Calibri" panose="020F0502020204030204" pitchFamily="34" charset="0"/>
                        </a:rPr>
                        <a:t> </a:t>
                      </a:r>
                      <a:endParaRPr lang="en-RU" sz="1800" dirty="0">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1285532721"/>
                  </a:ext>
                </a:extLst>
              </a:tr>
              <a:tr h="1851991">
                <a:tc rowSpan="3">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4</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Taking action </a:t>
                      </a:r>
                      <a:endParaRPr lang="en-RU" sz="1100" b="1" dirty="0">
                        <a:solidFill>
                          <a:schemeClr val="bg1"/>
                        </a:solidFill>
                        <a:latin typeface="Calibri" panose="020F0502020204030204" pitchFamily="34" charset="0"/>
                        <a:cs typeface="Calibri" panose="020F0502020204030204"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4.1</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Take the initiative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Go for it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Initiate processes that create value.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Take up challenges.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Act and work independently to achieve goals, stick to intentions, and carry out planned tasks.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3803028761"/>
                  </a:ext>
                </a:extLst>
              </a:tr>
              <a:tr h="2425148">
                <a:tc vMerge="1">
                  <a:txBody>
                    <a:bodyPr/>
                    <a:lstStyle/>
                    <a:p>
                      <a:endParaRPr lang="en-RU"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4.2</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Plan, manage, and work with others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Organize, make decisions, network and team up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Set long- medium- short-term goals, define priorities and action plans.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Make decisions dealing with uncertainty, ambiguity and risk.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Work together and cooperate with others to develop ideas and turn them into action.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1197195288"/>
                  </a:ext>
                </a:extLst>
              </a:tr>
              <a:tr h="2425148">
                <a:tc vMerge="1">
                  <a:txBody>
                    <a:bodyPr/>
                    <a:lstStyle/>
                    <a:p>
                      <a:pPr marL="0" marR="0" indent="0" algn="ctr" defTabSz="2073036" rtl="0" eaLnBrk="1" fontAlgn="auto" latinLnBrk="0" hangingPunct="1">
                        <a:lnSpc>
                          <a:spcPct val="100000"/>
                        </a:lnSpc>
                        <a:spcBef>
                          <a:spcPts val="0"/>
                        </a:spcBef>
                        <a:spcAft>
                          <a:spcPts val="0"/>
                        </a:spcAft>
                        <a:buClrTx/>
                        <a:buSzTx/>
                        <a:buFontTx/>
                        <a:buNone/>
                        <a:tabLst/>
                        <a:defRPr/>
                      </a:pPr>
                      <a:endParaRPr lang="en-RU" sz="1100" b="1" dirty="0">
                        <a:solidFill>
                          <a:schemeClr val="bg1"/>
                        </a:solidFill>
                        <a:latin typeface="Calibri" panose="020F0502020204030204" pitchFamily="34" charset="0"/>
                        <a:cs typeface="Calibri" panose="020F0502020204030204"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4.3</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Digital content creation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Developing, integrating and re-elaborating digital content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Programming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Copyright and licenses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Create, edit, improve digital content in different formats, and integrate it into an existing body of knowledge to create new original content and knowledge.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To plan and develop a sequence of understandable instructions for a computing system to solve a given problem or perform a specific task.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Understand how copyright and licenses apply to data, digital information and content.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2912630688"/>
                  </a:ext>
                </a:extLst>
              </a:tr>
            </a:tbl>
          </a:graphicData>
        </a:graphic>
      </p:graphicFrame>
      <p:sp>
        <p:nvSpPr>
          <p:cNvPr id="30" name="Text Placeholder 5">
            <a:extLst>
              <a:ext uri="{FF2B5EF4-FFF2-40B4-BE49-F238E27FC236}">
                <a16:creationId xmlns:a16="http://schemas.microsoft.com/office/drawing/2014/main" id="{329AB4CE-B114-A441-8C9E-C9DE8ADC57EF}"/>
              </a:ext>
            </a:extLst>
          </p:cNvPr>
          <p:cNvSpPr txBox="1">
            <a:spLocks/>
          </p:cNvSpPr>
          <p:nvPr/>
        </p:nvSpPr>
        <p:spPr>
          <a:xfrm>
            <a:off x="190684" y="2278311"/>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31" name="Text Placeholder 5">
            <a:extLst>
              <a:ext uri="{FF2B5EF4-FFF2-40B4-BE49-F238E27FC236}">
                <a16:creationId xmlns:a16="http://schemas.microsoft.com/office/drawing/2014/main" id="{23687013-A9BC-7A46-8E3F-751D2C05EE45}"/>
              </a:ext>
            </a:extLst>
          </p:cNvPr>
          <p:cNvSpPr txBox="1">
            <a:spLocks/>
          </p:cNvSpPr>
          <p:nvPr/>
        </p:nvSpPr>
        <p:spPr>
          <a:xfrm>
            <a:off x="199549" y="2254806"/>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04</a:t>
            </a:r>
          </a:p>
        </p:txBody>
      </p:sp>
    </p:spTree>
    <p:extLst>
      <p:ext uri="{BB962C8B-B14F-4D97-AF65-F5344CB8AC3E}">
        <p14:creationId xmlns:p14="http://schemas.microsoft.com/office/powerpoint/2010/main" val="39906300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DB96154-7D12-234A-9222-292E14A5F58B}"/>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88</a:t>
            </a:fld>
            <a:endParaRPr lang="en-US" dirty="0"/>
          </a:p>
        </p:txBody>
      </p:sp>
      <p:graphicFrame>
        <p:nvGraphicFramePr>
          <p:cNvPr id="5" name="Table 5">
            <a:extLst>
              <a:ext uri="{FF2B5EF4-FFF2-40B4-BE49-F238E27FC236}">
                <a16:creationId xmlns:a16="http://schemas.microsoft.com/office/drawing/2014/main" id="{5CBAEA25-659E-B94A-A327-C89015681E98}"/>
              </a:ext>
            </a:extLst>
          </p:cNvPr>
          <p:cNvGraphicFramePr>
            <a:graphicFrameLocks noGrp="1"/>
          </p:cNvGraphicFramePr>
          <p:nvPr>
            <p:extLst>
              <p:ext uri="{D42A27DB-BD31-4B8C-83A1-F6EECF244321}">
                <p14:modId xmlns:p14="http://schemas.microsoft.com/office/powerpoint/2010/main" val="2193374766"/>
              </p:ext>
            </p:extLst>
          </p:nvPr>
        </p:nvGraphicFramePr>
        <p:xfrm>
          <a:off x="650631" y="809624"/>
          <a:ext cx="6900232" cy="4692016"/>
        </p:xfrm>
        <a:graphic>
          <a:graphicData uri="http://schemas.openxmlformats.org/drawingml/2006/table">
            <a:tbl>
              <a:tblPr firstRow="1" bandRow="1">
                <a:tableStyleId>{5C22544A-7EE6-4342-B048-85BDC9FD1C3A}</a:tableStyleId>
              </a:tblPr>
              <a:tblGrid>
                <a:gridCol w="2012716">
                  <a:extLst>
                    <a:ext uri="{9D8B030D-6E8A-4147-A177-3AD203B41FA5}">
                      <a16:colId xmlns:a16="http://schemas.microsoft.com/office/drawing/2014/main" val="2786519610"/>
                    </a:ext>
                  </a:extLst>
                </a:gridCol>
                <a:gridCol w="1629172">
                  <a:extLst>
                    <a:ext uri="{9D8B030D-6E8A-4147-A177-3AD203B41FA5}">
                      <a16:colId xmlns:a16="http://schemas.microsoft.com/office/drawing/2014/main" val="588802083"/>
                    </a:ext>
                  </a:extLst>
                </a:gridCol>
                <a:gridCol w="1629172">
                  <a:extLst>
                    <a:ext uri="{9D8B030D-6E8A-4147-A177-3AD203B41FA5}">
                      <a16:colId xmlns:a16="http://schemas.microsoft.com/office/drawing/2014/main" val="4072376734"/>
                    </a:ext>
                  </a:extLst>
                </a:gridCol>
                <a:gridCol w="1629172">
                  <a:extLst>
                    <a:ext uri="{9D8B030D-6E8A-4147-A177-3AD203B41FA5}">
                      <a16:colId xmlns:a16="http://schemas.microsoft.com/office/drawing/2014/main" val="1609150890"/>
                    </a:ext>
                  </a:extLst>
                </a:gridCol>
              </a:tblGrid>
              <a:tr h="1247776">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Thematic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Area </a:t>
                      </a:r>
                      <a:endParaRPr lang="en-RU" sz="1800" dirty="0">
                        <a:highlight>
                          <a:srgbClr val="E54526"/>
                        </a:highlight>
                        <a:latin typeface="Calibri" panose="020F0502020204030204" pitchFamily="34" charset="0"/>
                        <a:cs typeface="Calibri" panose="020F050202020403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algn="ctr"/>
                      <a:r>
                        <a:rPr lang="en-GB" sz="1800" b="1" kern="1200" dirty="0">
                          <a:solidFill>
                            <a:schemeClr val="lt1"/>
                          </a:solidFill>
                          <a:effectLst/>
                          <a:highlight>
                            <a:srgbClr val="E54526"/>
                          </a:highlight>
                          <a:latin typeface="Calibri" panose="020F0502020204030204" pitchFamily="34" charset="0"/>
                          <a:ea typeface="+mn-ea"/>
                          <a:cs typeface="Calibri" panose="020F0502020204030204" pitchFamily="34" charset="0"/>
                        </a:rPr>
                        <a:t>Competences</a:t>
                      </a:r>
                      <a:r>
                        <a:rPr lang="en-RU" sz="1800" dirty="0">
                          <a:effectLst/>
                          <a:latin typeface="Calibri" panose="020F0502020204030204" pitchFamily="34" charset="0"/>
                          <a:cs typeface="Calibri" panose="020F0502020204030204" pitchFamily="34" charset="0"/>
                        </a:rPr>
                        <a:t> </a:t>
                      </a:r>
                      <a:endParaRPr lang="en-RU" sz="1800" dirty="0">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algn="ctr"/>
                      <a:r>
                        <a:rPr lang="en-RU" sz="1800" dirty="0">
                          <a:highlight>
                            <a:srgbClr val="E54526"/>
                          </a:highlight>
                          <a:latin typeface="Calibri" panose="020F0502020204030204" pitchFamily="34" charset="0"/>
                          <a:cs typeface="Calibri" panose="020F0502020204030204" pitchFamily="34" charset="0"/>
                        </a:rPr>
                        <a:t>Hints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800" dirty="0">
                          <a:highlight>
                            <a:srgbClr val="E54526"/>
                          </a:highlight>
                          <a:latin typeface="Calibri" panose="020F0502020204030204" pitchFamily="34" charset="0"/>
                          <a:cs typeface="Calibri" panose="020F0502020204030204" pitchFamily="34" charset="0"/>
                        </a:rPr>
                        <a:t>Descriptors</a:t>
                      </a:r>
                      <a:r>
                        <a:rPr lang="en-GB" sz="1800" dirty="0">
                          <a:latin typeface="Calibri" panose="020F0502020204030204" pitchFamily="34" charset="0"/>
                          <a:cs typeface="Calibri" panose="020F0502020204030204" pitchFamily="34" charset="0"/>
                        </a:rPr>
                        <a:t> </a:t>
                      </a:r>
                      <a:endParaRPr lang="en-RU" sz="1800" dirty="0">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1285532721"/>
                  </a:ext>
                </a:extLst>
              </a:tr>
              <a:tr h="1838739">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4</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Calibri" panose="020F0502020204030204" pitchFamily="34" charset="0"/>
                          <a:cs typeface="Calibri" panose="020F0502020204030204" pitchFamily="34" charset="0"/>
                        </a:rPr>
                        <a:t>Taking action </a:t>
                      </a:r>
                      <a:endParaRPr lang="en-RU" sz="1100" b="1" dirty="0">
                        <a:solidFill>
                          <a:schemeClr val="bg1"/>
                        </a:solidFill>
                        <a:latin typeface="Calibri" panose="020F0502020204030204" pitchFamily="34" charset="0"/>
                        <a:cs typeface="Calibri" panose="020F0502020204030204"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4.4</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Problem solving using digital technologies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Identifying needs and creatively using digital technologies to provide technological responses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tc>
                  <a:txBody>
                    <a:bodyPr/>
                    <a:lstStyle/>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Assess needs and Identify, evaluate, select and use digital tools and possible technological responses to solve them.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Adjust and customise digital environments to personal needs.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 </a:t>
                      </a:r>
                    </a:p>
                    <a:p>
                      <a:pPr marL="0" marR="0" indent="0" algn="ctr" defTabSz="2073036" rtl="0" eaLnBrk="1" fontAlgn="auto" latinLnBrk="0" hangingPunct="1">
                        <a:lnSpc>
                          <a:spcPct val="100000"/>
                        </a:lnSpc>
                        <a:spcBef>
                          <a:spcPts val="0"/>
                        </a:spcBef>
                        <a:spcAft>
                          <a:spcPts val="0"/>
                        </a:spcAft>
                        <a:buClrTx/>
                        <a:buSzTx/>
                        <a:buFontTx/>
                        <a:buNone/>
                        <a:tabLst/>
                        <a:defRPr/>
                      </a:pPr>
                      <a:r>
                        <a:rPr lang="en-GB" sz="1100" dirty="0">
                          <a:solidFill>
                            <a:schemeClr val="bg1"/>
                          </a:solidFill>
                          <a:latin typeface="Calibri" panose="020F0502020204030204" pitchFamily="34" charset="0"/>
                          <a:cs typeface="Calibri" panose="020F0502020204030204" pitchFamily="34" charset="0"/>
                        </a:rPr>
                        <a:t>Use digital tools and technologies to create knowledge, and innovate processes and products; engage in cognitive processing to understand and resolve conceptual problems and problem situations in digital environments.  </a:t>
                      </a:r>
                      <a:endParaRPr lang="en-RU" sz="11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389CA"/>
                    </a:solidFill>
                  </a:tcPr>
                </a:tc>
                <a:extLst>
                  <a:ext uri="{0D108BD9-81ED-4DB2-BD59-A6C34878D82A}">
                    <a16:rowId xmlns:a16="http://schemas.microsoft.com/office/drawing/2014/main" val="3803028761"/>
                  </a:ext>
                </a:extLst>
              </a:tr>
            </a:tbl>
          </a:graphicData>
        </a:graphic>
      </p:graphicFrame>
      <p:sp>
        <p:nvSpPr>
          <p:cNvPr id="30" name="Text Placeholder 5">
            <a:extLst>
              <a:ext uri="{FF2B5EF4-FFF2-40B4-BE49-F238E27FC236}">
                <a16:creationId xmlns:a16="http://schemas.microsoft.com/office/drawing/2014/main" id="{329AB4CE-B114-A441-8C9E-C9DE8ADC57EF}"/>
              </a:ext>
            </a:extLst>
          </p:cNvPr>
          <p:cNvSpPr txBox="1">
            <a:spLocks/>
          </p:cNvSpPr>
          <p:nvPr/>
        </p:nvSpPr>
        <p:spPr>
          <a:xfrm>
            <a:off x="190684" y="2278311"/>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31" name="Text Placeholder 5">
            <a:extLst>
              <a:ext uri="{FF2B5EF4-FFF2-40B4-BE49-F238E27FC236}">
                <a16:creationId xmlns:a16="http://schemas.microsoft.com/office/drawing/2014/main" id="{23687013-A9BC-7A46-8E3F-751D2C05EE45}"/>
              </a:ext>
            </a:extLst>
          </p:cNvPr>
          <p:cNvSpPr txBox="1">
            <a:spLocks/>
          </p:cNvSpPr>
          <p:nvPr/>
        </p:nvSpPr>
        <p:spPr>
          <a:xfrm>
            <a:off x="199549" y="2254806"/>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04</a:t>
            </a:r>
          </a:p>
        </p:txBody>
      </p:sp>
      <p:pic>
        <p:nvPicPr>
          <p:cNvPr id="4098" name="Picture 2">
            <a:extLst>
              <a:ext uri="{FF2B5EF4-FFF2-40B4-BE49-F238E27FC236}">
                <a16:creationId xmlns:a16="http://schemas.microsoft.com/office/drawing/2014/main" id="{95ADF26C-34E1-E026-6D73-451345B57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00505"/>
            <a:ext cx="7559675" cy="37628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EADE250-F56F-1F7B-5283-0797EB5522DD}"/>
              </a:ext>
            </a:extLst>
          </p:cNvPr>
          <p:cNvSpPr txBox="1"/>
          <p:nvPr/>
        </p:nvSpPr>
        <p:spPr>
          <a:xfrm>
            <a:off x="-54745" y="9892605"/>
            <a:ext cx="7546897" cy="261610"/>
          </a:xfrm>
          <a:prstGeom prst="rect">
            <a:avLst/>
          </a:prstGeom>
          <a:noFill/>
        </p:spPr>
        <p:txBody>
          <a:bodyPr wrap="square">
            <a:spAutoFit/>
          </a:bodyPr>
          <a:lstStyle/>
          <a:p>
            <a:r>
              <a:rPr lang="en-US" sz="1100" b="0" i="0" u="sng" strike="noStrike" dirty="0">
                <a:solidFill>
                  <a:srgbClr val="1155CC"/>
                </a:solidFill>
                <a:effectLst/>
                <a:latin typeface="Calibri" panose="020F0502020204030204" pitchFamily="34" charset="0"/>
                <a:cs typeface="Calibri" panose="020F0502020204030204" pitchFamily="34" charset="0"/>
                <a:hlinkClick r:id="rId3"/>
              </a:rPr>
              <a:t>Piazza </a:t>
            </a:r>
            <a:r>
              <a:rPr lang="en-US" sz="1100" b="0" i="0" u="sng" strike="noStrike" dirty="0" err="1">
                <a:solidFill>
                  <a:srgbClr val="1155CC"/>
                </a:solidFill>
                <a:effectLst/>
                <a:latin typeface="Calibri" panose="020F0502020204030204" pitchFamily="34" charset="0"/>
                <a:cs typeface="Calibri" panose="020F0502020204030204" pitchFamily="34" charset="0"/>
                <a:hlinkClick r:id="rId3"/>
              </a:rPr>
              <a:t>Brà</a:t>
            </a:r>
            <a:r>
              <a:rPr lang="en-US" sz="1100" b="0" i="0" u="sng" strike="noStrike" dirty="0">
                <a:solidFill>
                  <a:srgbClr val="1155CC"/>
                </a:solidFill>
                <a:effectLst/>
                <a:latin typeface="Calibri" panose="020F0502020204030204" pitchFamily="34" charset="0"/>
                <a:cs typeface="Calibri" panose="020F0502020204030204" pitchFamily="34" charset="0"/>
                <a:hlinkClick r:id="rId3"/>
              </a:rPr>
              <a:t> in the historic </a:t>
            </a:r>
            <a:r>
              <a:rPr lang="en-US" sz="1100" b="0" i="0" u="sng" strike="noStrike" dirty="0" err="1">
                <a:solidFill>
                  <a:srgbClr val="1155CC"/>
                </a:solidFill>
                <a:effectLst/>
                <a:latin typeface="Calibri" panose="020F0502020204030204" pitchFamily="34" charset="0"/>
                <a:cs typeface="Calibri" panose="020F0502020204030204" pitchFamily="34" charset="0"/>
                <a:hlinkClick r:id="rId3"/>
              </a:rPr>
              <a:t>centre</a:t>
            </a:r>
            <a:r>
              <a:rPr lang="en-US" sz="1100" b="0" i="0" u="sng" strike="noStrike" dirty="0">
                <a:solidFill>
                  <a:srgbClr val="1155CC"/>
                </a:solidFill>
                <a:effectLst/>
                <a:latin typeface="Calibri" panose="020F0502020204030204" pitchFamily="34" charset="0"/>
                <a:cs typeface="Calibri" panose="020F0502020204030204" pitchFamily="34" charset="0"/>
                <a:hlinkClick r:id="rId3"/>
              </a:rPr>
              <a:t> of Verona</a:t>
            </a:r>
            <a:r>
              <a:rPr lang="en-US" sz="1100" b="0" i="0" u="none" strike="noStrike" dirty="0">
                <a:solidFill>
                  <a:srgbClr val="30272E"/>
                </a:solidFill>
                <a:effectLst/>
                <a:latin typeface="Calibri" panose="020F0502020204030204" pitchFamily="34" charset="0"/>
                <a:cs typeface="Calibri" panose="020F0502020204030204" pitchFamily="34" charset="0"/>
              </a:rPr>
              <a:t>" by </a:t>
            </a:r>
            <a:r>
              <a:rPr lang="en-US" sz="1100" b="0" i="0" u="sng" strike="noStrike" dirty="0">
                <a:solidFill>
                  <a:srgbClr val="1155CC"/>
                </a:solidFill>
                <a:effectLst/>
                <a:latin typeface="Calibri" panose="020F0502020204030204" pitchFamily="34" charset="0"/>
                <a:cs typeface="Calibri" panose="020F0502020204030204" pitchFamily="34" charset="0"/>
                <a:hlinkClick r:id="rId4"/>
              </a:rPr>
              <a:t>Sorin Popovich</a:t>
            </a:r>
            <a:r>
              <a:rPr lang="en-US" sz="1100" b="0" i="0" u="none" strike="noStrike" dirty="0">
                <a:solidFill>
                  <a:srgbClr val="30272E"/>
                </a:solidFill>
                <a:effectLst/>
                <a:latin typeface="Calibri" panose="020F0502020204030204" pitchFamily="34" charset="0"/>
                <a:cs typeface="Calibri" panose="020F0502020204030204" pitchFamily="34" charset="0"/>
              </a:rPr>
              <a:t> is licensed under </a:t>
            </a:r>
            <a:r>
              <a:rPr lang="en-US" sz="1100" b="0" i="0" u="sng" strike="noStrike" dirty="0">
                <a:solidFill>
                  <a:srgbClr val="1155CC"/>
                </a:solidFill>
                <a:effectLst/>
                <a:latin typeface="Calibri" panose="020F0502020204030204" pitchFamily="34" charset="0"/>
                <a:cs typeface="Calibri" panose="020F0502020204030204" pitchFamily="34" charset="0"/>
                <a:hlinkClick r:id="rId5"/>
              </a:rPr>
              <a:t>CC BY-NC-SA 2.0</a:t>
            </a:r>
            <a:endParaRPr lang="en-IE"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63793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714B07-49D0-0672-9DFB-4D0B9E517E67}"/>
              </a:ext>
            </a:extLst>
          </p:cNvPr>
          <p:cNvSpPr>
            <a:spLocks noGrp="1"/>
          </p:cNvSpPr>
          <p:nvPr>
            <p:ph type="body" sz="quarter" idx="32"/>
          </p:nvPr>
        </p:nvSpPr>
        <p:spPr>
          <a:xfrm>
            <a:off x="516343" y="1428894"/>
            <a:ext cx="6526988" cy="3480914"/>
          </a:xfrm>
        </p:spPr>
        <p:txBody>
          <a:bodyPr/>
          <a:lstStyle/>
          <a:p>
            <a:pPr algn="just" rtl="0">
              <a:spcBef>
                <a:spcPts val="0"/>
              </a:spcBef>
              <a:spcAft>
                <a:spcPts val="0"/>
              </a:spcAft>
            </a:pPr>
            <a:r>
              <a:rPr lang="en-US" b="0" i="0" u="none" strike="noStrike" dirty="0">
                <a:solidFill>
                  <a:srgbClr val="000000"/>
                </a:solidFill>
                <a:effectLst/>
                <a:latin typeface="Calibri" panose="020F0502020204030204" pitchFamily="34" charset="0"/>
              </a:rPr>
              <a:t>The Comparative Competencies Table for CSI aims to be used as a pathway for the designing, </a:t>
            </a:r>
            <a:r>
              <a:rPr lang="en-US" b="0" i="0" u="none" strike="noStrike" dirty="0" err="1">
                <a:solidFill>
                  <a:srgbClr val="000000"/>
                </a:solidFill>
                <a:effectLst/>
                <a:latin typeface="Calibri" panose="020F0502020204030204" pitchFamily="34" charset="0"/>
              </a:rPr>
              <a:t>organisation</a:t>
            </a:r>
            <a:r>
              <a:rPr lang="en-US" b="0" i="0" u="none" strike="noStrike" dirty="0">
                <a:solidFill>
                  <a:srgbClr val="000000"/>
                </a:solidFill>
                <a:effectLst/>
                <a:latin typeface="Calibri" panose="020F0502020204030204" pitchFamily="34" charset="0"/>
              </a:rPr>
              <a:t> and implementation of culture-based social innovation projects by adults, adult educators and arts and cultural </a:t>
            </a:r>
            <a:r>
              <a:rPr lang="en-US" b="0" i="0" u="none" strike="noStrike" dirty="0" err="1">
                <a:solidFill>
                  <a:srgbClr val="000000"/>
                </a:solidFill>
                <a:effectLst/>
                <a:latin typeface="Calibri" panose="020F0502020204030204" pitchFamily="34" charset="0"/>
              </a:rPr>
              <a:t>organisations</a:t>
            </a:r>
            <a:r>
              <a:rPr lang="en-US" b="0" i="0" u="none" strike="noStrike" dirty="0">
                <a:solidFill>
                  <a:srgbClr val="000000"/>
                </a:solidFill>
                <a:effectLst/>
                <a:latin typeface="Calibri" panose="020F0502020204030204" pitchFamily="34" charset="0"/>
              </a:rPr>
              <a:t> in the context of the CSI EU project and beyond. It is a step-by-step pattern, which can also be used as a self-assessment tool, so that the targeted groups and </a:t>
            </a:r>
            <a:r>
              <a:rPr lang="en-US" b="0" i="0" u="none" strike="noStrike" dirty="0" err="1">
                <a:solidFill>
                  <a:srgbClr val="000000"/>
                </a:solidFill>
                <a:effectLst/>
                <a:latin typeface="Calibri" panose="020F0502020204030204" pitchFamily="34" charset="0"/>
              </a:rPr>
              <a:t>organisations</a:t>
            </a:r>
            <a:r>
              <a:rPr lang="en-US" b="0" i="0" u="none" strike="noStrike" dirty="0">
                <a:solidFill>
                  <a:srgbClr val="000000"/>
                </a:solidFill>
                <a:effectLst/>
                <a:latin typeface="Calibri" panose="020F0502020204030204" pitchFamily="34" charset="0"/>
              </a:rPr>
              <a:t> can be realistic as far as their project goals and influence in society are concerned. Of course, when using this table, one doesn’t have to go through all the aspects of all the steps but can pick and choose only the ones that are more suitable for the specific aims and needs of the project in which she/he works.  </a:t>
            </a:r>
            <a:endParaRPr lang="en-US" b="0" dirty="0">
              <a:effectLst/>
            </a:endParaRPr>
          </a:p>
          <a:p>
            <a:pPr algn="just" rtl="0">
              <a:spcBef>
                <a:spcPts val="0"/>
              </a:spcBef>
              <a:spcAft>
                <a:spcPts val="0"/>
              </a:spcAft>
            </a:pPr>
            <a:endParaRPr lang="en-US" i="0" u="none" strike="noStrike" dirty="0">
              <a:solidFill>
                <a:srgbClr val="000000"/>
              </a:solidFill>
              <a:latin typeface="Calibri" panose="020F0502020204030204" pitchFamily="34" charset="0"/>
            </a:endParaRPr>
          </a:p>
          <a:p>
            <a:pPr algn="just" rtl="0">
              <a:spcBef>
                <a:spcPts val="0"/>
              </a:spcBef>
              <a:spcAft>
                <a:spcPts val="0"/>
              </a:spcAft>
            </a:pPr>
            <a:r>
              <a:rPr lang="en-US" b="0" i="0" u="none" strike="noStrike" dirty="0">
                <a:solidFill>
                  <a:srgbClr val="000000"/>
                </a:solidFill>
                <a:effectLst/>
                <a:latin typeface="Calibri" panose="020F0502020204030204" pitchFamily="34" charset="0"/>
              </a:rPr>
              <a:t>The Comparative Competencies Table for CSI can also be reused by different </a:t>
            </a:r>
            <a:r>
              <a:rPr lang="en-US" b="0" i="0" u="none" strike="noStrike" dirty="0" err="1">
                <a:solidFill>
                  <a:srgbClr val="000000"/>
                </a:solidFill>
                <a:effectLst/>
                <a:latin typeface="Calibri" panose="020F0502020204030204" pitchFamily="34" charset="0"/>
              </a:rPr>
              <a:t>organisations</a:t>
            </a:r>
            <a:r>
              <a:rPr lang="en-US" b="0" i="0" u="none" strike="noStrike" dirty="0">
                <a:solidFill>
                  <a:srgbClr val="000000"/>
                </a:solidFill>
                <a:effectLst/>
                <a:latin typeface="Calibri" panose="020F0502020204030204" pitchFamily="34" charset="0"/>
              </a:rPr>
              <a:t>, even schools and educational institutions, which would like to focus on service-learning or culture-based education. It can also be useful to those who simply want to have more knowledge on cultural social innovation methods and tools, and a steady understanding of how these can be reused. Hence, it greatly supports out-of-the-box thinking, and the finding of creative solutions to existing social problems. Last but not least, the table can be adapted to different areas, objectives and target groups, according to the theme and the desirable impact. This is the power of Cultural Social Innovation — to provide creative tools which can be reused and revised to reform reality and to support the strategies of different groups. The role of adult educators and arts and cultural </a:t>
            </a:r>
            <a:r>
              <a:rPr lang="en-US" b="0" i="0" u="none" strike="noStrike" dirty="0" err="1">
                <a:solidFill>
                  <a:srgbClr val="000000"/>
                </a:solidFill>
                <a:effectLst/>
                <a:latin typeface="Calibri" panose="020F0502020204030204" pitchFamily="34" charset="0"/>
              </a:rPr>
              <a:t>organisations</a:t>
            </a:r>
            <a:r>
              <a:rPr lang="en-US" b="0" i="0" u="none" strike="noStrike" dirty="0">
                <a:solidFill>
                  <a:srgbClr val="000000"/>
                </a:solidFill>
                <a:effectLst/>
                <a:latin typeface="Calibri" panose="020F0502020204030204" pitchFamily="34" charset="0"/>
              </a:rPr>
              <a:t> in this process is just to empower adults and local communities to take initiatives. </a:t>
            </a:r>
            <a:endParaRPr lang="en-US" b="0" dirty="0">
              <a:effectLst/>
            </a:endParaRPr>
          </a:p>
          <a:p>
            <a:br>
              <a:rPr lang="en-US" dirty="0"/>
            </a:br>
            <a:endParaRPr lang="en-IE" dirty="0"/>
          </a:p>
        </p:txBody>
      </p:sp>
      <p:sp>
        <p:nvSpPr>
          <p:cNvPr id="3" name="Text Placeholder 2">
            <a:extLst>
              <a:ext uri="{FF2B5EF4-FFF2-40B4-BE49-F238E27FC236}">
                <a16:creationId xmlns:a16="http://schemas.microsoft.com/office/drawing/2014/main" id="{15EAA9AB-EC0D-27CC-BDF5-F61CAC55929D}"/>
              </a:ext>
            </a:extLst>
          </p:cNvPr>
          <p:cNvSpPr>
            <a:spLocks noGrp="1"/>
          </p:cNvSpPr>
          <p:nvPr>
            <p:ph type="body" sz="quarter" idx="30"/>
          </p:nvPr>
        </p:nvSpPr>
        <p:spPr>
          <a:xfrm>
            <a:off x="430397" y="660135"/>
            <a:ext cx="6785420" cy="1204857"/>
          </a:xfrm>
        </p:spPr>
        <p:txBody>
          <a:bodyPr/>
          <a:lstStyle/>
          <a:p>
            <a:r>
              <a:rPr lang="en-US" dirty="0"/>
              <a:t>5.2. Uses of the Comparative Competencies Table for CSI </a:t>
            </a:r>
          </a:p>
          <a:p>
            <a:endParaRPr lang="en-IE" dirty="0"/>
          </a:p>
        </p:txBody>
      </p:sp>
      <p:sp>
        <p:nvSpPr>
          <p:cNvPr id="4" name="Slide Number Placeholder 3">
            <a:extLst>
              <a:ext uri="{FF2B5EF4-FFF2-40B4-BE49-F238E27FC236}">
                <a16:creationId xmlns:a16="http://schemas.microsoft.com/office/drawing/2014/main" id="{7BED3CBE-6434-85BA-860C-BD701E00D5BB}"/>
              </a:ext>
            </a:extLst>
          </p:cNvPr>
          <p:cNvSpPr>
            <a:spLocks noGrp="1"/>
          </p:cNvSpPr>
          <p:nvPr>
            <p:ph type="sldNum" sz="quarter" idx="4"/>
          </p:nvPr>
        </p:nvSpPr>
        <p:spPr/>
        <p:txBody>
          <a:bodyPr/>
          <a:lstStyle/>
          <a:p>
            <a:fld id="{CB2079F2-58AF-ED44-82D7-E04B2F6FD686}" type="slidenum">
              <a:rPr lang="en-US" smtClean="0"/>
              <a:pPr/>
              <a:t>89</a:t>
            </a:fld>
            <a:endParaRPr lang="en-US" dirty="0"/>
          </a:p>
        </p:txBody>
      </p:sp>
      <p:pic>
        <p:nvPicPr>
          <p:cNvPr id="7170" name="Picture 2">
            <a:extLst>
              <a:ext uri="{FF2B5EF4-FFF2-40B4-BE49-F238E27FC236}">
                <a16:creationId xmlns:a16="http://schemas.microsoft.com/office/drawing/2014/main" id="{E928ADA6-4C25-398E-3282-4747F45D4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09808"/>
            <a:ext cx="7043331" cy="54064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B468D6-FA1D-671F-E82B-893EA0EEC742}"/>
              </a:ext>
            </a:extLst>
          </p:cNvPr>
          <p:cNvSpPr txBox="1"/>
          <p:nvPr/>
        </p:nvSpPr>
        <p:spPr>
          <a:xfrm>
            <a:off x="19929" y="10321285"/>
            <a:ext cx="4712676" cy="261610"/>
          </a:xfrm>
          <a:prstGeom prst="rect">
            <a:avLst/>
          </a:prstGeom>
          <a:noFill/>
        </p:spPr>
        <p:txBody>
          <a:bodyPr wrap="square">
            <a:spAutoFit/>
          </a:bodyPr>
          <a:lstStyle/>
          <a:p>
            <a:r>
              <a:rPr lang="en-US" sz="1100" b="0" i="0" u="sng" strike="noStrike" dirty="0">
                <a:solidFill>
                  <a:srgbClr val="1155CC"/>
                </a:solidFill>
                <a:effectLst/>
                <a:latin typeface="Calibri" panose="020F0502020204030204" pitchFamily="34" charset="0"/>
                <a:cs typeface="Calibri" panose="020F0502020204030204" pitchFamily="34" charset="0"/>
                <a:hlinkClick r:id="rId3"/>
              </a:rPr>
              <a:t>u street alleys</a:t>
            </a:r>
            <a:r>
              <a:rPr lang="en-US" sz="1100" b="0" i="0" u="none" strike="noStrike" dirty="0">
                <a:solidFill>
                  <a:srgbClr val="30272E"/>
                </a:solidFill>
                <a:effectLst/>
                <a:latin typeface="Calibri" panose="020F0502020204030204" pitchFamily="34" charset="0"/>
                <a:cs typeface="Calibri" panose="020F0502020204030204" pitchFamily="34" charset="0"/>
              </a:rPr>
              <a:t>" by </a:t>
            </a:r>
            <a:r>
              <a:rPr lang="en-US" sz="1100" b="0" i="0" u="sng" strike="noStrike" dirty="0">
                <a:solidFill>
                  <a:srgbClr val="1155CC"/>
                </a:solidFill>
                <a:effectLst/>
                <a:latin typeface="Calibri" panose="020F0502020204030204" pitchFamily="34" charset="0"/>
                <a:cs typeface="Calibri" panose="020F0502020204030204" pitchFamily="34" charset="0"/>
                <a:hlinkClick r:id="rId4"/>
              </a:rPr>
              <a:t>Der </a:t>
            </a:r>
            <a:r>
              <a:rPr lang="en-US" sz="1100" b="0" i="0" u="sng" strike="noStrike" dirty="0" err="1">
                <a:solidFill>
                  <a:srgbClr val="1155CC"/>
                </a:solidFill>
                <a:effectLst/>
                <a:latin typeface="Calibri" panose="020F0502020204030204" pitchFamily="34" charset="0"/>
                <a:cs typeface="Calibri" panose="020F0502020204030204" pitchFamily="34" charset="0"/>
                <a:hlinkClick r:id="rId4"/>
              </a:rPr>
              <a:t>Berzerker</a:t>
            </a:r>
            <a:r>
              <a:rPr lang="en-US" sz="1100" b="0" i="0" u="none" strike="noStrike" dirty="0">
                <a:solidFill>
                  <a:srgbClr val="30272E"/>
                </a:solidFill>
                <a:effectLst/>
                <a:latin typeface="Calibri" panose="020F0502020204030204" pitchFamily="34" charset="0"/>
                <a:cs typeface="Calibri" panose="020F0502020204030204" pitchFamily="34" charset="0"/>
              </a:rPr>
              <a:t> is licensed under </a:t>
            </a:r>
            <a:r>
              <a:rPr lang="en-US" sz="1100" b="0" i="0" u="sng" strike="noStrike" dirty="0">
                <a:solidFill>
                  <a:srgbClr val="1155CC"/>
                </a:solidFill>
                <a:effectLst/>
                <a:latin typeface="Calibri" panose="020F0502020204030204" pitchFamily="34" charset="0"/>
                <a:cs typeface="Calibri" panose="020F0502020204030204" pitchFamily="34" charset="0"/>
                <a:hlinkClick r:id="rId5"/>
              </a:rPr>
              <a:t>CC BY 2.0</a:t>
            </a:r>
            <a:endParaRPr lang="en-IE"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276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735B31BF-609A-DE41-A7A8-D282784085CA}"/>
              </a:ext>
            </a:extLst>
          </p:cNvPr>
          <p:cNvSpPr/>
          <p:nvPr/>
        </p:nvSpPr>
        <p:spPr>
          <a:xfrm>
            <a:off x="7134555" y="6956741"/>
            <a:ext cx="417329" cy="3122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 name="Text Placeholder 8">
            <a:extLst>
              <a:ext uri="{FF2B5EF4-FFF2-40B4-BE49-F238E27FC236}">
                <a16:creationId xmlns:a16="http://schemas.microsoft.com/office/drawing/2014/main" id="{D7EFCB2D-8FA6-8E44-8CC2-CFC2DD846724}"/>
              </a:ext>
            </a:extLst>
          </p:cNvPr>
          <p:cNvSpPr>
            <a:spLocks noGrp="1"/>
          </p:cNvSpPr>
          <p:nvPr>
            <p:ph type="body" sz="quarter" idx="30"/>
          </p:nvPr>
        </p:nvSpPr>
        <p:spPr>
          <a:xfrm>
            <a:off x="2746219" y="5225953"/>
            <a:ext cx="2551480" cy="997986"/>
          </a:xfrm>
        </p:spPr>
        <p:txBody>
          <a:bodyPr/>
          <a:lstStyle/>
          <a:p>
            <a:r>
              <a:rPr lang="en-GB" sz="1800" dirty="0">
                <a:hlinkClick r:id="rId2">
                  <a:extLst>
                    <a:ext uri="{A12FA001-AC4F-418D-AE19-62706E023703}">
                      <ahyp:hlinkClr xmlns:ahyp="http://schemas.microsoft.com/office/drawing/2018/hyperlinkcolor" val="tx"/>
                    </a:ext>
                  </a:extLst>
                </a:hlinkClick>
              </a:rPr>
              <a:t>EUEI</a:t>
            </a:r>
            <a:endParaRPr lang="en-US" sz="1800" dirty="0"/>
          </a:p>
        </p:txBody>
      </p:sp>
      <p:sp>
        <p:nvSpPr>
          <p:cNvPr id="4" name="Slide Number Placeholder 3">
            <a:extLst>
              <a:ext uri="{FF2B5EF4-FFF2-40B4-BE49-F238E27FC236}">
                <a16:creationId xmlns:a16="http://schemas.microsoft.com/office/drawing/2014/main" id="{8B003CB6-7E9B-A743-BB90-2E4DDA762209}"/>
              </a:ext>
            </a:extLst>
          </p:cNvPr>
          <p:cNvSpPr>
            <a:spLocks noGrp="1"/>
          </p:cNvSpPr>
          <p:nvPr>
            <p:ph type="sldNum" sz="quarter" idx="4"/>
          </p:nvPr>
        </p:nvSpPr>
        <p:spPr/>
        <p:txBody>
          <a:bodyPr/>
          <a:lstStyle/>
          <a:p>
            <a:fld id="{CB2079F2-58AF-ED44-82D7-E04B2F6FD686}" type="slidenum">
              <a:rPr lang="en-US" smtClean="0"/>
              <a:pPr/>
              <a:t>9</a:t>
            </a:fld>
            <a:endParaRPr lang="en-US" dirty="0"/>
          </a:p>
        </p:txBody>
      </p:sp>
      <p:sp>
        <p:nvSpPr>
          <p:cNvPr id="10" name="Text Placeholder 5">
            <a:extLst>
              <a:ext uri="{FF2B5EF4-FFF2-40B4-BE49-F238E27FC236}">
                <a16:creationId xmlns:a16="http://schemas.microsoft.com/office/drawing/2014/main" id="{FEAE5035-6CA9-0B41-9BD2-07B8B4CF290B}"/>
              </a:ext>
            </a:extLst>
          </p:cNvPr>
          <p:cNvSpPr txBox="1">
            <a:spLocks/>
          </p:cNvSpPr>
          <p:nvPr/>
        </p:nvSpPr>
        <p:spPr>
          <a:xfrm>
            <a:off x="2746219" y="5721282"/>
            <a:ext cx="4328338" cy="13122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b="1" dirty="0"/>
              <a:t>EUEI </a:t>
            </a:r>
            <a:r>
              <a:rPr lang="en-GB" dirty="0"/>
              <a:t>holds the pedagogy focus, being specialized in immersive and online educational environments. Its commitment to user-friendliness, mobile/tablet friendly platforms (while not compromising on pedagogical expertise) is vital to achieving learning outcomes for our target groups. Lastly,</a:t>
            </a:r>
            <a:endParaRPr lang="en-US" dirty="0"/>
          </a:p>
        </p:txBody>
      </p:sp>
      <p:pic>
        <p:nvPicPr>
          <p:cNvPr id="15" name="Picture 14">
            <a:extLst>
              <a:ext uri="{FF2B5EF4-FFF2-40B4-BE49-F238E27FC236}">
                <a16:creationId xmlns:a16="http://schemas.microsoft.com/office/drawing/2014/main" id="{4D15CF8E-BF68-F145-B508-6C68C1EA891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8767" y="4980129"/>
            <a:ext cx="2751284" cy="1961916"/>
          </a:xfrm>
          <a:prstGeom prst="rect">
            <a:avLst/>
          </a:prstGeom>
        </p:spPr>
      </p:pic>
      <p:sp>
        <p:nvSpPr>
          <p:cNvPr id="16" name="Rectangle 15">
            <a:extLst>
              <a:ext uri="{FF2B5EF4-FFF2-40B4-BE49-F238E27FC236}">
                <a16:creationId xmlns:a16="http://schemas.microsoft.com/office/drawing/2014/main" id="{E878FBAA-A4E4-A341-99EF-358C4A62809C}"/>
              </a:ext>
            </a:extLst>
          </p:cNvPr>
          <p:cNvSpPr/>
          <p:nvPr/>
        </p:nvSpPr>
        <p:spPr>
          <a:xfrm>
            <a:off x="0" y="5160718"/>
            <a:ext cx="2285189" cy="1448172"/>
          </a:xfrm>
          <a:prstGeom prst="rect">
            <a:avLst/>
          </a:prstGeom>
          <a:blipFill>
            <a:blip r:embed="rId4" cstate="email">
              <a:extLst>
                <a:ext uri="{28A0092B-C50C-407E-A947-70E740481C1C}">
                  <a14:useLocalDpi xmlns:a14="http://schemas.microsoft.com/office/drawing/2010/main"/>
                </a:ext>
              </a:extLst>
            </a:blip>
            <a:stretch>
              <a:fillRect b="21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9" name="Group 18">
            <a:extLst>
              <a:ext uri="{FF2B5EF4-FFF2-40B4-BE49-F238E27FC236}">
                <a16:creationId xmlns:a16="http://schemas.microsoft.com/office/drawing/2014/main" id="{13C3A1AF-2F90-2249-827A-3A6046AFB272}"/>
              </a:ext>
            </a:extLst>
          </p:cNvPr>
          <p:cNvGrpSpPr/>
          <p:nvPr/>
        </p:nvGrpSpPr>
        <p:grpSpPr>
          <a:xfrm rot="847229">
            <a:off x="1919589" y="5807252"/>
            <a:ext cx="756652" cy="667396"/>
            <a:chOff x="1338363" y="5152163"/>
            <a:chExt cx="756652" cy="667396"/>
          </a:xfrm>
        </p:grpSpPr>
        <p:sp>
          <p:nvSpPr>
            <p:cNvPr id="17" name="Oval 16">
              <a:extLst>
                <a:ext uri="{FF2B5EF4-FFF2-40B4-BE49-F238E27FC236}">
                  <a16:creationId xmlns:a16="http://schemas.microsoft.com/office/drawing/2014/main" id="{3F78F510-FD43-894F-A998-77454266AAFD}"/>
                </a:ext>
              </a:extLst>
            </p:cNvPr>
            <p:cNvSpPr/>
            <p:nvPr/>
          </p:nvSpPr>
          <p:spPr>
            <a:xfrm>
              <a:off x="1375642" y="5152163"/>
              <a:ext cx="667395" cy="667395"/>
            </a:xfrm>
            <a:prstGeom prst="ellipse">
              <a:avLst/>
            </a:prstGeom>
            <a:solidFill>
              <a:srgbClr val="33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8">
              <a:extLst>
                <a:ext uri="{FF2B5EF4-FFF2-40B4-BE49-F238E27FC236}">
                  <a16:creationId xmlns:a16="http://schemas.microsoft.com/office/drawing/2014/main" id="{A8CE7EC3-127A-F740-BAA4-AF935EF5BB70}"/>
                </a:ext>
              </a:extLst>
            </p:cNvPr>
            <p:cNvSpPr txBox="1">
              <a:spLocks/>
            </p:cNvSpPr>
            <p:nvPr/>
          </p:nvSpPr>
          <p:spPr>
            <a:xfrm>
              <a:off x="1338363" y="5241391"/>
              <a:ext cx="756652" cy="578168"/>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340"/>
                </a:lnSpc>
                <a:spcBef>
                  <a:spcPts val="0"/>
                </a:spcBef>
              </a:pPr>
              <a:r>
                <a:rPr lang="en-GB" sz="1200" dirty="0">
                  <a:solidFill>
                    <a:schemeClr val="bg1"/>
                  </a:solidFill>
                  <a:hlinkClick r:id="rId2">
                    <a:extLst>
                      <a:ext uri="{A12FA001-AC4F-418D-AE19-62706E023703}">
                        <ahyp:hlinkClr xmlns:ahyp="http://schemas.microsoft.com/office/drawing/2018/hyperlinkcolor" val="tx"/>
                      </a:ext>
                    </a:extLst>
                  </a:hlinkClick>
                </a:rPr>
                <a:t>CLICK  TO VIEW</a:t>
              </a:r>
              <a:endParaRPr lang="en-US" sz="1200" dirty="0">
                <a:solidFill>
                  <a:schemeClr val="bg1"/>
                </a:solidFill>
              </a:endParaRPr>
            </a:p>
          </p:txBody>
        </p:sp>
      </p:grpSp>
      <p:sp>
        <p:nvSpPr>
          <p:cNvPr id="20" name="Text Placeholder 8">
            <a:extLst>
              <a:ext uri="{FF2B5EF4-FFF2-40B4-BE49-F238E27FC236}">
                <a16:creationId xmlns:a16="http://schemas.microsoft.com/office/drawing/2014/main" id="{9F9834A0-3E1B-E246-8D45-6FF1CDA579C8}"/>
              </a:ext>
            </a:extLst>
          </p:cNvPr>
          <p:cNvSpPr txBox="1">
            <a:spLocks/>
          </p:cNvSpPr>
          <p:nvPr/>
        </p:nvSpPr>
        <p:spPr>
          <a:xfrm>
            <a:off x="573870" y="6885322"/>
            <a:ext cx="2551480" cy="99798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hlinkClick r:id="rId5">
                  <a:extLst>
                    <a:ext uri="{A12FA001-AC4F-418D-AE19-62706E023703}">
                      <ahyp:hlinkClr xmlns:ahyp="http://schemas.microsoft.com/office/drawing/2018/hyperlinkcolor" val="tx"/>
                    </a:ext>
                  </a:extLst>
                </a:hlinkClick>
              </a:rPr>
              <a:t>YOUTH BRIDGES</a:t>
            </a:r>
            <a:endParaRPr lang="en-US" sz="1800" dirty="0"/>
          </a:p>
        </p:txBody>
      </p:sp>
      <p:sp>
        <p:nvSpPr>
          <p:cNvPr id="21" name="Text Placeholder 5">
            <a:extLst>
              <a:ext uri="{FF2B5EF4-FFF2-40B4-BE49-F238E27FC236}">
                <a16:creationId xmlns:a16="http://schemas.microsoft.com/office/drawing/2014/main" id="{A7E3D976-DE60-D04F-8D02-0F5D71D1290C}"/>
              </a:ext>
            </a:extLst>
          </p:cNvPr>
          <p:cNvSpPr txBox="1">
            <a:spLocks/>
          </p:cNvSpPr>
          <p:nvPr/>
        </p:nvSpPr>
        <p:spPr>
          <a:xfrm>
            <a:off x="573870" y="7380651"/>
            <a:ext cx="4328338" cy="13122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Lastly, </a:t>
            </a:r>
            <a:r>
              <a:rPr lang="en-GB" b="1" dirty="0"/>
              <a:t>YOUTH BRIDGES</a:t>
            </a:r>
            <a:r>
              <a:rPr lang="en-GB" dirty="0"/>
              <a:t> (HU) is a non-profit organisation which helps young adults develop the transversal skills they need at an early stage of their careers through training, exchanges and service/volunteering projects. Its focus on intercultural communication and professional skills complements the expertise of the other project partners, and its continual contact with hundreds of young people and specific knowledge of youth needs in Central and Eastern Europe balances the project generationally and geographically.</a:t>
            </a:r>
            <a:r>
              <a:rPr lang="en-IE" dirty="0"/>
              <a:t> </a:t>
            </a:r>
            <a:r>
              <a:rPr lang="en-GB" baseline="30000" dirty="0"/>
              <a:t>1</a:t>
            </a:r>
            <a:endParaRPr lang="en-IE" baseline="30000" dirty="0"/>
          </a:p>
        </p:txBody>
      </p:sp>
      <p:pic>
        <p:nvPicPr>
          <p:cNvPr id="22" name="Picture 21">
            <a:extLst>
              <a:ext uri="{FF2B5EF4-FFF2-40B4-BE49-F238E27FC236}">
                <a16:creationId xmlns:a16="http://schemas.microsoft.com/office/drawing/2014/main" id="{5FFDBCE3-E4F1-304F-AE8F-DC58883EB3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02325" y="6966350"/>
            <a:ext cx="2751284" cy="1961916"/>
          </a:xfrm>
          <a:prstGeom prst="rect">
            <a:avLst/>
          </a:prstGeom>
        </p:spPr>
      </p:pic>
      <p:sp>
        <p:nvSpPr>
          <p:cNvPr id="23" name="Rectangle 22">
            <a:extLst>
              <a:ext uri="{FF2B5EF4-FFF2-40B4-BE49-F238E27FC236}">
                <a16:creationId xmlns:a16="http://schemas.microsoft.com/office/drawing/2014/main" id="{1EEC7C1F-E150-1C49-947B-41B1F8EE53FD}"/>
              </a:ext>
            </a:extLst>
          </p:cNvPr>
          <p:cNvSpPr/>
          <p:nvPr/>
        </p:nvSpPr>
        <p:spPr>
          <a:xfrm>
            <a:off x="5274486" y="7142865"/>
            <a:ext cx="2285189" cy="1448172"/>
          </a:xfrm>
          <a:prstGeom prst="rect">
            <a:avLst/>
          </a:prstGeom>
          <a:blipFill>
            <a:blip r:embed="rId6" cstate="email">
              <a:extLst>
                <a:ext uri="{28A0092B-C50C-407E-A947-70E740481C1C}">
                  <a14:useLocalDpi xmlns:a14="http://schemas.microsoft.com/office/drawing/2010/main"/>
                </a:ext>
              </a:extLst>
            </a:blip>
            <a:stretch>
              <a:fillRect b="21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24" name="Group 23">
            <a:extLst>
              <a:ext uri="{FF2B5EF4-FFF2-40B4-BE49-F238E27FC236}">
                <a16:creationId xmlns:a16="http://schemas.microsoft.com/office/drawing/2014/main" id="{CA169232-5C88-4348-8DB7-334CB1A3DE8B}"/>
              </a:ext>
            </a:extLst>
          </p:cNvPr>
          <p:cNvGrpSpPr/>
          <p:nvPr/>
        </p:nvGrpSpPr>
        <p:grpSpPr>
          <a:xfrm rot="847229">
            <a:off x="4919373" y="6847432"/>
            <a:ext cx="756652" cy="667396"/>
            <a:chOff x="1338363" y="5152163"/>
            <a:chExt cx="756652" cy="667396"/>
          </a:xfrm>
        </p:grpSpPr>
        <p:sp>
          <p:nvSpPr>
            <p:cNvPr id="25" name="Oval 24">
              <a:extLst>
                <a:ext uri="{FF2B5EF4-FFF2-40B4-BE49-F238E27FC236}">
                  <a16:creationId xmlns:a16="http://schemas.microsoft.com/office/drawing/2014/main" id="{C79E57C5-11EE-1541-920A-8120BB05E0EC}"/>
                </a:ext>
              </a:extLst>
            </p:cNvPr>
            <p:cNvSpPr/>
            <p:nvPr/>
          </p:nvSpPr>
          <p:spPr>
            <a:xfrm>
              <a:off x="1375642" y="5152163"/>
              <a:ext cx="667395" cy="667395"/>
            </a:xfrm>
            <a:prstGeom prst="ellipse">
              <a:avLst/>
            </a:prstGeom>
            <a:solidFill>
              <a:srgbClr val="33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8">
              <a:extLst>
                <a:ext uri="{FF2B5EF4-FFF2-40B4-BE49-F238E27FC236}">
                  <a16:creationId xmlns:a16="http://schemas.microsoft.com/office/drawing/2014/main" id="{B3D9B5E5-DEBF-414A-A7A8-893AC3185F7C}"/>
                </a:ext>
              </a:extLst>
            </p:cNvPr>
            <p:cNvSpPr txBox="1">
              <a:spLocks/>
            </p:cNvSpPr>
            <p:nvPr/>
          </p:nvSpPr>
          <p:spPr>
            <a:xfrm>
              <a:off x="1338363" y="5241391"/>
              <a:ext cx="756652" cy="578168"/>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340"/>
                </a:lnSpc>
                <a:spcBef>
                  <a:spcPts val="0"/>
                </a:spcBef>
              </a:pPr>
              <a:r>
                <a:rPr lang="en-GB" sz="1200" dirty="0">
                  <a:solidFill>
                    <a:schemeClr val="bg1"/>
                  </a:solidFill>
                  <a:hlinkClick r:id="rId5">
                    <a:extLst>
                      <a:ext uri="{A12FA001-AC4F-418D-AE19-62706E023703}">
                        <ahyp:hlinkClr xmlns:ahyp="http://schemas.microsoft.com/office/drawing/2018/hyperlinkcolor" val="tx"/>
                      </a:ext>
                    </a:extLst>
                  </a:hlinkClick>
                </a:rPr>
                <a:t>CLICK  TO VIEW</a:t>
              </a:r>
              <a:endParaRPr lang="en-US" sz="1200" dirty="0">
                <a:solidFill>
                  <a:schemeClr val="bg1"/>
                </a:solidFill>
              </a:endParaRPr>
            </a:p>
          </p:txBody>
        </p:sp>
      </p:grpSp>
      <p:sp>
        <p:nvSpPr>
          <p:cNvPr id="34" name="Text Placeholder 5">
            <a:extLst>
              <a:ext uri="{FF2B5EF4-FFF2-40B4-BE49-F238E27FC236}">
                <a16:creationId xmlns:a16="http://schemas.microsoft.com/office/drawing/2014/main" id="{90D84608-498F-0641-BEB0-828CB8463AE6}"/>
              </a:ext>
            </a:extLst>
          </p:cNvPr>
          <p:cNvSpPr txBox="1">
            <a:spLocks/>
          </p:cNvSpPr>
          <p:nvPr/>
        </p:nvSpPr>
        <p:spPr>
          <a:xfrm>
            <a:off x="573870" y="9928141"/>
            <a:ext cx="5496730" cy="74217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a:p>
            <a:r>
              <a:rPr lang="en-GB" baseline="30000" dirty="0"/>
              <a:t>1</a:t>
            </a:r>
            <a:r>
              <a:rPr lang="en-GB" dirty="0"/>
              <a:t> </a:t>
            </a:r>
            <a:r>
              <a:rPr lang="en-GB" sz="1000" dirty="0"/>
              <a:t>To read a detailed presentation of the partners, see Annex: The project partners. </a:t>
            </a:r>
            <a:endParaRPr lang="en-IE" sz="1000" baseline="30000" dirty="0"/>
          </a:p>
        </p:txBody>
      </p:sp>
      <p:sp>
        <p:nvSpPr>
          <p:cNvPr id="35" name="Text Placeholder 5">
            <a:extLst>
              <a:ext uri="{FF2B5EF4-FFF2-40B4-BE49-F238E27FC236}">
                <a16:creationId xmlns:a16="http://schemas.microsoft.com/office/drawing/2014/main" id="{3C6E6574-4C10-374D-8F76-C24CDE41D7B1}"/>
              </a:ext>
            </a:extLst>
          </p:cNvPr>
          <p:cNvSpPr>
            <a:spLocks noGrp="1"/>
          </p:cNvSpPr>
          <p:nvPr>
            <p:ph type="body" sz="quarter" idx="32"/>
          </p:nvPr>
        </p:nvSpPr>
        <p:spPr>
          <a:xfrm>
            <a:off x="498568" y="9085081"/>
            <a:ext cx="6526988" cy="946878"/>
          </a:xfrm>
        </p:spPr>
        <p:txBody>
          <a:bodyPr numCol="1"/>
          <a:lstStyle/>
          <a:p>
            <a:r>
              <a:rPr lang="en-GB" dirty="0"/>
              <a:t>Adhering to the consortium’s expertise, we aimed to map a variety of understandings and definitions of the term “Cultural Social Innovation” (CSI); illustrate CSI in action; take into consideration skills gaps in current adult and youth education provision; and include CSI’s relationship to key competences. Therefore we hope that the following chapters will be valuable for the readers we are addressing and beyond. </a:t>
            </a:r>
            <a:endParaRPr lang="en-IE" dirty="0"/>
          </a:p>
        </p:txBody>
      </p:sp>
      <p:sp>
        <p:nvSpPr>
          <p:cNvPr id="40" name="Text Placeholder 16">
            <a:extLst>
              <a:ext uri="{FF2B5EF4-FFF2-40B4-BE49-F238E27FC236}">
                <a16:creationId xmlns:a16="http://schemas.microsoft.com/office/drawing/2014/main" id="{B134F9C9-E5A3-F04B-AAF4-D6B4E00C1A8A}"/>
              </a:ext>
            </a:extLst>
          </p:cNvPr>
          <p:cNvSpPr txBox="1">
            <a:spLocks/>
          </p:cNvSpPr>
          <p:nvPr/>
        </p:nvSpPr>
        <p:spPr>
          <a:xfrm>
            <a:off x="2777112" y="2516058"/>
            <a:ext cx="4332753" cy="419648"/>
          </a:xfrm>
          <a:prstGeom prst="rect">
            <a:avLst/>
          </a:prstGeom>
        </p:spPr>
        <p:txBody>
          <a:bodyPr anchor="t">
            <a:normAutofit/>
          </a:bodyPr>
          <a:lstStyle>
            <a:lvl1pPr marL="0" indent="0" algn="ctr" defTabSz="2073036" rtl="0" eaLnBrk="1" latinLnBrk="0" hangingPunct="1">
              <a:lnSpc>
                <a:spcPct val="100000"/>
              </a:lnSpc>
              <a:spcBef>
                <a:spcPts val="2267"/>
              </a:spcBef>
              <a:buFont typeface="Arial" panose="020B0604020202020204" pitchFamily="34" charset="0"/>
              <a:buNone/>
              <a:defRPr sz="1801" b="0" i="1" kern="1200" baseline="0">
                <a:solidFill>
                  <a:schemeClr val="bg1"/>
                </a:solidFill>
                <a:latin typeface="Calibri" panose="020F0502020204030204" pitchFamily="34" charset="0"/>
                <a:ea typeface="+mn-ea"/>
                <a:cs typeface="Calibri" panose="020F0502020204030204" pitchFamily="34" charset="0"/>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1400" b="1" i="0" dirty="0"/>
              <a:t>Winston Churchill</a:t>
            </a:r>
            <a:endParaRPr lang="en-US" sz="1400" b="1" dirty="0"/>
          </a:p>
        </p:txBody>
      </p:sp>
      <p:sp>
        <p:nvSpPr>
          <p:cNvPr id="28" name="Text Placeholder 8">
            <a:extLst>
              <a:ext uri="{FF2B5EF4-FFF2-40B4-BE49-F238E27FC236}">
                <a16:creationId xmlns:a16="http://schemas.microsoft.com/office/drawing/2014/main" id="{D4C96687-CFC1-F446-B0D4-45B4187D8FAA}"/>
              </a:ext>
            </a:extLst>
          </p:cNvPr>
          <p:cNvSpPr txBox="1">
            <a:spLocks/>
          </p:cNvSpPr>
          <p:nvPr/>
        </p:nvSpPr>
        <p:spPr>
          <a:xfrm>
            <a:off x="546885" y="2888148"/>
            <a:ext cx="2551480" cy="99798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hlinkClick r:id="rId7">
                  <a:extLst>
                    <a:ext uri="{A12FA001-AC4F-418D-AE19-62706E023703}">
                      <ahyp:hlinkClr xmlns:ahyp="http://schemas.microsoft.com/office/drawing/2018/hyperlinkcolor" val="tx"/>
                    </a:ext>
                  </a:extLst>
                </a:hlinkClick>
              </a:rPr>
              <a:t>Inter Alia</a:t>
            </a:r>
            <a:endParaRPr lang="en-US" sz="1800" dirty="0"/>
          </a:p>
        </p:txBody>
      </p:sp>
      <p:sp>
        <p:nvSpPr>
          <p:cNvPr id="29" name="Text Placeholder 5">
            <a:extLst>
              <a:ext uri="{FF2B5EF4-FFF2-40B4-BE49-F238E27FC236}">
                <a16:creationId xmlns:a16="http://schemas.microsoft.com/office/drawing/2014/main" id="{FBCF78A8-4C17-8A4B-93D9-99FEEF54310F}"/>
              </a:ext>
            </a:extLst>
          </p:cNvPr>
          <p:cNvSpPr txBox="1">
            <a:spLocks/>
          </p:cNvSpPr>
          <p:nvPr/>
        </p:nvSpPr>
        <p:spPr>
          <a:xfrm>
            <a:off x="546885" y="3383477"/>
            <a:ext cx="4328338" cy="13122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In the field of social innovation, </a:t>
            </a:r>
            <a:r>
              <a:rPr lang="en-GB" b="1" dirty="0"/>
              <a:t>Inter Alia</a:t>
            </a:r>
            <a:r>
              <a:rPr lang="en-GB" dirty="0"/>
              <a:t> is an experienced provider of social innovation with a creative and cultural dimension throughout Greece, promoting and enhancing civic action and society’s interconnectedness and effectiveness in influencing decision-making at any level, in addition to empowering young adults to increase their employment opportunities through training, skills development, civic participation and innovation</a:t>
            </a:r>
            <a:r>
              <a:rPr lang="en-IE" dirty="0"/>
              <a:t>.</a:t>
            </a:r>
            <a:endParaRPr lang="en-US" dirty="0"/>
          </a:p>
        </p:txBody>
      </p:sp>
      <p:pic>
        <p:nvPicPr>
          <p:cNvPr id="42" name="Picture 41">
            <a:extLst>
              <a:ext uri="{FF2B5EF4-FFF2-40B4-BE49-F238E27FC236}">
                <a16:creationId xmlns:a16="http://schemas.microsoft.com/office/drawing/2014/main" id="{A68CCB1E-D870-7B43-9EB1-38C8A39FDF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18367" y="3111704"/>
            <a:ext cx="2751284" cy="1961916"/>
          </a:xfrm>
          <a:prstGeom prst="rect">
            <a:avLst/>
          </a:prstGeom>
        </p:spPr>
      </p:pic>
      <p:sp>
        <p:nvSpPr>
          <p:cNvPr id="43" name="Rectangle 42">
            <a:extLst>
              <a:ext uri="{FF2B5EF4-FFF2-40B4-BE49-F238E27FC236}">
                <a16:creationId xmlns:a16="http://schemas.microsoft.com/office/drawing/2014/main" id="{347B29C5-2AE2-F34B-BAC9-BB7565CB1BF3}"/>
              </a:ext>
            </a:extLst>
          </p:cNvPr>
          <p:cNvSpPr/>
          <p:nvPr/>
        </p:nvSpPr>
        <p:spPr>
          <a:xfrm>
            <a:off x="5290528" y="3288219"/>
            <a:ext cx="2285189" cy="1448172"/>
          </a:xfrm>
          <a:prstGeom prst="rect">
            <a:avLst/>
          </a:prstGeom>
          <a:blipFill>
            <a:blip r:embed="rId8"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44" name="Group 43">
            <a:extLst>
              <a:ext uri="{FF2B5EF4-FFF2-40B4-BE49-F238E27FC236}">
                <a16:creationId xmlns:a16="http://schemas.microsoft.com/office/drawing/2014/main" id="{82A92402-8595-5A41-9965-2128ABCD0750}"/>
              </a:ext>
            </a:extLst>
          </p:cNvPr>
          <p:cNvGrpSpPr/>
          <p:nvPr/>
        </p:nvGrpSpPr>
        <p:grpSpPr>
          <a:xfrm rot="847229">
            <a:off x="4736264" y="4421099"/>
            <a:ext cx="756652" cy="667396"/>
            <a:chOff x="1338363" y="5152163"/>
            <a:chExt cx="756652" cy="667396"/>
          </a:xfrm>
        </p:grpSpPr>
        <p:sp>
          <p:nvSpPr>
            <p:cNvPr id="45" name="Oval 44">
              <a:extLst>
                <a:ext uri="{FF2B5EF4-FFF2-40B4-BE49-F238E27FC236}">
                  <a16:creationId xmlns:a16="http://schemas.microsoft.com/office/drawing/2014/main" id="{7B6F8D1F-7CBF-B445-A75A-9B2B52EFF4DA}"/>
                </a:ext>
              </a:extLst>
            </p:cNvPr>
            <p:cNvSpPr/>
            <p:nvPr/>
          </p:nvSpPr>
          <p:spPr>
            <a:xfrm>
              <a:off x="1375642" y="5152163"/>
              <a:ext cx="667395" cy="667395"/>
            </a:xfrm>
            <a:prstGeom prst="ellipse">
              <a:avLst/>
            </a:prstGeom>
            <a:solidFill>
              <a:srgbClr val="33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8">
              <a:extLst>
                <a:ext uri="{FF2B5EF4-FFF2-40B4-BE49-F238E27FC236}">
                  <a16:creationId xmlns:a16="http://schemas.microsoft.com/office/drawing/2014/main" id="{9F5E679F-F570-314A-A52E-6F56961FBDF8}"/>
                </a:ext>
              </a:extLst>
            </p:cNvPr>
            <p:cNvSpPr txBox="1">
              <a:spLocks/>
            </p:cNvSpPr>
            <p:nvPr/>
          </p:nvSpPr>
          <p:spPr>
            <a:xfrm>
              <a:off x="1338363" y="5241391"/>
              <a:ext cx="756652" cy="578168"/>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340"/>
                </a:lnSpc>
                <a:spcBef>
                  <a:spcPts val="0"/>
                </a:spcBef>
              </a:pPr>
              <a:r>
                <a:rPr lang="en-GB" sz="1200" dirty="0">
                  <a:solidFill>
                    <a:schemeClr val="bg1"/>
                  </a:solidFill>
                  <a:hlinkClick r:id="rId7">
                    <a:extLst>
                      <a:ext uri="{A12FA001-AC4F-418D-AE19-62706E023703}">
                        <ahyp:hlinkClr xmlns:ahyp="http://schemas.microsoft.com/office/drawing/2018/hyperlinkcolor" val="tx"/>
                      </a:ext>
                    </a:extLst>
                  </a:hlinkClick>
                </a:rPr>
                <a:t>CLICK  TO VIEW</a:t>
              </a:r>
              <a:endParaRPr lang="en-US" sz="1200" dirty="0">
                <a:solidFill>
                  <a:schemeClr val="bg1"/>
                </a:solidFill>
              </a:endParaRPr>
            </a:p>
          </p:txBody>
        </p:sp>
      </p:grpSp>
      <p:sp>
        <p:nvSpPr>
          <p:cNvPr id="50" name="Text Placeholder 8">
            <a:extLst>
              <a:ext uri="{FF2B5EF4-FFF2-40B4-BE49-F238E27FC236}">
                <a16:creationId xmlns:a16="http://schemas.microsoft.com/office/drawing/2014/main" id="{C6D9C1E4-CE91-0E4F-B1E1-0FD3983A92B2}"/>
              </a:ext>
            </a:extLst>
          </p:cNvPr>
          <p:cNvSpPr txBox="1">
            <a:spLocks/>
          </p:cNvSpPr>
          <p:nvPr/>
        </p:nvSpPr>
        <p:spPr>
          <a:xfrm>
            <a:off x="2723917" y="943885"/>
            <a:ext cx="2551480" cy="99798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hlinkClick r:id="rId9">
                  <a:extLst>
                    <a:ext uri="{A12FA001-AC4F-418D-AE19-62706E023703}">
                      <ahyp:hlinkClr xmlns:ahyp="http://schemas.microsoft.com/office/drawing/2018/hyperlinkcolor" val="tx"/>
                    </a:ext>
                  </a:extLst>
                </a:hlinkClick>
              </a:rPr>
              <a:t>MOMENTUM</a:t>
            </a:r>
            <a:endParaRPr lang="en-US" sz="1800" dirty="0"/>
          </a:p>
        </p:txBody>
      </p:sp>
      <p:sp>
        <p:nvSpPr>
          <p:cNvPr id="51" name="Text Placeholder 5">
            <a:extLst>
              <a:ext uri="{FF2B5EF4-FFF2-40B4-BE49-F238E27FC236}">
                <a16:creationId xmlns:a16="http://schemas.microsoft.com/office/drawing/2014/main" id="{D5ED8A4A-AFDB-234F-8D63-08B534728551}"/>
              </a:ext>
            </a:extLst>
          </p:cNvPr>
          <p:cNvSpPr txBox="1">
            <a:spLocks/>
          </p:cNvSpPr>
          <p:nvPr/>
        </p:nvSpPr>
        <p:spPr>
          <a:xfrm>
            <a:off x="2723917" y="1439214"/>
            <a:ext cx="4328338" cy="13122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b="1" dirty="0"/>
              <a:t>MOMENTUM </a:t>
            </a:r>
            <a:r>
              <a:rPr lang="en-GB" dirty="0"/>
              <a:t>is one of Ireland’s leading creative economy and cluster development specialists, and a nationally accredited training organisation that specializes in innovative approaches to learning and social inclusion development. </a:t>
            </a:r>
            <a:endParaRPr lang="en-US" dirty="0"/>
          </a:p>
        </p:txBody>
      </p:sp>
      <p:pic>
        <p:nvPicPr>
          <p:cNvPr id="52" name="Picture 51">
            <a:extLst>
              <a:ext uri="{FF2B5EF4-FFF2-40B4-BE49-F238E27FC236}">
                <a16:creationId xmlns:a16="http://schemas.microsoft.com/office/drawing/2014/main" id="{1A594313-9AB7-4D4C-BDFC-5599374A0A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3535" y="698061"/>
            <a:ext cx="2751284" cy="1961916"/>
          </a:xfrm>
          <a:prstGeom prst="rect">
            <a:avLst/>
          </a:prstGeom>
        </p:spPr>
      </p:pic>
      <p:sp>
        <p:nvSpPr>
          <p:cNvPr id="53" name="Rectangle 52">
            <a:extLst>
              <a:ext uri="{FF2B5EF4-FFF2-40B4-BE49-F238E27FC236}">
                <a16:creationId xmlns:a16="http://schemas.microsoft.com/office/drawing/2014/main" id="{B49F84AD-7F49-174B-BBE9-E74E538F5278}"/>
              </a:ext>
            </a:extLst>
          </p:cNvPr>
          <p:cNvSpPr/>
          <p:nvPr/>
        </p:nvSpPr>
        <p:spPr>
          <a:xfrm>
            <a:off x="-22302" y="878650"/>
            <a:ext cx="2285189" cy="1448172"/>
          </a:xfrm>
          <a:prstGeom prst="rect">
            <a:avLst/>
          </a:prstGeom>
          <a:blipFill>
            <a:blip r:embed="rId10"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54" name="Group 53">
            <a:extLst>
              <a:ext uri="{FF2B5EF4-FFF2-40B4-BE49-F238E27FC236}">
                <a16:creationId xmlns:a16="http://schemas.microsoft.com/office/drawing/2014/main" id="{824D22FC-9A32-5749-AD01-9701640FA527}"/>
              </a:ext>
            </a:extLst>
          </p:cNvPr>
          <p:cNvGrpSpPr/>
          <p:nvPr/>
        </p:nvGrpSpPr>
        <p:grpSpPr>
          <a:xfrm rot="847229">
            <a:off x="1897287" y="1525184"/>
            <a:ext cx="756652" cy="667396"/>
            <a:chOff x="1338363" y="5152163"/>
            <a:chExt cx="756652" cy="667396"/>
          </a:xfrm>
        </p:grpSpPr>
        <p:sp>
          <p:nvSpPr>
            <p:cNvPr id="55" name="Oval 54">
              <a:extLst>
                <a:ext uri="{FF2B5EF4-FFF2-40B4-BE49-F238E27FC236}">
                  <a16:creationId xmlns:a16="http://schemas.microsoft.com/office/drawing/2014/main" id="{FE27D645-3B13-454D-B525-EF1CAD7C2B29}"/>
                </a:ext>
              </a:extLst>
            </p:cNvPr>
            <p:cNvSpPr/>
            <p:nvPr/>
          </p:nvSpPr>
          <p:spPr>
            <a:xfrm>
              <a:off x="1375642" y="5152163"/>
              <a:ext cx="667395" cy="667395"/>
            </a:xfrm>
            <a:prstGeom prst="ellipse">
              <a:avLst/>
            </a:prstGeom>
            <a:solidFill>
              <a:srgbClr val="33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8">
              <a:extLst>
                <a:ext uri="{FF2B5EF4-FFF2-40B4-BE49-F238E27FC236}">
                  <a16:creationId xmlns:a16="http://schemas.microsoft.com/office/drawing/2014/main" id="{BB7B4A23-44BF-6E46-8991-05F78B3A9B93}"/>
                </a:ext>
              </a:extLst>
            </p:cNvPr>
            <p:cNvSpPr txBox="1">
              <a:spLocks/>
            </p:cNvSpPr>
            <p:nvPr/>
          </p:nvSpPr>
          <p:spPr>
            <a:xfrm>
              <a:off x="1338363" y="5241391"/>
              <a:ext cx="756652" cy="578168"/>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340"/>
                </a:lnSpc>
                <a:spcBef>
                  <a:spcPts val="0"/>
                </a:spcBef>
              </a:pPr>
              <a:r>
                <a:rPr lang="en-GB" sz="1200" dirty="0">
                  <a:solidFill>
                    <a:schemeClr val="bg1"/>
                  </a:solidFill>
                  <a:hlinkClick r:id="rId9">
                    <a:extLst>
                      <a:ext uri="{A12FA001-AC4F-418D-AE19-62706E023703}">
                        <ahyp:hlinkClr xmlns:ahyp="http://schemas.microsoft.com/office/drawing/2018/hyperlinkcolor" val="tx"/>
                      </a:ext>
                    </a:extLst>
                  </a:hlinkClick>
                </a:rPr>
                <a:t>CLICK  TO VIEW</a:t>
              </a:r>
              <a:endParaRPr lang="en-US" sz="1200" dirty="0">
                <a:solidFill>
                  <a:schemeClr val="bg1"/>
                </a:solidFill>
              </a:endParaRPr>
            </a:p>
          </p:txBody>
        </p:sp>
      </p:grpSp>
    </p:spTree>
    <p:extLst>
      <p:ext uri="{BB962C8B-B14F-4D97-AF65-F5344CB8AC3E}">
        <p14:creationId xmlns:p14="http://schemas.microsoft.com/office/powerpoint/2010/main" val="22437916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90</a:t>
            </a:fld>
            <a:endParaRPr lang="en-US" dirty="0"/>
          </a:p>
        </p:txBody>
      </p:sp>
      <p:sp>
        <p:nvSpPr>
          <p:cNvPr id="81" name="Text Placeholder 16">
            <a:extLst>
              <a:ext uri="{FF2B5EF4-FFF2-40B4-BE49-F238E27FC236}">
                <a16:creationId xmlns:a16="http://schemas.microsoft.com/office/drawing/2014/main" id="{C0D319DE-1B83-3D4C-9A2D-88D35289AF17}"/>
              </a:ext>
            </a:extLst>
          </p:cNvPr>
          <p:cNvSpPr txBox="1">
            <a:spLocks/>
          </p:cNvSpPr>
          <p:nvPr/>
        </p:nvSpPr>
        <p:spPr>
          <a:xfrm>
            <a:off x="522423" y="813200"/>
            <a:ext cx="4679772" cy="764293"/>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E54526"/>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Annex 1: The project partners </a:t>
            </a:r>
            <a:endParaRPr lang="en-RU" dirty="0"/>
          </a:p>
          <a:p>
            <a:r>
              <a:rPr lang="en-GB" dirty="0"/>
              <a:t> </a:t>
            </a:r>
            <a:endParaRPr lang="en-US" dirty="0"/>
          </a:p>
        </p:txBody>
      </p:sp>
      <p:sp>
        <p:nvSpPr>
          <p:cNvPr id="17" name="Text Placeholder 5">
            <a:extLst>
              <a:ext uri="{FF2B5EF4-FFF2-40B4-BE49-F238E27FC236}">
                <a16:creationId xmlns:a16="http://schemas.microsoft.com/office/drawing/2014/main" id="{11D233E3-5BA7-5A42-891E-F4814C61574A}"/>
              </a:ext>
            </a:extLst>
          </p:cNvPr>
          <p:cNvSpPr txBox="1">
            <a:spLocks/>
          </p:cNvSpPr>
          <p:nvPr/>
        </p:nvSpPr>
        <p:spPr>
          <a:xfrm>
            <a:off x="190684" y="3034538"/>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9" name="Text Placeholder 5">
            <a:extLst>
              <a:ext uri="{FF2B5EF4-FFF2-40B4-BE49-F238E27FC236}">
                <a16:creationId xmlns:a16="http://schemas.microsoft.com/office/drawing/2014/main" id="{615EE124-0E5F-F943-B10A-72F14EFD4781}"/>
              </a:ext>
            </a:extLst>
          </p:cNvPr>
          <p:cNvSpPr txBox="1">
            <a:spLocks/>
          </p:cNvSpPr>
          <p:nvPr/>
        </p:nvSpPr>
        <p:spPr>
          <a:xfrm>
            <a:off x="199549" y="3011033"/>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01</a:t>
            </a:r>
          </a:p>
        </p:txBody>
      </p:sp>
      <p:sp>
        <p:nvSpPr>
          <p:cNvPr id="28" name="Rectangle 5">
            <a:extLst>
              <a:ext uri="{FF2B5EF4-FFF2-40B4-BE49-F238E27FC236}">
                <a16:creationId xmlns:a16="http://schemas.microsoft.com/office/drawing/2014/main" id="{8E5434B6-D03B-0F49-8116-2E66758E6605}"/>
              </a:ext>
            </a:extLst>
          </p:cNvPr>
          <p:cNvSpPr/>
          <p:nvPr/>
        </p:nvSpPr>
        <p:spPr bwMode="auto">
          <a:xfrm>
            <a:off x="654729" y="2672398"/>
            <a:ext cx="6904946" cy="183687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29" name="Text Placeholder 2">
            <a:extLst>
              <a:ext uri="{FF2B5EF4-FFF2-40B4-BE49-F238E27FC236}">
                <a16:creationId xmlns:a16="http://schemas.microsoft.com/office/drawing/2014/main" id="{715A69B6-153E-C743-B642-BA5243B308CB}"/>
              </a:ext>
            </a:extLst>
          </p:cNvPr>
          <p:cNvSpPr txBox="1">
            <a:spLocks/>
          </p:cNvSpPr>
          <p:nvPr/>
        </p:nvSpPr>
        <p:spPr>
          <a:xfrm>
            <a:off x="922795" y="2844962"/>
            <a:ext cx="5818041" cy="14634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b="1" dirty="0">
                <a:solidFill>
                  <a:schemeClr val="bg1"/>
                </a:solidFill>
              </a:rPr>
              <a:t>Dungannon Enterprise Centre's (DEC)</a:t>
            </a:r>
            <a:r>
              <a:rPr lang="en-GB" dirty="0">
                <a:solidFill>
                  <a:schemeClr val="bg1"/>
                </a:solidFill>
              </a:rPr>
              <a:t> primary aim is “to strengthen and grow our economy by encouraging economic development and supporting entrepreneurs to create and grow competitive, profitable and wealth generating enterprises”. We help energize their community through capacity and competency programmes, provision of social innovation space, and specific measures to reach those most challenged in the community to maximize their potential. As Adult educators, DEC's work also extends to the professionalization of the third sector economy in supporting voluntary and community groups, NGOs and non-profit organisations including charities, cooperatives, towards sustainable business growth through creative methods.</a:t>
            </a:r>
          </a:p>
        </p:txBody>
      </p:sp>
      <p:pic>
        <p:nvPicPr>
          <p:cNvPr id="6" name="Picture 5">
            <a:extLst>
              <a:ext uri="{FF2B5EF4-FFF2-40B4-BE49-F238E27FC236}">
                <a16:creationId xmlns:a16="http://schemas.microsoft.com/office/drawing/2014/main" id="{693D44D9-A7AC-2D4B-9DD8-B31394155B2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4729" y="1554165"/>
            <a:ext cx="1270000" cy="1074737"/>
          </a:xfrm>
          <a:prstGeom prst="rect">
            <a:avLst/>
          </a:prstGeom>
        </p:spPr>
      </p:pic>
      <p:sp>
        <p:nvSpPr>
          <p:cNvPr id="30" name="Text Placeholder 5">
            <a:extLst>
              <a:ext uri="{FF2B5EF4-FFF2-40B4-BE49-F238E27FC236}">
                <a16:creationId xmlns:a16="http://schemas.microsoft.com/office/drawing/2014/main" id="{A4E43619-3C33-4A44-9389-812B5656DFC0}"/>
              </a:ext>
            </a:extLst>
          </p:cNvPr>
          <p:cNvSpPr txBox="1">
            <a:spLocks/>
          </p:cNvSpPr>
          <p:nvPr/>
        </p:nvSpPr>
        <p:spPr>
          <a:xfrm>
            <a:off x="200844" y="6245098"/>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31" name="Text Placeholder 5">
            <a:extLst>
              <a:ext uri="{FF2B5EF4-FFF2-40B4-BE49-F238E27FC236}">
                <a16:creationId xmlns:a16="http://schemas.microsoft.com/office/drawing/2014/main" id="{91E77124-6AE6-B84B-8C67-9B14E30728D6}"/>
              </a:ext>
            </a:extLst>
          </p:cNvPr>
          <p:cNvSpPr txBox="1">
            <a:spLocks/>
          </p:cNvSpPr>
          <p:nvPr/>
        </p:nvSpPr>
        <p:spPr>
          <a:xfrm>
            <a:off x="209709" y="6221593"/>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02</a:t>
            </a:r>
          </a:p>
        </p:txBody>
      </p:sp>
      <p:sp>
        <p:nvSpPr>
          <p:cNvPr id="32" name="Rectangle 5">
            <a:extLst>
              <a:ext uri="{FF2B5EF4-FFF2-40B4-BE49-F238E27FC236}">
                <a16:creationId xmlns:a16="http://schemas.microsoft.com/office/drawing/2014/main" id="{D212F647-1FF4-4042-8EF0-2F3B81F3AEED}"/>
              </a:ext>
            </a:extLst>
          </p:cNvPr>
          <p:cNvSpPr/>
          <p:nvPr/>
        </p:nvSpPr>
        <p:spPr bwMode="auto">
          <a:xfrm>
            <a:off x="664889" y="5882958"/>
            <a:ext cx="6904946" cy="2336482"/>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33" name="Text Placeholder 2">
            <a:extLst>
              <a:ext uri="{FF2B5EF4-FFF2-40B4-BE49-F238E27FC236}">
                <a16:creationId xmlns:a16="http://schemas.microsoft.com/office/drawing/2014/main" id="{8758D411-53FB-8141-8780-B17E2F8E2FCA}"/>
              </a:ext>
            </a:extLst>
          </p:cNvPr>
          <p:cNvSpPr txBox="1">
            <a:spLocks/>
          </p:cNvSpPr>
          <p:nvPr/>
        </p:nvSpPr>
        <p:spPr>
          <a:xfrm>
            <a:off x="922795" y="6256386"/>
            <a:ext cx="5818041" cy="14634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b="1" dirty="0">
                <a:solidFill>
                  <a:schemeClr val="bg1"/>
                </a:solidFill>
              </a:rPr>
              <a:t>European E-learning Institute (EUEI)</a:t>
            </a:r>
            <a:r>
              <a:rPr lang="en-GB" dirty="0">
                <a:solidFill>
                  <a:schemeClr val="bg1"/>
                </a:solidFill>
              </a:rPr>
              <a:t> specializes in digital pedagogy and inclusive learning approaches; be that through the creation of powerful online platforms, immersive blended educational environments or the provision of resources and tools to create truly valuable learning experiences. EUEI was founded on the concept of 'continuing education'; a post-secondary education programme that provides further enrichment to learners in a wide range of sectors, covering topics that are professional and/or personal. As an organisation, EUEI places tremendous worth on the informal and flexible nature of continuing education and crafting flexible, online learning courses for those wishing to improve themselves and stay ahead in their careers and in business. Building inclusive and resilient communities is also a key goal of the organisation.</a:t>
            </a:r>
            <a:endParaRPr lang="en-RU" dirty="0">
              <a:solidFill>
                <a:schemeClr val="bg1"/>
              </a:solidFill>
            </a:endParaRPr>
          </a:p>
        </p:txBody>
      </p:sp>
      <p:pic>
        <p:nvPicPr>
          <p:cNvPr id="34" name="Picture 33">
            <a:extLst>
              <a:ext uri="{FF2B5EF4-FFF2-40B4-BE49-F238E27FC236}">
                <a16:creationId xmlns:a16="http://schemas.microsoft.com/office/drawing/2014/main" id="{761E8699-7597-1D46-85FC-4A2F12308F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1307" r="-806" b="-39607"/>
          <a:stretch/>
        </p:blipFill>
        <p:spPr>
          <a:xfrm>
            <a:off x="664889" y="4854878"/>
            <a:ext cx="1270000" cy="1074737"/>
          </a:xfrm>
          <a:prstGeom prst="rect">
            <a:avLst/>
          </a:prstGeom>
        </p:spPr>
      </p:pic>
      <p:pic>
        <p:nvPicPr>
          <p:cNvPr id="49" name="Picture 48">
            <a:extLst>
              <a:ext uri="{FF2B5EF4-FFF2-40B4-BE49-F238E27FC236}">
                <a16:creationId xmlns:a16="http://schemas.microsoft.com/office/drawing/2014/main" id="{C566AD2E-EE33-6143-B5D6-E0068726BE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240287" y="9088267"/>
            <a:ext cx="956314" cy="649983"/>
          </a:xfrm>
          <a:prstGeom prst="rect">
            <a:avLst/>
          </a:prstGeom>
        </p:spPr>
      </p:pic>
      <p:sp>
        <p:nvSpPr>
          <p:cNvPr id="18" name="TextBox 17">
            <a:extLst>
              <a:ext uri="{FF2B5EF4-FFF2-40B4-BE49-F238E27FC236}">
                <a16:creationId xmlns:a16="http://schemas.microsoft.com/office/drawing/2014/main" id="{FCFFDC21-1120-C109-6859-4B7388690459}"/>
              </a:ext>
            </a:extLst>
          </p:cNvPr>
          <p:cNvSpPr txBox="1"/>
          <p:nvPr/>
        </p:nvSpPr>
        <p:spPr>
          <a:xfrm>
            <a:off x="1934889" y="1975894"/>
            <a:ext cx="4712676" cy="261610"/>
          </a:xfrm>
          <a:prstGeom prst="rect">
            <a:avLst/>
          </a:prstGeom>
          <a:noFill/>
        </p:spPr>
        <p:txBody>
          <a:bodyPr wrap="square">
            <a:spAutoFit/>
          </a:bodyPr>
          <a:lstStyle/>
          <a:p>
            <a:r>
              <a:rPr lang="en-US" sz="1100" b="1" dirty="0" err="1">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Dungannon</a:t>
            </a:r>
            <a:r>
              <a:rPr lang="en-US" sz="1100" b="1"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 Enterprise Centre - Property &amp; Business Advice County Tyrone</a:t>
            </a:r>
            <a:endParaRPr lang="en-GB" sz="1100" b="1"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C4241ADA-2825-4782-6318-86E8F9D87DE6}"/>
              </a:ext>
            </a:extLst>
          </p:cNvPr>
          <p:cNvSpPr txBox="1"/>
          <p:nvPr/>
        </p:nvSpPr>
        <p:spPr>
          <a:xfrm>
            <a:off x="1934889" y="5275747"/>
            <a:ext cx="4712676" cy="261610"/>
          </a:xfrm>
          <a:prstGeom prst="rect">
            <a:avLst/>
          </a:prstGeom>
          <a:noFill/>
        </p:spPr>
        <p:txBody>
          <a:bodyPr wrap="square">
            <a:spAutoFit/>
          </a:bodyPr>
          <a:lstStyle/>
          <a:p>
            <a:r>
              <a:rPr lang="en-US" sz="1100" b="1" dirty="0">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Home - European E-Learning Institute (euei.dk)</a:t>
            </a:r>
            <a:endParaRPr lang="en-IE" sz="11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56950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91</a:t>
            </a:fld>
            <a:endParaRPr lang="en-US" dirty="0"/>
          </a:p>
        </p:txBody>
      </p:sp>
      <p:sp>
        <p:nvSpPr>
          <p:cNvPr id="17" name="Text Placeholder 5">
            <a:extLst>
              <a:ext uri="{FF2B5EF4-FFF2-40B4-BE49-F238E27FC236}">
                <a16:creationId xmlns:a16="http://schemas.microsoft.com/office/drawing/2014/main" id="{11D233E3-5BA7-5A42-891E-F4814C61574A}"/>
              </a:ext>
            </a:extLst>
          </p:cNvPr>
          <p:cNvSpPr txBox="1">
            <a:spLocks/>
          </p:cNvSpPr>
          <p:nvPr/>
        </p:nvSpPr>
        <p:spPr>
          <a:xfrm>
            <a:off x="190684" y="2189503"/>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9" name="Text Placeholder 5">
            <a:extLst>
              <a:ext uri="{FF2B5EF4-FFF2-40B4-BE49-F238E27FC236}">
                <a16:creationId xmlns:a16="http://schemas.microsoft.com/office/drawing/2014/main" id="{615EE124-0E5F-F943-B10A-72F14EFD4781}"/>
              </a:ext>
            </a:extLst>
          </p:cNvPr>
          <p:cNvSpPr txBox="1">
            <a:spLocks/>
          </p:cNvSpPr>
          <p:nvPr/>
        </p:nvSpPr>
        <p:spPr>
          <a:xfrm>
            <a:off x="199549" y="2165998"/>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03</a:t>
            </a:r>
          </a:p>
        </p:txBody>
      </p:sp>
      <p:sp>
        <p:nvSpPr>
          <p:cNvPr id="28" name="Rectangle 5">
            <a:extLst>
              <a:ext uri="{FF2B5EF4-FFF2-40B4-BE49-F238E27FC236}">
                <a16:creationId xmlns:a16="http://schemas.microsoft.com/office/drawing/2014/main" id="{8E5434B6-D03B-0F49-8116-2E66758E6605}"/>
              </a:ext>
            </a:extLst>
          </p:cNvPr>
          <p:cNvSpPr/>
          <p:nvPr/>
        </p:nvSpPr>
        <p:spPr bwMode="auto">
          <a:xfrm>
            <a:off x="654729" y="1827363"/>
            <a:ext cx="6904946" cy="281901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29" name="Text Placeholder 2">
            <a:extLst>
              <a:ext uri="{FF2B5EF4-FFF2-40B4-BE49-F238E27FC236}">
                <a16:creationId xmlns:a16="http://schemas.microsoft.com/office/drawing/2014/main" id="{715A69B6-153E-C743-B642-BA5243B308CB}"/>
              </a:ext>
            </a:extLst>
          </p:cNvPr>
          <p:cNvSpPr txBox="1">
            <a:spLocks/>
          </p:cNvSpPr>
          <p:nvPr/>
        </p:nvSpPr>
        <p:spPr>
          <a:xfrm>
            <a:off x="912635" y="2200791"/>
            <a:ext cx="5818041" cy="14634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b="1" dirty="0">
                <a:solidFill>
                  <a:schemeClr val="bg1"/>
                </a:solidFill>
              </a:rPr>
              <a:t>Inter Alia</a:t>
            </a:r>
            <a:r>
              <a:rPr lang="en-GB" dirty="0">
                <a:solidFill>
                  <a:schemeClr val="bg1"/>
                </a:solidFill>
              </a:rPr>
              <a:t> is a civic action organisation aiming at the creation of an inclusive and active European civil society through educating and engaging young adults. Inter </a:t>
            </a:r>
            <a:r>
              <a:rPr lang="en-GB" dirty="0" err="1">
                <a:solidFill>
                  <a:schemeClr val="bg1"/>
                </a:solidFill>
              </a:rPr>
              <a:t>Alia's</a:t>
            </a:r>
            <a:r>
              <a:rPr lang="en-GB" dirty="0">
                <a:solidFill>
                  <a:schemeClr val="bg1"/>
                </a:solidFill>
              </a:rPr>
              <a:t> central aim is raising the awareness of the EU citizens on available channels for acting, participating and shaping Europe. Therefore, it has a strong multicultural outlook, and seeks to educate young people on the significance of openness, inclusiveness, respect, tolerance, equality, extroversion, diversity and interconnectedness. Inter Alia believes that the sustainable construction of a stronger Europe can only be achieved with the active participation of the people, both young and adults. As an organisation working closely with hundreds of young adults per year, Inter Alia provides upskilling in areas of civic engagement, inclusion and employability for the development of European civil society. Inter Alia uses a range of pedagogical techniques to engage with these often-disadvantaged young people, so that they can grow stronger by turning their attention to the world and cultivating their knowledge, skills and confidence to be active and engaged EU citizens.</a:t>
            </a:r>
            <a:endParaRPr lang="en-RU" dirty="0">
              <a:solidFill>
                <a:schemeClr val="bg1"/>
              </a:solidFill>
            </a:endParaRPr>
          </a:p>
        </p:txBody>
      </p:sp>
      <p:sp>
        <p:nvSpPr>
          <p:cNvPr id="30" name="Text Placeholder 5">
            <a:extLst>
              <a:ext uri="{FF2B5EF4-FFF2-40B4-BE49-F238E27FC236}">
                <a16:creationId xmlns:a16="http://schemas.microsoft.com/office/drawing/2014/main" id="{A4E43619-3C33-4A44-9389-812B5656DFC0}"/>
              </a:ext>
            </a:extLst>
          </p:cNvPr>
          <p:cNvSpPr txBox="1">
            <a:spLocks/>
          </p:cNvSpPr>
          <p:nvPr/>
        </p:nvSpPr>
        <p:spPr>
          <a:xfrm>
            <a:off x="200844" y="6533292"/>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31" name="Text Placeholder 5">
            <a:extLst>
              <a:ext uri="{FF2B5EF4-FFF2-40B4-BE49-F238E27FC236}">
                <a16:creationId xmlns:a16="http://schemas.microsoft.com/office/drawing/2014/main" id="{91E77124-6AE6-B84B-8C67-9B14E30728D6}"/>
              </a:ext>
            </a:extLst>
          </p:cNvPr>
          <p:cNvSpPr txBox="1">
            <a:spLocks/>
          </p:cNvSpPr>
          <p:nvPr/>
        </p:nvSpPr>
        <p:spPr>
          <a:xfrm>
            <a:off x="209709" y="6509787"/>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04</a:t>
            </a:r>
          </a:p>
        </p:txBody>
      </p:sp>
      <p:sp>
        <p:nvSpPr>
          <p:cNvPr id="32" name="Rectangle 5">
            <a:extLst>
              <a:ext uri="{FF2B5EF4-FFF2-40B4-BE49-F238E27FC236}">
                <a16:creationId xmlns:a16="http://schemas.microsoft.com/office/drawing/2014/main" id="{D212F647-1FF4-4042-8EF0-2F3B81F3AEED}"/>
              </a:ext>
            </a:extLst>
          </p:cNvPr>
          <p:cNvSpPr/>
          <p:nvPr/>
        </p:nvSpPr>
        <p:spPr bwMode="auto">
          <a:xfrm>
            <a:off x="664889" y="6171152"/>
            <a:ext cx="6904946" cy="3036348"/>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33" name="Text Placeholder 2">
            <a:extLst>
              <a:ext uri="{FF2B5EF4-FFF2-40B4-BE49-F238E27FC236}">
                <a16:creationId xmlns:a16="http://schemas.microsoft.com/office/drawing/2014/main" id="{8758D411-53FB-8141-8780-B17E2F8E2FCA}"/>
              </a:ext>
            </a:extLst>
          </p:cNvPr>
          <p:cNvSpPr txBox="1">
            <a:spLocks/>
          </p:cNvSpPr>
          <p:nvPr/>
        </p:nvSpPr>
        <p:spPr>
          <a:xfrm>
            <a:off x="922795" y="6544580"/>
            <a:ext cx="5818041" cy="14634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b="1" dirty="0" err="1">
                <a:solidFill>
                  <a:schemeClr val="bg1"/>
                </a:solidFill>
              </a:rPr>
              <a:t>Materahub</a:t>
            </a:r>
            <a:r>
              <a:rPr lang="en-GB" dirty="0">
                <a:solidFill>
                  <a:schemeClr val="bg1"/>
                </a:solidFill>
              </a:rPr>
              <a:t> is a consortium that promotes entrepreneurship and development training for and within the creative and cultural sector. Committed to a future in which culture and the arts thrive as part of the economy and society, it brings together individuals and businesses to help them grow, encourage the creation of new job opportunities and sustainable development through a process of coaching, training and business development. Its consortium of four companies and its core staff of 20 cover all aspects of creative and cultural business development, and includes a Vocational Education and Training company, a consulting firm, an international certification body and a social cooperative managing cultural heritage and creative activities in the UNESCO site of Matera. The </a:t>
            </a:r>
            <a:r>
              <a:rPr lang="en-GB" dirty="0" err="1">
                <a:solidFill>
                  <a:schemeClr val="bg1"/>
                </a:solidFill>
              </a:rPr>
              <a:t>Materahub</a:t>
            </a:r>
            <a:r>
              <a:rPr lang="en-GB" dirty="0">
                <a:solidFill>
                  <a:schemeClr val="bg1"/>
                </a:solidFill>
              </a:rPr>
              <a:t> core staff are varied in their roles ranging from project coordination to communication and administration, and bring over 20 years’ experience in adult education initiatives, having supported skills development in all types of organisations of all shapes and sizes, as well as coordinating and participating in EU projects supported by EACEA, DG Enterprise and Industry and national agencies around Europe.</a:t>
            </a:r>
            <a:endParaRPr lang="en-RU" dirty="0">
              <a:solidFill>
                <a:schemeClr val="bg1"/>
              </a:solidFill>
            </a:endParaRPr>
          </a:p>
        </p:txBody>
      </p:sp>
      <p:pic>
        <p:nvPicPr>
          <p:cNvPr id="34" name="Picture 33">
            <a:extLst>
              <a:ext uri="{FF2B5EF4-FFF2-40B4-BE49-F238E27FC236}">
                <a16:creationId xmlns:a16="http://schemas.microsoft.com/office/drawing/2014/main" id="{761E8699-7597-1D46-85FC-4A2F12308F0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925" b="-2904"/>
          <a:stretch/>
        </p:blipFill>
        <p:spPr>
          <a:xfrm>
            <a:off x="1070998" y="4833716"/>
            <a:ext cx="1270000" cy="1312036"/>
          </a:xfrm>
          <a:prstGeom prst="rect">
            <a:avLst/>
          </a:prstGeom>
        </p:spPr>
      </p:pic>
      <p:pic>
        <p:nvPicPr>
          <p:cNvPr id="3" name="Picture 2" descr="Text&#10;&#10;Description automatically generated">
            <a:extLst>
              <a:ext uri="{FF2B5EF4-FFF2-40B4-BE49-F238E27FC236}">
                <a16:creationId xmlns:a16="http://schemas.microsoft.com/office/drawing/2014/main" id="{4EBE52AF-1488-0949-56E8-DB3BC3103853}"/>
              </a:ext>
            </a:extLst>
          </p:cNvPr>
          <p:cNvPicPr>
            <a:picLocks noChangeAspect="1"/>
          </p:cNvPicPr>
          <p:nvPr/>
        </p:nvPicPr>
        <p:blipFill>
          <a:blip r:embed="rId3"/>
          <a:stretch>
            <a:fillRect/>
          </a:stretch>
        </p:blipFill>
        <p:spPr>
          <a:xfrm>
            <a:off x="654729" y="1001635"/>
            <a:ext cx="2102539" cy="689524"/>
          </a:xfrm>
          <a:prstGeom prst="rect">
            <a:avLst/>
          </a:prstGeom>
        </p:spPr>
      </p:pic>
      <p:sp>
        <p:nvSpPr>
          <p:cNvPr id="18" name="TextBox 17">
            <a:extLst>
              <a:ext uri="{FF2B5EF4-FFF2-40B4-BE49-F238E27FC236}">
                <a16:creationId xmlns:a16="http://schemas.microsoft.com/office/drawing/2014/main" id="{061E6EDF-6182-3195-AAB3-2EA026C3C94D}"/>
              </a:ext>
            </a:extLst>
          </p:cNvPr>
          <p:cNvSpPr txBox="1"/>
          <p:nvPr/>
        </p:nvSpPr>
        <p:spPr>
          <a:xfrm>
            <a:off x="2857159" y="1215592"/>
            <a:ext cx="4712676" cy="261610"/>
          </a:xfrm>
          <a:prstGeom prst="rect">
            <a:avLst/>
          </a:prstGeom>
          <a:noFill/>
        </p:spPr>
        <p:txBody>
          <a:bodyPr wrap="square">
            <a:spAutoFit/>
          </a:bodyPr>
          <a:lstStyle/>
          <a:p>
            <a:r>
              <a:rPr lang="pt-BR" sz="1100" b="1"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home - Inter Alia (interaliaproject.com)</a:t>
            </a:r>
            <a:endParaRPr lang="en-IE" sz="1100" b="1"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2D071D9-33B8-84AE-964A-C5B7FE01F7F2}"/>
              </a:ext>
            </a:extLst>
          </p:cNvPr>
          <p:cNvSpPr txBox="1"/>
          <p:nvPr/>
        </p:nvSpPr>
        <p:spPr>
          <a:xfrm>
            <a:off x="2857159" y="5225280"/>
            <a:ext cx="4712676" cy="261610"/>
          </a:xfrm>
          <a:prstGeom prst="rect">
            <a:avLst/>
          </a:prstGeom>
          <a:noFill/>
        </p:spPr>
        <p:txBody>
          <a:bodyPr wrap="square">
            <a:spAutoFit/>
          </a:bodyPr>
          <a:lstStyle/>
          <a:p>
            <a:r>
              <a:rPr lang="en-IE" sz="1100" b="1" dirty="0" err="1">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Consorzio</a:t>
            </a:r>
            <a:r>
              <a:rPr lang="en-IE" sz="1100" b="1"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 </a:t>
            </a:r>
            <a:r>
              <a:rPr lang="en-IE" sz="1100" b="1" dirty="0" err="1">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Materahub</a:t>
            </a:r>
            <a:r>
              <a:rPr lang="en-IE" sz="1100" b="1"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 - Cultural and Creative Industries</a:t>
            </a:r>
            <a:endParaRPr lang="en-IE" sz="11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4835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1C8FD9-9CD0-A143-814B-0E771A202092}"/>
              </a:ext>
            </a:extLst>
          </p:cNvPr>
          <p:cNvSpPr/>
          <p:nvPr/>
        </p:nvSpPr>
        <p:spPr>
          <a:xfrm>
            <a:off x="6776357" y="5829300"/>
            <a:ext cx="783318" cy="430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4" name="Slide Number Placeholder 3">
            <a:extLst>
              <a:ext uri="{FF2B5EF4-FFF2-40B4-BE49-F238E27FC236}">
                <a16:creationId xmlns:a16="http://schemas.microsoft.com/office/drawing/2014/main" id="{D196834A-2BFD-554D-BDF0-852F41BA60A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92</a:t>
            </a:fld>
            <a:endParaRPr lang="en-US" dirty="0"/>
          </a:p>
        </p:txBody>
      </p:sp>
      <p:sp>
        <p:nvSpPr>
          <p:cNvPr id="17" name="Text Placeholder 5">
            <a:extLst>
              <a:ext uri="{FF2B5EF4-FFF2-40B4-BE49-F238E27FC236}">
                <a16:creationId xmlns:a16="http://schemas.microsoft.com/office/drawing/2014/main" id="{11D233E3-5BA7-5A42-891E-F4814C61574A}"/>
              </a:ext>
            </a:extLst>
          </p:cNvPr>
          <p:cNvSpPr txBox="1">
            <a:spLocks/>
          </p:cNvSpPr>
          <p:nvPr/>
        </p:nvSpPr>
        <p:spPr>
          <a:xfrm>
            <a:off x="190684" y="1870846"/>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19" name="Text Placeholder 5">
            <a:extLst>
              <a:ext uri="{FF2B5EF4-FFF2-40B4-BE49-F238E27FC236}">
                <a16:creationId xmlns:a16="http://schemas.microsoft.com/office/drawing/2014/main" id="{615EE124-0E5F-F943-B10A-72F14EFD4781}"/>
              </a:ext>
            </a:extLst>
          </p:cNvPr>
          <p:cNvSpPr txBox="1">
            <a:spLocks/>
          </p:cNvSpPr>
          <p:nvPr/>
        </p:nvSpPr>
        <p:spPr>
          <a:xfrm>
            <a:off x="199549" y="1847341"/>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05</a:t>
            </a:r>
          </a:p>
        </p:txBody>
      </p:sp>
      <p:sp>
        <p:nvSpPr>
          <p:cNvPr id="28" name="Rectangle 5">
            <a:extLst>
              <a:ext uri="{FF2B5EF4-FFF2-40B4-BE49-F238E27FC236}">
                <a16:creationId xmlns:a16="http://schemas.microsoft.com/office/drawing/2014/main" id="{8E5434B6-D03B-0F49-8116-2E66758E6605}"/>
              </a:ext>
            </a:extLst>
          </p:cNvPr>
          <p:cNvSpPr/>
          <p:nvPr/>
        </p:nvSpPr>
        <p:spPr bwMode="auto">
          <a:xfrm>
            <a:off x="654729" y="1508706"/>
            <a:ext cx="6904946" cy="2008037"/>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29" name="Text Placeholder 2">
            <a:extLst>
              <a:ext uri="{FF2B5EF4-FFF2-40B4-BE49-F238E27FC236}">
                <a16:creationId xmlns:a16="http://schemas.microsoft.com/office/drawing/2014/main" id="{715A69B6-153E-C743-B642-BA5243B308CB}"/>
              </a:ext>
            </a:extLst>
          </p:cNvPr>
          <p:cNvSpPr txBox="1">
            <a:spLocks/>
          </p:cNvSpPr>
          <p:nvPr/>
        </p:nvSpPr>
        <p:spPr>
          <a:xfrm>
            <a:off x="912635" y="1882134"/>
            <a:ext cx="5818041" cy="14634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b="1" dirty="0">
                <a:solidFill>
                  <a:schemeClr val="bg1"/>
                </a:solidFill>
              </a:rPr>
              <a:t>Momentum </a:t>
            </a:r>
            <a:r>
              <a:rPr lang="en-GB" dirty="0">
                <a:solidFill>
                  <a:schemeClr val="bg1"/>
                </a:solidFill>
              </a:rPr>
              <a:t>is one of Ireland’s leading creative economy and cluster development specialists. It supports Creative Sector Entrepreneurs and Communities by providing them with up-to-date training to enable them to adopt and adapt to emerging online business models, paving the way for future business growth. With an intimate knowledge of the creative entrepreneurship landscape, it focuses on developing progressive learning programmes and platforms for education, creative communities and practitioners, with special focus on developing support structures for socio economically challenged regions.</a:t>
            </a:r>
            <a:endParaRPr lang="en-RU" dirty="0">
              <a:solidFill>
                <a:schemeClr val="bg1"/>
              </a:solidFill>
            </a:endParaRPr>
          </a:p>
        </p:txBody>
      </p:sp>
      <p:sp>
        <p:nvSpPr>
          <p:cNvPr id="30" name="Text Placeholder 5">
            <a:extLst>
              <a:ext uri="{FF2B5EF4-FFF2-40B4-BE49-F238E27FC236}">
                <a16:creationId xmlns:a16="http://schemas.microsoft.com/office/drawing/2014/main" id="{A4E43619-3C33-4A44-9389-812B5656DFC0}"/>
              </a:ext>
            </a:extLst>
          </p:cNvPr>
          <p:cNvSpPr txBox="1">
            <a:spLocks/>
          </p:cNvSpPr>
          <p:nvPr/>
        </p:nvSpPr>
        <p:spPr>
          <a:xfrm>
            <a:off x="200844" y="5516135"/>
            <a:ext cx="464045" cy="323671"/>
          </a:xfrm>
          <a:prstGeom prst="rect">
            <a:avLst/>
          </a:prstGeom>
          <a:solidFill>
            <a:srgbClr val="E54526"/>
          </a:solidFill>
        </p:spPr>
        <p:txBody>
          <a:bodyPr vert="horz" lIns="91440" tIns="45720" rIns="91440" bIns="45720" numCol="2" spcCol="216000" rtlCol="0" anchor="ctr">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220"/>
              </a:lnSpc>
              <a:tabLst>
                <a:tab pos="349250" algn="l"/>
              </a:tabLst>
            </a:pPr>
            <a:endParaRPr lang="en-IE" sz="1100" dirty="0">
              <a:solidFill>
                <a:schemeClr val="bg1"/>
              </a:solidFill>
            </a:endParaRPr>
          </a:p>
        </p:txBody>
      </p:sp>
      <p:sp>
        <p:nvSpPr>
          <p:cNvPr id="31" name="Text Placeholder 5">
            <a:extLst>
              <a:ext uri="{FF2B5EF4-FFF2-40B4-BE49-F238E27FC236}">
                <a16:creationId xmlns:a16="http://schemas.microsoft.com/office/drawing/2014/main" id="{91E77124-6AE6-B84B-8C67-9B14E30728D6}"/>
              </a:ext>
            </a:extLst>
          </p:cNvPr>
          <p:cNvSpPr txBox="1">
            <a:spLocks/>
          </p:cNvSpPr>
          <p:nvPr/>
        </p:nvSpPr>
        <p:spPr>
          <a:xfrm>
            <a:off x="209709" y="5492630"/>
            <a:ext cx="570852" cy="34717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800" b="1" dirty="0">
                <a:solidFill>
                  <a:schemeClr val="bg1"/>
                </a:solidFill>
                <a:latin typeface="Calibri" panose="020F0502020204030204" pitchFamily="34" charset="0"/>
                <a:cs typeface="Calibri" panose="020F0502020204030204" pitchFamily="34" charset="0"/>
              </a:rPr>
              <a:t>06</a:t>
            </a:r>
          </a:p>
        </p:txBody>
      </p:sp>
      <p:sp>
        <p:nvSpPr>
          <p:cNvPr id="32" name="Rectangle 5">
            <a:extLst>
              <a:ext uri="{FF2B5EF4-FFF2-40B4-BE49-F238E27FC236}">
                <a16:creationId xmlns:a16="http://schemas.microsoft.com/office/drawing/2014/main" id="{D212F647-1FF4-4042-8EF0-2F3B81F3AEED}"/>
              </a:ext>
            </a:extLst>
          </p:cNvPr>
          <p:cNvSpPr/>
          <p:nvPr/>
        </p:nvSpPr>
        <p:spPr bwMode="auto">
          <a:xfrm>
            <a:off x="664889" y="5153995"/>
            <a:ext cx="6904946" cy="1969548"/>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3389C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33" name="Text Placeholder 2">
            <a:extLst>
              <a:ext uri="{FF2B5EF4-FFF2-40B4-BE49-F238E27FC236}">
                <a16:creationId xmlns:a16="http://schemas.microsoft.com/office/drawing/2014/main" id="{8758D411-53FB-8141-8780-B17E2F8E2FCA}"/>
              </a:ext>
            </a:extLst>
          </p:cNvPr>
          <p:cNvSpPr txBox="1">
            <a:spLocks/>
          </p:cNvSpPr>
          <p:nvPr/>
        </p:nvSpPr>
        <p:spPr>
          <a:xfrm>
            <a:off x="922795" y="5527423"/>
            <a:ext cx="5818041" cy="14634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b="1" dirty="0">
                <a:solidFill>
                  <a:schemeClr val="bg1"/>
                </a:solidFill>
              </a:rPr>
              <a:t>Youth Bridges Budapest </a:t>
            </a:r>
            <a:r>
              <a:rPr lang="en-GB" dirty="0">
                <a:solidFill>
                  <a:schemeClr val="bg1"/>
                </a:solidFill>
              </a:rPr>
              <a:t>was founded with the mission of helping young people better deal with challenges of the 21st century. It believes it is essential to create and nurture values among young adults which enable them to contribute to and adapt to the rapidly changing world. Over recent years, Youth Bridges has grown into a thriving centre for direct services to young people, as well as strategic leadership and technical support from start to finish for large scale youth projects, including train-the-trainer and innovation projects that improve the quality of youth work and nonformal youth education across Europe.</a:t>
            </a:r>
            <a:endParaRPr lang="en-RU" dirty="0">
              <a:solidFill>
                <a:schemeClr val="bg1"/>
              </a:solidFill>
            </a:endParaRPr>
          </a:p>
        </p:txBody>
      </p:sp>
      <p:pic>
        <p:nvPicPr>
          <p:cNvPr id="34" name="Picture 33">
            <a:extLst>
              <a:ext uri="{FF2B5EF4-FFF2-40B4-BE49-F238E27FC236}">
                <a16:creationId xmlns:a16="http://schemas.microsoft.com/office/drawing/2014/main" id="{761E8699-7597-1D46-85FC-4A2F12308F0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554"/>
          <a:stretch/>
        </p:blipFill>
        <p:spPr>
          <a:xfrm>
            <a:off x="533400" y="4051695"/>
            <a:ext cx="1709530" cy="1076899"/>
          </a:xfrm>
          <a:prstGeom prst="rect">
            <a:avLst/>
          </a:prstGeom>
        </p:spPr>
      </p:pic>
      <p:pic>
        <p:nvPicPr>
          <p:cNvPr id="16" name="Picture 15">
            <a:extLst>
              <a:ext uri="{FF2B5EF4-FFF2-40B4-BE49-F238E27FC236}">
                <a16:creationId xmlns:a16="http://schemas.microsoft.com/office/drawing/2014/main" id="{708AB557-205A-014F-B7B6-AB9ADA5598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041"/>
          <a:stretch/>
        </p:blipFill>
        <p:spPr>
          <a:xfrm>
            <a:off x="654729" y="822604"/>
            <a:ext cx="1893262" cy="632645"/>
          </a:xfrm>
          <a:prstGeom prst="rect">
            <a:avLst/>
          </a:prstGeom>
        </p:spPr>
      </p:pic>
      <p:pic>
        <p:nvPicPr>
          <p:cNvPr id="14" name="Picture 13">
            <a:extLst>
              <a:ext uri="{FF2B5EF4-FFF2-40B4-BE49-F238E27FC236}">
                <a16:creationId xmlns:a16="http://schemas.microsoft.com/office/drawing/2014/main" id="{4D1D5E6A-52D1-5E4C-A6D4-F7997BAA637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77" y="7123543"/>
            <a:ext cx="7559675" cy="3022584"/>
          </a:xfrm>
          <a:prstGeom prst="rect">
            <a:avLst/>
          </a:prstGeom>
        </p:spPr>
      </p:pic>
      <p:sp>
        <p:nvSpPr>
          <p:cNvPr id="18" name="TextBox 17">
            <a:extLst>
              <a:ext uri="{FF2B5EF4-FFF2-40B4-BE49-F238E27FC236}">
                <a16:creationId xmlns:a16="http://schemas.microsoft.com/office/drawing/2014/main" id="{A59226DC-01CC-61EE-8086-404B7342CFA5}"/>
              </a:ext>
            </a:extLst>
          </p:cNvPr>
          <p:cNvSpPr txBox="1"/>
          <p:nvPr/>
        </p:nvSpPr>
        <p:spPr>
          <a:xfrm>
            <a:off x="2655347" y="891105"/>
            <a:ext cx="4712676" cy="430887"/>
          </a:xfrm>
          <a:prstGeom prst="rect">
            <a:avLst/>
          </a:prstGeom>
          <a:noFill/>
        </p:spPr>
        <p:txBody>
          <a:bodyPr wrap="square">
            <a:spAutoFit/>
          </a:bodyPr>
          <a:lstStyle/>
          <a:p>
            <a:r>
              <a:rPr lang="en-US" sz="1100" b="1"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Momentum - Business Consulting and Marketing Services (momentumconsulting.ie)</a:t>
            </a:r>
            <a:endParaRPr lang="en-IE" sz="1100" b="1"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6E0828E5-F54B-DEB6-84E3-AF0F2102B258}"/>
              </a:ext>
            </a:extLst>
          </p:cNvPr>
          <p:cNvSpPr txBox="1"/>
          <p:nvPr/>
        </p:nvSpPr>
        <p:spPr>
          <a:xfrm>
            <a:off x="2655347" y="4488883"/>
            <a:ext cx="4712676" cy="261610"/>
          </a:xfrm>
          <a:prstGeom prst="rect">
            <a:avLst/>
          </a:prstGeom>
          <a:noFill/>
        </p:spPr>
        <p:txBody>
          <a:bodyPr wrap="square">
            <a:spAutoFit/>
          </a:bodyPr>
          <a:lstStyle/>
          <a:p>
            <a:r>
              <a:rPr lang="en-IE" sz="1100" b="1" dirty="0">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Youth Bridges Budapest</a:t>
            </a:r>
            <a:endParaRPr lang="en-IE" sz="11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5054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02FFF3-1BEB-5C9F-93D4-E0F201E3F469}"/>
              </a:ext>
            </a:extLst>
          </p:cNvPr>
          <p:cNvSpPr>
            <a:spLocks noGrp="1"/>
          </p:cNvSpPr>
          <p:nvPr>
            <p:ph type="body" sz="quarter" idx="30"/>
          </p:nvPr>
        </p:nvSpPr>
        <p:spPr/>
        <p:txBody>
          <a:bodyPr/>
          <a:lstStyle/>
          <a:p>
            <a:r>
              <a:rPr lang="en-GB" dirty="0"/>
              <a:t>2: </a:t>
            </a:r>
            <a:r>
              <a:rPr lang="en-US" dirty="0"/>
              <a:t>Countries overview - Similarities and Differences</a:t>
            </a:r>
            <a:endParaRPr lang="en-RU" dirty="0"/>
          </a:p>
          <a:p>
            <a:endParaRPr lang="en-IE" dirty="0"/>
          </a:p>
        </p:txBody>
      </p:sp>
      <p:sp>
        <p:nvSpPr>
          <p:cNvPr id="4" name="Slide Number Placeholder 3">
            <a:extLst>
              <a:ext uri="{FF2B5EF4-FFF2-40B4-BE49-F238E27FC236}">
                <a16:creationId xmlns:a16="http://schemas.microsoft.com/office/drawing/2014/main" id="{F4E44040-F288-60B1-F488-DE1579BAB63A}"/>
              </a:ext>
            </a:extLst>
          </p:cNvPr>
          <p:cNvSpPr>
            <a:spLocks noGrp="1"/>
          </p:cNvSpPr>
          <p:nvPr>
            <p:ph type="sldNum" sz="quarter" idx="4"/>
          </p:nvPr>
        </p:nvSpPr>
        <p:spPr/>
        <p:txBody>
          <a:bodyPr/>
          <a:lstStyle/>
          <a:p>
            <a:fld id="{CB2079F2-58AF-ED44-82D7-E04B2F6FD686}" type="slidenum">
              <a:rPr lang="en-US" smtClean="0"/>
              <a:pPr/>
              <a:t>93</a:t>
            </a:fld>
            <a:endParaRPr lang="en-US" dirty="0"/>
          </a:p>
        </p:txBody>
      </p:sp>
      <p:graphicFrame>
        <p:nvGraphicFramePr>
          <p:cNvPr id="7" name="Table 7">
            <a:extLst>
              <a:ext uri="{FF2B5EF4-FFF2-40B4-BE49-F238E27FC236}">
                <a16:creationId xmlns:a16="http://schemas.microsoft.com/office/drawing/2014/main" id="{016B147F-1A4F-D7F4-385B-2A0DCEC05F07}"/>
              </a:ext>
            </a:extLst>
          </p:cNvPr>
          <p:cNvGraphicFramePr>
            <a:graphicFrameLocks noGrp="1"/>
          </p:cNvGraphicFramePr>
          <p:nvPr>
            <p:extLst>
              <p:ext uri="{D42A27DB-BD31-4B8C-83A1-F6EECF244321}">
                <p14:modId xmlns:p14="http://schemas.microsoft.com/office/powerpoint/2010/main" val="448986341"/>
              </p:ext>
            </p:extLst>
          </p:nvPr>
        </p:nvGraphicFramePr>
        <p:xfrm>
          <a:off x="473075" y="1143692"/>
          <a:ext cx="6570886" cy="8568690"/>
        </p:xfrm>
        <a:graphic>
          <a:graphicData uri="http://schemas.openxmlformats.org/drawingml/2006/table">
            <a:tbl>
              <a:tblPr firstRow="1" bandRow="1">
                <a:tableStyleId>{5C22544A-7EE6-4342-B048-85BDC9FD1C3A}</a:tableStyleId>
              </a:tblPr>
              <a:tblGrid>
                <a:gridCol w="938698">
                  <a:extLst>
                    <a:ext uri="{9D8B030D-6E8A-4147-A177-3AD203B41FA5}">
                      <a16:colId xmlns:a16="http://schemas.microsoft.com/office/drawing/2014/main" val="189450320"/>
                    </a:ext>
                  </a:extLst>
                </a:gridCol>
                <a:gridCol w="938698">
                  <a:extLst>
                    <a:ext uri="{9D8B030D-6E8A-4147-A177-3AD203B41FA5}">
                      <a16:colId xmlns:a16="http://schemas.microsoft.com/office/drawing/2014/main" val="1444966258"/>
                    </a:ext>
                  </a:extLst>
                </a:gridCol>
                <a:gridCol w="938698">
                  <a:extLst>
                    <a:ext uri="{9D8B030D-6E8A-4147-A177-3AD203B41FA5}">
                      <a16:colId xmlns:a16="http://schemas.microsoft.com/office/drawing/2014/main" val="4106066321"/>
                    </a:ext>
                  </a:extLst>
                </a:gridCol>
                <a:gridCol w="938698">
                  <a:extLst>
                    <a:ext uri="{9D8B030D-6E8A-4147-A177-3AD203B41FA5}">
                      <a16:colId xmlns:a16="http://schemas.microsoft.com/office/drawing/2014/main" val="2194730369"/>
                    </a:ext>
                  </a:extLst>
                </a:gridCol>
                <a:gridCol w="938698">
                  <a:extLst>
                    <a:ext uri="{9D8B030D-6E8A-4147-A177-3AD203B41FA5}">
                      <a16:colId xmlns:a16="http://schemas.microsoft.com/office/drawing/2014/main" val="3977853467"/>
                    </a:ext>
                  </a:extLst>
                </a:gridCol>
                <a:gridCol w="938698">
                  <a:extLst>
                    <a:ext uri="{9D8B030D-6E8A-4147-A177-3AD203B41FA5}">
                      <a16:colId xmlns:a16="http://schemas.microsoft.com/office/drawing/2014/main" val="3612108959"/>
                    </a:ext>
                  </a:extLst>
                </a:gridCol>
                <a:gridCol w="938698">
                  <a:extLst>
                    <a:ext uri="{9D8B030D-6E8A-4147-A177-3AD203B41FA5}">
                      <a16:colId xmlns:a16="http://schemas.microsoft.com/office/drawing/2014/main" val="446664003"/>
                    </a:ext>
                  </a:extLst>
                </a:gridCol>
              </a:tblGrid>
              <a:tr h="370840">
                <a:tc>
                  <a:txBody>
                    <a:bodyPr/>
                    <a:lstStyle/>
                    <a:p>
                      <a:pPr algn="l" fontAlgn="b"/>
                      <a:r>
                        <a:rPr lang="en-US" sz="1100" b="1" i="0" u="none" strike="noStrike" dirty="0">
                          <a:solidFill>
                            <a:schemeClr val="bg1"/>
                          </a:solidFill>
                          <a:effectLst/>
                          <a:latin typeface="Calibri" panose="020F0502020204030204" pitchFamily="34" charset="0"/>
                        </a:rPr>
                        <a:t>Common and different elements per country</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Denmark</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Greece</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Hungary</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Ireland</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Italy</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UK</a:t>
                      </a:r>
                    </a:p>
                  </a:txBody>
                  <a:tcPr marL="6350" marR="6350" marT="6350" marB="0" anchor="b"/>
                </a:tc>
                <a:extLst>
                  <a:ext uri="{0D108BD9-81ED-4DB2-BD59-A6C34878D82A}">
                    <a16:rowId xmlns:a16="http://schemas.microsoft.com/office/drawing/2014/main" val="3973321238"/>
                  </a:ext>
                </a:extLst>
              </a:tr>
              <a:tr h="370840">
                <a:tc>
                  <a:txBody>
                    <a:bodyPr/>
                    <a:lstStyle/>
                    <a:p>
                      <a:pPr algn="l" fontAlgn="b"/>
                      <a:r>
                        <a:rPr lang="en-US" sz="1100" b="0" i="0" u="none" strike="noStrike" dirty="0">
                          <a:solidFill>
                            <a:srgbClr val="000000"/>
                          </a:solidFill>
                          <a:effectLst/>
                          <a:latin typeface="Calibri" panose="020F0502020204030204" pitchFamily="34" charset="0"/>
                        </a:rPr>
                        <a:t>existing definition of cultural social innovation</a:t>
                      </a:r>
                    </a:p>
                  </a:txBody>
                  <a:tcPr marL="6350" marR="6350" marT="6350" marB="0" anchor="b"/>
                </a:tc>
                <a:tc>
                  <a:txBody>
                    <a:bodyPr/>
                    <a:lstStyle/>
                    <a:p>
                      <a:pPr algn="l" fontAlgn="b"/>
                      <a:r>
                        <a:rPr lang="en-IE" sz="1100" b="1" i="0" u="none" strike="noStrike" dirty="0">
                          <a:solidFill>
                            <a:srgbClr val="000000"/>
                          </a:solidFill>
                          <a:effectLst/>
                          <a:latin typeface="Calibri" panose="020F0502020204030204" pitchFamily="34" charset="0"/>
                        </a:rPr>
                        <a:t>no</a:t>
                      </a:r>
                    </a:p>
                  </a:txBody>
                  <a:tcPr marL="6350" marR="6350" marT="6350" marB="0" anchor="b"/>
                </a:tc>
                <a:tc>
                  <a:txBody>
                    <a:bodyPr/>
                    <a:lstStyle/>
                    <a:p>
                      <a:pPr algn="l" fontAlgn="b"/>
                      <a:r>
                        <a:rPr lang="en-IE" sz="1100" b="1" i="0" u="none" strike="noStrike" dirty="0">
                          <a:solidFill>
                            <a:srgbClr val="000000"/>
                          </a:solidFill>
                          <a:effectLst/>
                          <a:latin typeface="Calibri" panose="020F0502020204030204" pitchFamily="34" charset="0"/>
                        </a:rPr>
                        <a:t>no</a:t>
                      </a:r>
                    </a:p>
                  </a:txBody>
                  <a:tcPr marL="6350" marR="6350" marT="6350" marB="0" anchor="b"/>
                </a:tc>
                <a:tc>
                  <a:txBody>
                    <a:bodyPr/>
                    <a:lstStyle/>
                    <a:p>
                      <a:pPr algn="l" fontAlgn="b"/>
                      <a:r>
                        <a:rPr lang="en-IE" sz="1100" b="1" i="0" u="none" strike="noStrike" dirty="0">
                          <a:solidFill>
                            <a:srgbClr val="000000"/>
                          </a:solidFill>
                          <a:effectLst/>
                          <a:latin typeface="Calibri" panose="020F0502020204030204" pitchFamily="34" charset="0"/>
                        </a:rPr>
                        <a:t>no</a:t>
                      </a:r>
                    </a:p>
                  </a:txBody>
                  <a:tcPr marL="6350" marR="6350" marT="6350" marB="0" anchor="b"/>
                </a:tc>
                <a:tc>
                  <a:txBody>
                    <a:bodyPr/>
                    <a:lstStyle/>
                    <a:p>
                      <a:pPr algn="l" fontAlgn="b"/>
                      <a:r>
                        <a:rPr lang="en-IE" sz="1100" b="1" i="0" u="none" strike="noStrike" dirty="0">
                          <a:solidFill>
                            <a:srgbClr val="000000"/>
                          </a:solidFill>
                          <a:effectLst/>
                          <a:latin typeface="Calibri" panose="020F0502020204030204" pitchFamily="34" charset="0"/>
                        </a:rPr>
                        <a:t>no</a:t>
                      </a:r>
                    </a:p>
                  </a:txBody>
                  <a:tcPr marL="6350" marR="6350" marT="6350" marB="0" anchor="b"/>
                </a:tc>
                <a:tc>
                  <a:txBody>
                    <a:bodyPr/>
                    <a:lstStyle/>
                    <a:p>
                      <a:pPr algn="l" fontAlgn="b"/>
                      <a:r>
                        <a:rPr lang="en-US" sz="1100" b="1" i="0" u="none" strike="noStrike" dirty="0">
                          <a:solidFill>
                            <a:srgbClr val="000000"/>
                          </a:solidFill>
                          <a:effectLst/>
                          <a:latin typeface="Calibri" panose="020F0502020204030204" pitchFamily="34" charset="0"/>
                        </a:rPr>
                        <a:t>yes</a:t>
                      </a:r>
                      <a:r>
                        <a:rPr lang="en-US" sz="1100" b="0" i="0" u="none" strike="noStrike" dirty="0">
                          <a:solidFill>
                            <a:srgbClr val="000000"/>
                          </a:solidFill>
                          <a:effectLst/>
                          <a:latin typeface="Calibri" panose="020F0502020204030204" pitchFamily="34" charset="0"/>
                        </a:rPr>
                        <a:t> (Institute Luigi </a:t>
                      </a:r>
                      <a:r>
                        <a:rPr lang="en-US" sz="1100" b="0" i="0" u="none" strike="noStrike" dirty="0" err="1">
                          <a:solidFill>
                            <a:srgbClr val="000000"/>
                          </a:solidFill>
                          <a:effectLst/>
                          <a:latin typeface="Calibri" panose="020F0502020204030204" pitchFamily="34" charset="0"/>
                        </a:rPr>
                        <a:t>Sturzo</a:t>
                      </a:r>
                      <a:r>
                        <a:rPr lang="en-US" sz="1100" b="0" i="0" u="none" strike="noStrike" dirty="0">
                          <a:solidFill>
                            <a:srgbClr val="000000"/>
                          </a:solidFill>
                          <a:effectLst/>
                          <a:latin typeface="Calibri" panose="020F0502020204030204" pitchFamily="34" charset="0"/>
                        </a:rPr>
                        <a:t>): Generating social innovation with culture means moving from a concept of audience expansion, the so-called audience development, to a concept of creative participation of groups of the population in the process of cultural production</a:t>
                      </a:r>
                    </a:p>
                  </a:txBody>
                  <a:tcPr marL="6350" marR="6350" marT="6350" marB="0" anchor="b"/>
                </a:tc>
                <a:tc>
                  <a:txBody>
                    <a:bodyPr/>
                    <a:lstStyle/>
                    <a:p>
                      <a:pPr algn="l" fontAlgn="b"/>
                      <a:r>
                        <a:rPr lang="en-US" sz="1100" b="1" i="0" u="none" strike="noStrike" dirty="0">
                          <a:solidFill>
                            <a:srgbClr val="000000"/>
                          </a:solidFill>
                          <a:effectLst/>
                          <a:latin typeface="Calibri" panose="020F0502020204030204" pitchFamily="34" charset="0"/>
                        </a:rPr>
                        <a:t>yes</a:t>
                      </a:r>
                      <a:r>
                        <a:rPr lang="en-US" sz="1100" b="0" i="0" u="none" strike="noStrike" dirty="0">
                          <a:solidFill>
                            <a:srgbClr val="000000"/>
                          </a:solidFill>
                          <a:effectLst/>
                          <a:latin typeface="Calibri" panose="020F0502020204030204" pitchFamily="34" charset="0"/>
                        </a:rPr>
                        <a:t> (</a:t>
                      </a:r>
                      <a:r>
                        <a:rPr lang="en-US" sz="1100" b="0" i="0" u="none" strike="noStrike" dirty="0" err="1">
                          <a:solidFill>
                            <a:srgbClr val="000000"/>
                          </a:solidFill>
                          <a:effectLst/>
                          <a:latin typeface="Calibri" panose="020F0502020204030204" pitchFamily="34" charset="0"/>
                        </a:rPr>
                        <a:t>askinglot</a:t>
                      </a:r>
                      <a:r>
                        <a:rPr lang="en-US" sz="1100" b="0" i="0" u="none" strike="noStrike" dirty="0">
                          <a:solidFill>
                            <a:srgbClr val="000000"/>
                          </a:solidFill>
                          <a:effectLst/>
                          <a:latin typeface="Calibri" panose="020F0502020204030204" pitchFamily="34" charset="0"/>
                        </a:rPr>
                        <a:t>): The Social and Cultural Innovation SWG monitors and assesses the implementation of existing Social Sciences and Humanities RIs, disseminates and shares best practices of Social Sciences and Humanities RIs, and highlights and improves the potential applications in multi-disciplinary RIs.</a:t>
                      </a:r>
                    </a:p>
                  </a:txBody>
                  <a:tcPr marL="6350" marR="6350" marT="6350" marB="0" anchor="b"/>
                </a:tc>
                <a:extLst>
                  <a:ext uri="{0D108BD9-81ED-4DB2-BD59-A6C34878D82A}">
                    <a16:rowId xmlns:a16="http://schemas.microsoft.com/office/drawing/2014/main" val="2933886843"/>
                  </a:ext>
                </a:extLst>
              </a:tr>
              <a:tr h="370840">
                <a:tc>
                  <a:txBody>
                    <a:bodyPr/>
                    <a:lstStyle/>
                    <a:p>
                      <a:pPr algn="l" fontAlgn="b"/>
                      <a:r>
                        <a:rPr lang="en-US" sz="1100" b="0" i="0" u="none" strike="noStrike" dirty="0">
                          <a:solidFill>
                            <a:srgbClr val="000000"/>
                          </a:solidFill>
                          <a:effectLst/>
                          <a:latin typeface="Calibri" panose="020F0502020204030204" pitchFamily="34" charset="0"/>
                        </a:rPr>
                        <a:t>existing definition of social innovation</a:t>
                      </a:r>
                    </a:p>
                  </a:txBody>
                  <a:tcPr marL="6350" marR="6350" marT="6350" marB="0" anchor="b"/>
                </a:tc>
                <a:tc>
                  <a:txBody>
                    <a:bodyPr/>
                    <a:lstStyle/>
                    <a:p>
                      <a:pPr algn="l" fontAlgn="b"/>
                      <a:r>
                        <a:rPr lang="en-US" sz="1100" b="1" i="0" u="none" strike="noStrike" dirty="0">
                          <a:solidFill>
                            <a:srgbClr val="000000"/>
                          </a:solidFill>
                          <a:effectLst/>
                          <a:latin typeface="Calibri" panose="020F0502020204030204" pitchFamily="34" charset="0"/>
                        </a:rPr>
                        <a:t>no</a:t>
                      </a:r>
                      <a:r>
                        <a:rPr lang="en-US" sz="1100" b="0" i="0" u="none" strike="noStrike" dirty="0">
                          <a:solidFill>
                            <a:srgbClr val="000000"/>
                          </a:solidFill>
                          <a:effectLst/>
                          <a:latin typeface="Calibri" panose="020F0502020204030204" pitchFamily="34" charset="0"/>
                        </a:rPr>
                        <a:t> / depending on context and time: the concept is often being used as a buzzword in many different contexts with very different meanings. It has been seen used synonymously with e.g. companies’ social responsibility (CSR), voluntary work, new welfare technology and even new forms of social interaction in the workplace</a:t>
                      </a:r>
                    </a:p>
                  </a:txBody>
                  <a:tcPr marL="6350" marR="6350" marT="6350" marB="0" anchor="b"/>
                </a:tc>
                <a:tc>
                  <a:txBody>
                    <a:bodyPr/>
                    <a:lstStyle/>
                    <a:p>
                      <a:pPr algn="l" fontAlgn="b"/>
                      <a:r>
                        <a:rPr lang="en-US" sz="1100" b="1" i="0" u="none" strike="noStrike" dirty="0">
                          <a:solidFill>
                            <a:srgbClr val="000000"/>
                          </a:solidFill>
                          <a:effectLst/>
                          <a:latin typeface="Calibri" panose="020F0502020204030204" pitchFamily="34" charset="0"/>
                        </a:rPr>
                        <a:t>yes:</a:t>
                      </a:r>
                      <a:r>
                        <a:rPr lang="en-US" sz="1100" b="0" i="0" u="none" strike="noStrike" dirty="0">
                          <a:solidFill>
                            <a:srgbClr val="000000"/>
                          </a:solidFill>
                          <a:effectLst/>
                          <a:latin typeface="Calibri" panose="020F0502020204030204" pitchFamily="34" charset="0"/>
                        </a:rPr>
                        <a:t> The production of products and the provision of services, which aim at meeting social needs, reconciling production and consumption, harmonizing supply and demand and the formation of a new type of social relations based on collectivity and parity and not on competition</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no uniformly accepted definition / Most often, social innovation is interpreted as follows: “Social innovation provides new or novel answers to a community’s problems with the goal of increasing the well-being of the community</a:t>
                      </a:r>
                    </a:p>
                  </a:txBody>
                  <a:tcPr marL="6350" marR="6350" marT="6350" marB="0" anchor="b"/>
                </a:tc>
                <a:tc>
                  <a:txBody>
                    <a:bodyPr/>
                    <a:lstStyle/>
                    <a:p>
                      <a:pPr algn="l" fontAlgn="b"/>
                      <a:r>
                        <a:rPr lang="en-US" sz="1100" b="1" i="0" u="none" strike="noStrike" dirty="0">
                          <a:solidFill>
                            <a:srgbClr val="000000"/>
                          </a:solidFill>
                          <a:effectLst/>
                          <a:latin typeface="Calibri" panose="020F0502020204030204" pitchFamily="34" charset="0"/>
                        </a:rPr>
                        <a:t>no</a:t>
                      </a:r>
                      <a:r>
                        <a:rPr lang="en-US" sz="1100" b="0" i="0" u="none" strike="noStrike" dirty="0">
                          <a:solidFill>
                            <a:srgbClr val="000000"/>
                          </a:solidFill>
                          <a:effectLst/>
                          <a:latin typeface="Calibri" panose="020F0502020204030204" pitchFamily="34" charset="0"/>
                        </a:rPr>
                        <a:t> / depending on context and time</a:t>
                      </a:r>
                    </a:p>
                  </a:txBody>
                  <a:tcPr marL="6350" marR="6350" marT="6350" marB="0" anchor="b"/>
                </a:tc>
                <a:tc>
                  <a:txBody>
                    <a:bodyPr/>
                    <a:lstStyle/>
                    <a:p>
                      <a:pPr algn="l" fontAlgn="b"/>
                      <a:r>
                        <a:rPr lang="en-US" sz="1100" b="1" i="0" u="none" strike="noStrike" dirty="0">
                          <a:solidFill>
                            <a:srgbClr val="000000"/>
                          </a:solidFill>
                          <a:effectLst/>
                          <a:latin typeface="Calibri" panose="020F0502020204030204" pitchFamily="34" charset="0"/>
                        </a:rPr>
                        <a:t>no</a:t>
                      </a:r>
                      <a:r>
                        <a:rPr lang="en-US" sz="1100" b="0" i="0" u="none" strike="noStrike" dirty="0">
                          <a:solidFill>
                            <a:srgbClr val="000000"/>
                          </a:solidFill>
                          <a:effectLst/>
                          <a:latin typeface="Calibri" panose="020F0502020204030204" pitchFamily="34" charset="0"/>
                        </a:rPr>
                        <a:t> (borrowed from foreign literature)</a:t>
                      </a:r>
                    </a:p>
                  </a:txBody>
                  <a:tcPr marL="6350" marR="6350" marT="6350" marB="0" anchor="b"/>
                </a:tc>
                <a:tc>
                  <a:txBody>
                    <a:bodyPr/>
                    <a:lstStyle/>
                    <a:p>
                      <a:pPr algn="l" fontAlgn="b"/>
                      <a:r>
                        <a:rPr lang="en-US" sz="1100" b="1" i="0" u="none" strike="noStrike" dirty="0">
                          <a:solidFill>
                            <a:srgbClr val="000000"/>
                          </a:solidFill>
                          <a:effectLst/>
                          <a:latin typeface="Calibri" panose="020F0502020204030204" pitchFamily="34" charset="0"/>
                        </a:rPr>
                        <a:t>yes: </a:t>
                      </a:r>
                      <a:r>
                        <a:rPr lang="en-US" sz="1100" b="0" i="0" u="none" strike="noStrike" dirty="0">
                          <a:solidFill>
                            <a:srgbClr val="000000"/>
                          </a:solidFill>
                          <a:effectLst/>
                          <a:latin typeface="Calibri" panose="020F0502020204030204" pitchFamily="34" charset="0"/>
                        </a:rPr>
                        <a:t>Social innovation refers to the design and implementation of new solutions that imply conceptual, process, product, or </a:t>
                      </a:r>
                      <a:r>
                        <a:rPr lang="en-US" sz="1100" b="0" i="0" u="none" strike="noStrike" dirty="0" err="1">
                          <a:solidFill>
                            <a:srgbClr val="000000"/>
                          </a:solidFill>
                          <a:effectLst/>
                          <a:latin typeface="Calibri" panose="020F0502020204030204" pitchFamily="34" charset="0"/>
                        </a:rPr>
                        <a:t>organisational</a:t>
                      </a:r>
                      <a:r>
                        <a:rPr lang="en-US" sz="1100" b="0" i="0" u="none" strike="noStrike" dirty="0">
                          <a:solidFill>
                            <a:srgbClr val="000000"/>
                          </a:solidFill>
                          <a:effectLst/>
                          <a:latin typeface="Calibri" panose="020F0502020204030204" pitchFamily="34" charset="0"/>
                        </a:rPr>
                        <a:t> change, which ultimately aim to improve the welfare and wellbeing of individuals and communities.</a:t>
                      </a:r>
                      <a:br>
                        <a:rPr lang="en-US" sz="1100" b="1" i="0" u="none" strike="noStrike" dirty="0">
                          <a:solidFill>
                            <a:srgbClr val="000000"/>
                          </a:solidFill>
                          <a:effectLst/>
                          <a:latin typeface="Calibri" panose="020F0502020204030204" pitchFamily="34" charset="0"/>
                        </a:rPr>
                      </a:b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29351982"/>
                  </a:ext>
                </a:extLst>
              </a:tr>
            </a:tbl>
          </a:graphicData>
        </a:graphic>
      </p:graphicFrame>
    </p:spTree>
    <p:extLst>
      <p:ext uri="{BB962C8B-B14F-4D97-AF65-F5344CB8AC3E}">
        <p14:creationId xmlns:p14="http://schemas.microsoft.com/office/powerpoint/2010/main" val="35571276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1CEA50-D773-AD3F-3B47-76F3A4C303EC}"/>
              </a:ext>
            </a:extLst>
          </p:cNvPr>
          <p:cNvSpPr>
            <a:spLocks noGrp="1"/>
          </p:cNvSpPr>
          <p:nvPr>
            <p:ph type="sldNum" sz="quarter" idx="4"/>
          </p:nvPr>
        </p:nvSpPr>
        <p:spPr/>
        <p:txBody>
          <a:bodyPr/>
          <a:lstStyle/>
          <a:p>
            <a:fld id="{CB2079F2-58AF-ED44-82D7-E04B2F6FD686}" type="slidenum">
              <a:rPr lang="en-US" smtClean="0"/>
              <a:pPr/>
              <a:t>94</a:t>
            </a:fld>
            <a:endParaRPr lang="en-US" dirty="0"/>
          </a:p>
        </p:txBody>
      </p:sp>
      <p:graphicFrame>
        <p:nvGraphicFramePr>
          <p:cNvPr id="5" name="Table 4">
            <a:extLst>
              <a:ext uri="{FF2B5EF4-FFF2-40B4-BE49-F238E27FC236}">
                <a16:creationId xmlns:a16="http://schemas.microsoft.com/office/drawing/2014/main" id="{05D73870-F2DB-E42F-1D79-C3878A6B6216}"/>
              </a:ext>
            </a:extLst>
          </p:cNvPr>
          <p:cNvGraphicFramePr>
            <a:graphicFrameLocks noGrp="1"/>
          </p:cNvGraphicFramePr>
          <p:nvPr>
            <p:extLst>
              <p:ext uri="{D42A27DB-BD31-4B8C-83A1-F6EECF244321}">
                <p14:modId xmlns:p14="http://schemas.microsoft.com/office/powerpoint/2010/main" val="3535200208"/>
              </p:ext>
            </p:extLst>
          </p:nvPr>
        </p:nvGraphicFramePr>
        <p:xfrm>
          <a:off x="494394" y="331788"/>
          <a:ext cx="6570886" cy="8401050"/>
        </p:xfrm>
        <a:graphic>
          <a:graphicData uri="http://schemas.openxmlformats.org/drawingml/2006/table">
            <a:tbl>
              <a:tblPr firstRow="1" bandRow="1">
                <a:tableStyleId>{5C22544A-7EE6-4342-B048-85BDC9FD1C3A}</a:tableStyleId>
              </a:tblPr>
              <a:tblGrid>
                <a:gridCol w="938698">
                  <a:extLst>
                    <a:ext uri="{9D8B030D-6E8A-4147-A177-3AD203B41FA5}">
                      <a16:colId xmlns:a16="http://schemas.microsoft.com/office/drawing/2014/main" val="2056900575"/>
                    </a:ext>
                  </a:extLst>
                </a:gridCol>
                <a:gridCol w="938698">
                  <a:extLst>
                    <a:ext uri="{9D8B030D-6E8A-4147-A177-3AD203B41FA5}">
                      <a16:colId xmlns:a16="http://schemas.microsoft.com/office/drawing/2014/main" val="2404144114"/>
                    </a:ext>
                  </a:extLst>
                </a:gridCol>
                <a:gridCol w="938698">
                  <a:extLst>
                    <a:ext uri="{9D8B030D-6E8A-4147-A177-3AD203B41FA5}">
                      <a16:colId xmlns:a16="http://schemas.microsoft.com/office/drawing/2014/main" val="111558791"/>
                    </a:ext>
                  </a:extLst>
                </a:gridCol>
                <a:gridCol w="938698">
                  <a:extLst>
                    <a:ext uri="{9D8B030D-6E8A-4147-A177-3AD203B41FA5}">
                      <a16:colId xmlns:a16="http://schemas.microsoft.com/office/drawing/2014/main" val="1413704901"/>
                    </a:ext>
                  </a:extLst>
                </a:gridCol>
                <a:gridCol w="938698">
                  <a:extLst>
                    <a:ext uri="{9D8B030D-6E8A-4147-A177-3AD203B41FA5}">
                      <a16:colId xmlns:a16="http://schemas.microsoft.com/office/drawing/2014/main" val="4191225097"/>
                    </a:ext>
                  </a:extLst>
                </a:gridCol>
                <a:gridCol w="938698">
                  <a:extLst>
                    <a:ext uri="{9D8B030D-6E8A-4147-A177-3AD203B41FA5}">
                      <a16:colId xmlns:a16="http://schemas.microsoft.com/office/drawing/2014/main" val="3441032514"/>
                    </a:ext>
                  </a:extLst>
                </a:gridCol>
                <a:gridCol w="938698">
                  <a:extLst>
                    <a:ext uri="{9D8B030D-6E8A-4147-A177-3AD203B41FA5}">
                      <a16:colId xmlns:a16="http://schemas.microsoft.com/office/drawing/2014/main" val="698838277"/>
                    </a:ext>
                  </a:extLst>
                </a:gridCol>
              </a:tblGrid>
              <a:tr h="370840">
                <a:tc>
                  <a:txBody>
                    <a:bodyPr/>
                    <a:lstStyle/>
                    <a:p>
                      <a:pPr algn="l" fontAlgn="b"/>
                      <a:r>
                        <a:rPr lang="en-US" sz="1100" b="1" i="0" u="none" strike="noStrike" dirty="0">
                          <a:solidFill>
                            <a:schemeClr val="bg1"/>
                          </a:solidFill>
                          <a:effectLst/>
                          <a:latin typeface="Calibri" panose="020F0502020204030204" pitchFamily="34" charset="0"/>
                        </a:rPr>
                        <a:t>Common and different elements per country</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Denmark</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Greece</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Hungary</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Ireland</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Italy</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UK</a:t>
                      </a:r>
                    </a:p>
                  </a:txBody>
                  <a:tcPr marL="6350" marR="6350" marT="6350" marB="0" anchor="b"/>
                </a:tc>
                <a:extLst>
                  <a:ext uri="{0D108BD9-81ED-4DB2-BD59-A6C34878D82A}">
                    <a16:rowId xmlns:a16="http://schemas.microsoft.com/office/drawing/2014/main" val="1167203773"/>
                  </a:ext>
                </a:extLst>
              </a:tr>
              <a:tr h="370840">
                <a:tc>
                  <a:txBody>
                    <a:bodyPr/>
                    <a:lstStyle/>
                    <a:p>
                      <a:pPr algn="l" fontAlgn="b"/>
                      <a:r>
                        <a:rPr lang="en-IE" sz="1100" b="0" i="0" u="none" strike="noStrike" dirty="0">
                          <a:solidFill>
                            <a:srgbClr val="000000"/>
                          </a:solidFill>
                          <a:effectLst/>
                          <a:latin typeface="Calibri" panose="020F0502020204030204" pitchFamily="34" charset="0"/>
                        </a:rPr>
                        <a:t>Culture and Social Innovation</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not seen in the same context</a:t>
                      </a:r>
                    </a:p>
                  </a:txBody>
                  <a:tcPr marL="6350" marR="6350" marT="6350" marB="0" anchor="b"/>
                </a:tc>
                <a:tc>
                  <a:txBody>
                    <a:bodyPr/>
                    <a:lstStyle/>
                    <a:p>
                      <a:pPr algn="l" fontAlgn="b"/>
                      <a:r>
                        <a:rPr lang="en-IE" sz="1100" b="0" i="0" u="none" strike="noStrike">
                          <a:solidFill>
                            <a:srgbClr val="000000"/>
                          </a:solidFill>
                          <a:effectLst/>
                          <a:latin typeface="Calibri" panose="020F0502020204030204" pitchFamily="34" charset="0"/>
                        </a:rPr>
                        <a:t>linked</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initiatives from the field of culture and creativity are less considered as social innovations</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not seen in the same context</a:t>
                      </a:r>
                    </a:p>
                  </a:txBody>
                  <a:tcPr marL="6350" marR="6350" marT="6350" marB="0" anchor="b"/>
                </a:tc>
                <a:tc>
                  <a:txBody>
                    <a:bodyPr/>
                    <a:lstStyle/>
                    <a:p>
                      <a:pPr algn="l" fontAlgn="b"/>
                      <a:r>
                        <a:rPr lang="en-IE" sz="1100" b="0" i="0" u="none" strike="noStrike">
                          <a:solidFill>
                            <a:srgbClr val="000000"/>
                          </a:solidFill>
                          <a:effectLst/>
                          <a:latin typeface="Calibri" panose="020F0502020204030204" pitchFamily="34" charset="0"/>
                        </a:rPr>
                        <a:t>n/a</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the vibrant start-up culture of London provides a unique source of inspiration for cultural institutions to innovate and explore new areas. </a:t>
                      </a:r>
                    </a:p>
                  </a:txBody>
                  <a:tcPr marL="6350" marR="6350" marT="6350" marB="0" anchor="b"/>
                </a:tc>
                <a:extLst>
                  <a:ext uri="{0D108BD9-81ED-4DB2-BD59-A6C34878D82A}">
                    <a16:rowId xmlns:a16="http://schemas.microsoft.com/office/drawing/2014/main" val="783420328"/>
                  </a:ext>
                </a:extLst>
              </a:tr>
              <a:tr h="370840">
                <a:tc>
                  <a:txBody>
                    <a:bodyPr/>
                    <a:lstStyle/>
                    <a:p>
                      <a:pPr algn="l" fontAlgn="b"/>
                      <a:r>
                        <a:rPr lang="en-US" sz="1100" b="0" i="0" u="none" strike="noStrike" dirty="0">
                          <a:solidFill>
                            <a:srgbClr val="000000"/>
                          </a:solidFill>
                          <a:effectLst/>
                          <a:latin typeface="Calibri" panose="020F0502020204030204" pitchFamily="34" charset="0"/>
                        </a:rPr>
                        <a:t>Cultural Heritage and Social Innovation</a:t>
                      </a:r>
                    </a:p>
                  </a:txBody>
                  <a:tcPr marL="6350" marR="6350" marT="6350" marB="0" anchor="b"/>
                </a:tc>
                <a:tc>
                  <a:txBody>
                    <a:bodyPr/>
                    <a:lstStyle/>
                    <a:p>
                      <a:pPr algn="l" fontAlgn="b"/>
                      <a:r>
                        <a:rPr lang="en-IE" sz="1100" b="0" i="0" u="none" strike="noStrike">
                          <a:solidFill>
                            <a:srgbClr val="000000"/>
                          </a:solidFill>
                          <a:effectLst/>
                          <a:latin typeface="Calibri" panose="020F0502020204030204" pitchFamily="34" charset="0"/>
                        </a:rPr>
                        <a:t>linked</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linked: the National Documentation Center, whose institutional  role (as a digital and physical infrastructure of national scope) is to collect, organize and preserve the entire Greek scientific, research and cultural output (content and data) disseminating it at both  national and global level,  considers important to take into consideration that </a:t>
                      </a:r>
                      <a:r>
                        <a:rPr lang="en-US" sz="1100" b="0" i="0" u="none" strike="noStrike" dirty="0" err="1">
                          <a:solidFill>
                            <a:srgbClr val="000000"/>
                          </a:solidFill>
                          <a:effectLst/>
                          <a:latin typeface="Calibri" panose="020F0502020204030204" pitchFamily="34" charset="0"/>
                        </a:rPr>
                        <a:t>Europeana</a:t>
                      </a:r>
                      <a:r>
                        <a:rPr lang="en-US" sz="1100" b="0" i="0" u="none" strike="noStrike" dirty="0">
                          <a:solidFill>
                            <a:srgbClr val="000000"/>
                          </a:solidFill>
                          <a:effectLst/>
                          <a:latin typeface="Calibri" panose="020F0502020204030204" pitchFamily="34" charset="0"/>
                        </a:rPr>
                        <a:t> Innovation Agenda highlights research and innovation priorities for the cultural heritage sector </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 Cultural Social Innovation is linked with the (slow) tourism, especially cultural heritage tourism, thematic and cultural routes.</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highly linked: Dublin was selected as the city for the first Platform on the Future of Cultural Heritage as it has been particularly active in the field of cultural heritage and social innovation.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There is a link between the terms 'heritage and cultural innovation' and 'social and cultural change'. These imply that the term has a link to our shared past and traditions (heritage) while also focusing on the potential of the future (change). </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highly linked: social innovation in the cultural sector is often represented by cultural heritage initiatives</a:t>
                      </a:r>
                    </a:p>
                  </a:txBody>
                  <a:tcPr marL="6350" marR="6350" marT="6350" marB="0" anchor="b"/>
                </a:tc>
                <a:tc>
                  <a:txBody>
                    <a:bodyPr/>
                    <a:lstStyle/>
                    <a:p>
                      <a:pPr algn="l" fontAlgn="b"/>
                      <a:r>
                        <a:rPr lang="en-IE" sz="1100" b="0" i="0" u="none" strike="noStrike" dirty="0">
                          <a:solidFill>
                            <a:srgbClr val="000000"/>
                          </a:solidFill>
                          <a:effectLst/>
                          <a:latin typeface="Calibri" panose="020F0502020204030204" pitchFamily="34" charset="0"/>
                        </a:rPr>
                        <a:t>n/a</a:t>
                      </a:r>
                    </a:p>
                  </a:txBody>
                  <a:tcPr marL="6350" marR="6350" marT="6350" marB="0" anchor="b"/>
                </a:tc>
                <a:extLst>
                  <a:ext uri="{0D108BD9-81ED-4DB2-BD59-A6C34878D82A}">
                    <a16:rowId xmlns:a16="http://schemas.microsoft.com/office/drawing/2014/main" val="2563111270"/>
                  </a:ext>
                </a:extLst>
              </a:tr>
            </a:tbl>
          </a:graphicData>
        </a:graphic>
      </p:graphicFrame>
      <p:pic>
        <p:nvPicPr>
          <p:cNvPr id="6" name="Picture 5">
            <a:extLst>
              <a:ext uri="{FF2B5EF4-FFF2-40B4-BE49-F238E27FC236}">
                <a16:creationId xmlns:a16="http://schemas.microsoft.com/office/drawing/2014/main" id="{B1E7B645-1490-75FD-4F3C-A26C915E5A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240287" y="9088267"/>
            <a:ext cx="956314" cy="649983"/>
          </a:xfrm>
          <a:prstGeom prst="rect">
            <a:avLst/>
          </a:prstGeom>
        </p:spPr>
      </p:pic>
    </p:spTree>
    <p:extLst>
      <p:ext uri="{BB962C8B-B14F-4D97-AF65-F5344CB8AC3E}">
        <p14:creationId xmlns:p14="http://schemas.microsoft.com/office/powerpoint/2010/main" val="13501293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D05ABC-F952-4DCF-C613-C14C26E3CAF7}"/>
              </a:ext>
            </a:extLst>
          </p:cNvPr>
          <p:cNvSpPr>
            <a:spLocks noGrp="1"/>
          </p:cNvSpPr>
          <p:nvPr>
            <p:ph type="sldNum" sz="quarter" idx="4"/>
          </p:nvPr>
        </p:nvSpPr>
        <p:spPr/>
        <p:txBody>
          <a:bodyPr/>
          <a:lstStyle/>
          <a:p>
            <a:fld id="{CB2079F2-58AF-ED44-82D7-E04B2F6FD686}" type="slidenum">
              <a:rPr lang="en-US" smtClean="0"/>
              <a:pPr/>
              <a:t>95</a:t>
            </a:fld>
            <a:endParaRPr lang="en-US" dirty="0"/>
          </a:p>
        </p:txBody>
      </p:sp>
      <p:graphicFrame>
        <p:nvGraphicFramePr>
          <p:cNvPr id="5" name="Table 4">
            <a:extLst>
              <a:ext uri="{FF2B5EF4-FFF2-40B4-BE49-F238E27FC236}">
                <a16:creationId xmlns:a16="http://schemas.microsoft.com/office/drawing/2014/main" id="{D4CC9CAB-63F6-C54E-0A93-929167A06C0B}"/>
              </a:ext>
            </a:extLst>
          </p:cNvPr>
          <p:cNvGraphicFramePr>
            <a:graphicFrameLocks noGrp="1"/>
          </p:cNvGraphicFramePr>
          <p:nvPr>
            <p:extLst>
              <p:ext uri="{D42A27DB-BD31-4B8C-83A1-F6EECF244321}">
                <p14:modId xmlns:p14="http://schemas.microsoft.com/office/powerpoint/2010/main" val="3375120251"/>
              </p:ext>
            </p:extLst>
          </p:nvPr>
        </p:nvGraphicFramePr>
        <p:xfrm>
          <a:off x="494394" y="565952"/>
          <a:ext cx="6570886" cy="6215380"/>
        </p:xfrm>
        <a:graphic>
          <a:graphicData uri="http://schemas.openxmlformats.org/drawingml/2006/table">
            <a:tbl>
              <a:tblPr firstRow="1" bandRow="1">
                <a:tableStyleId>{5C22544A-7EE6-4342-B048-85BDC9FD1C3A}</a:tableStyleId>
              </a:tblPr>
              <a:tblGrid>
                <a:gridCol w="938698">
                  <a:extLst>
                    <a:ext uri="{9D8B030D-6E8A-4147-A177-3AD203B41FA5}">
                      <a16:colId xmlns:a16="http://schemas.microsoft.com/office/drawing/2014/main" val="3427211647"/>
                    </a:ext>
                  </a:extLst>
                </a:gridCol>
                <a:gridCol w="938698">
                  <a:extLst>
                    <a:ext uri="{9D8B030D-6E8A-4147-A177-3AD203B41FA5}">
                      <a16:colId xmlns:a16="http://schemas.microsoft.com/office/drawing/2014/main" val="1140749325"/>
                    </a:ext>
                  </a:extLst>
                </a:gridCol>
                <a:gridCol w="938698">
                  <a:extLst>
                    <a:ext uri="{9D8B030D-6E8A-4147-A177-3AD203B41FA5}">
                      <a16:colId xmlns:a16="http://schemas.microsoft.com/office/drawing/2014/main" val="3399238805"/>
                    </a:ext>
                  </a:extLst>
                </a:gridCol>
                <a:gridCol w="938698">
                  <a:extLst>
                    <a:ext uri="{9D8B030D-6E8A-4147-A177-3AD203B41FA5}">
                      <a16:colId xmlns:a16="http://schemas.microsoft.com/office/drawing/2014/main" val="405625325"/>
                    </a:ext>
                  </a:extLst>
                </a:gridCol>
                <a:gridCol w="938698">
                  <a:extLst>
                    <a:ext uri="{9D8B030D-6E8A-4147-A177-3AD203B41FA5}">
                      <a16:colId xmlns:a16="http://schemas.microsoft.com/office/drawing/2014/main" val="2823202739"/>
                    </a:ext>
                  </a:extLst>
                </a:gridCol>
                <a:gridCol w="938698">
                  <a:extLst>
                    <a:ext uri="{9D8B030D-6E8A-4147-A177-3AD203B41FA5}">
                      <a16:colId xmlns:a16="http://schemas.microsoft.com/office/drawing/2014/main" val="2901334722"/>
                    </a:ext>
                  </a:extLst>
                </a:gridCol>
                <a:gridCol w="938698">
                  <a:extLst>
                    <a:ext uri="{9D8B030D-6E8A-4147-A177-3AD203B41FA5}">
                      <a16:colId xmlns:a16="http://schemas.microsoft.com/office/drawing/2014/main" val="3482993198"/>
                    </a:ext>
                  </a:extLst>
                </a:gridCol>
              </a:tblGrid>
              <a:tr h="297797">
                <a:tc>
                  <a:txBody>
                    <a:bodyPr/>
                    <a:lstStyle/>
                    <a:p>
                      <a:pPr algn="l" fontAlgn="b"/>
                      <a:r>
                        <a:rPr lang="en-US" sz="1100" b="1" i="0" u="none" strike="noStrike" dirty="0">
                          <a:solidFill>
                            <a:schemeClr val="bg1"/>
                          </a:solidFill>
                          <a:effectLst/>
                          <a:latin typeface="Calibri" panose="020F0502020204030204" pitchFamily="34" charset="0"/>
                        </a:rPr>
                        <a:t>Common and different elements per country</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Denmark</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Greece</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Hungary</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Ireland</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Italy</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UK</a:t>
                      </a:r>
                    </a:p>
                  </a:txBody>
                  <a:tcPr marL="6350" marR="6350" marT="6350" marB="0" anchor="b"/>
                </a:tc>
                <a:extLst>
                  <a:ext uri="{0D108BD9-81ED-4DB2-BD59-A6C34878D82A}">
                    <a16:rowId xmlns:a16="http://schemas.microsoft.com/office/drawing/2014/main" val="292206987"/>
                  </a:ext>
                </a:extLst>
              </a:tr>
              <a:tr h="370840">
                <a:tc>
                  <a:txBody>
                    <a:bodyPr/>
                    <a:lstStyle/>
                    <a:p>
                      <a:pPr algn="l" fontAlgn="b"/>
                      <a:r>
                        <a:rPr lang="en-IE" sz="1100" b="0" i="0" u="none" strike="noStrike" dirty="0">
                          <a:solidFill>
                            <a:srgbClr val="000000"/>
                          </a:solidFill>
                          <a:effectLst/>
                          <a:latin typeface="Calibri" panose="020F0502020204030204" pitchFamily="34" charset="0"/>
                        </a:rPr>
                        <a:t>Science, Technology and innovation</a:t>
                      </a:r>
                    </a:p>
                  </a:txBody>
                  <a:tcPr marL="6350" marR="6350" marT="6350" marB="0" anchor="b"/>
                </a:tc>
                <a:tc>
                  <a:txBody>
                    <a:bodyPr/>
                    <a:lstStyle/>
                    <a:p>
                      <a:pPr algn="l" fontAlgn="b"/>
                      <a:r>
                        <a:rPr lang="en-IE" sz="1100" b="0" i="0" u="none" strike="noStrike" dirty="0">
                          <a:solidFill>
                            <a:srgbClr val="000000"/>
                          </a:solidFill>
                          <a:effectLst/>
                          <a:latin typeface="Calibri" panose="020F0502020204030204" pitchFamily="34" charset="0"/>
                        </a:rPr>
                        <a:t>n/a</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linked: in the context of the implementation of the European Structural and Investment Funds 2014-2020 in the field of Research, Technology and Innovation, the General Secretariat for Research &amp; Technology of the Ministry of Education, Research &amp; Religions in collaboration with the Ministry of Culture announced the special action of Open Innovation in Culture focusing on "Culture, Cultural Heritage, Science and Technology” </a:t>
                      </a:r>
                    </a:p>
                  </a:txBody>
                  <a:tcPr marL="6350" marR="6350" marT="6350" marB="0" anchor="b"/>
                </a:tc>
                <a:tc>
                  <a:txBody>
                    <a:bodyPr/>
                    <a:lstStyle/>
                    <a:p>
                      <a:pPr algn="l" fontAlgn="b"/>
                      <a:r>
                        <a:rPr lang="en-IE" sz="1100" b="0" i="0" u="none" strike="noStrike">
                          <a:solidFill>
                            <a:srgbClr val="000000"/>
                          </a:solidFill>
                          <a:effectLst/>
                          <a:latin typeface="Calibri" panose="020F0502020204030204" pitchFamily="34" charset="0"/>
                        </a:rPr>
                        <a:t>n/a</a:t>
                      </a:r>
                    </a:p>
                  </a:txBody>
                  <a:tcPr marL="6350" marR="6350" marT="6350" marB="0" anchor="b"/>
                </a:tc>
                <a:tc>
                  <a:txBody>
                    <a:bodyPr/>
                    <a:lstStyle/>
                    <a:p>
                      <a:pPr algn="l" fontAlgn="b"/>
                      <a:r>
                        <a:rPr lang="en-IE" sz="1100" b="0" i="0" u="none" strike="noStrike">
                          <a:solidFill>
                            <a:srgbClr val="000000"/>
                          </a:solidFill>
                          <a:effectLst/>
                          <a:latin typeface="Calibri" panose="020F0502020204030204" pitchFamily="34" charset="0"/>
                        </a:rPr>
                        <a:t>n/a</a:t>
                      </a:r>
                    </a:p>
                  </a:txBody>
                  <a:tcPr marL="6350" marR="6350" marT="6350" marB="0" anchor="b"/>
                </a:tc>
                <a:tc>
                  <a:txBody>
                    <a:bodyPr/>
                    <a:lstStyle/>
                    <a:p>
                      <a:pPr algn="l" fontAlgn="b"/>
                      <a:r>
                        <a:rPr lang="en-IE" sz="1100" b="0" i="0" u="none" strike="noStrike">
                          <a:solidFill>
                            <a:srgbClr val="000000"/>
                          </a:solidFill>
                          <a:effectLst/>
                          <a:latin typeface="Calibri" panose="020F0502020204030204" pitchFamily="34" charset="0"/>
                        </a:rPr>
                        <a:t>n/a</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Cultural entrepreneurship represents the meeting point of culture, technology and entrepreneurship. It is fueled by collaboration between different industries, including the cultural and creative industries, technology and financial services</a:t>
                      </a:r>
                    </a:p>
                  </a:txBody>
                  <a:tcPr marL="6350" marR="6350" marT="6350" marB="0" anchor="b"/>
                </a:tc>
                <a:extLst>
                  <a:ext uri="{0D108BD9-81ED-4DB2-BD59-A6C34878D82A}">
                    <a16:rowId xmlns:a16="http://schemas.microsoft.com/office/drawing/2014/main" val="255891872"/>
                  </a:ext>
                </a:extLst>
              </a:tr>
            </a:tbl>
          </a:graphicData>
        </a:graphic>
      </p:graphicFrame>
      <p:pic>
        <p:nvPicPr>
          <p:cNvPr id="7" name="Picture 6">
            <a:extLst>
              <a:ext uri="{FF2B5EF4-FFF2-40B4-BE49-F238E27FC236}">
                <a16:creationId xmlns:a16="http://schemas.microsoft.com/office/drawing/2014/main" id="{6D36123A-0755-664D-FE5B-4BDDD1254A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240287" y="9088267"/>
            <a:ext cx="956314" cy="649983"/>
          </a:xfrm>
          <a:prstGeom prst="rect">
            <a:avLst/>
          </a:prstGeom>
        </p:spPr>
      </p:pic>
    </p:spTree>
    <p:extLst>
      <p:ext uri="{BB962C8B-B14F-4D97-AF65-F5344CB8AC3E}">
        <p14:creationId xmlns:p14="http://schemas.microsoft.com/office/powerpoint/2010/main" val="31544166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C7CC23-B453-1CF0-110B-C31DBB9B65BF}"/>
              </a:ext>
            </a:extLst>
          </p:cNvPr>
          <p:cNvSpPr>
            <a:spLocks noGrp="1"/>
          </p:cNvSpPr>
          <p:nvPr>
            <p:ph type="sldNum" sz="quarter" idx="4"/>
          </p:nvPr>
        </p:nvSpPr>
        <p:spPr/>
        <p:txBody>
          <a:bodyPr/>
          <a:lstStyle/>
          <a:p>
            <a:fld id="{CB2079F2-58AF-ED44-82D7-E04B2F6FD686}" type="slidenum">
              <a:rPr lang="en-US" smtClean="0"/>
              <a:pPr/>
              <a:t>96</a:t>
            </a:fld>
            <a:endParaRPr lang="en-US" dirty="0"/>
          </a:p>
        </p:txBody>
      </p:sp>
      <p:graphicFrame>
        <p:nvGraphicFramePr>
          <p:cNvPr id="6" name="Table 6">
            <a:extLst>
              <a:ext uri="{FF2B5EF4-FFF2-40B4-BE49-F238E27FC236}">
                <a16:creationId xmlns:a16="http://schemas.microsoft.com/office/drawing/2014/main" id="{58D08188-3636-DC0C-48B9-57E440505E04}"/>
              </a:ext>
            </a:extLst>
          </p:cNvPr>
          <p:cNvGraphicFramePr>
            <a:graphicFrameLocks noGrp="1"/>
          </p:cNvGraphicFramePr>
          <p:nvPr>
            <p:extLst>
              <p:ext uri="{D42A27DB-BD31-4B8C-83A1-F6EECF244321}">
                <p14:modId xmlns:p14="http://schemas.microsoft.com/office/powerpoint/2010/main" val="399823901"/>
              </p:ext>
            </p:extLst>
          </p:nvPr>
        </p:nvGraphicFramePr>
        <p:xfrm>
          <a:off x="394636" y="356870"/>
          <a:ext cx="6739922" cy="7388860"/>
        </p:xfrm>
        <a:graphic>
          <a:graphicData uri="http://schemas.openxmlformats.org/drawingml/2006/table">
            <a:tbl>
              <a:tblPr firstRow="1" bandRow="1">
                <a:tableStyleId>{5C22544A-7EE6-4342-B048-85BDC9FD1C3A}</a:tableStyleId>
              </a:tblPr>
              <a:tblGrid>
                <a:gridCol w="1049153">
                  <a:extLst>
                    <a:ext uri="{9D8B030D-6E8A-4147-A177-3AD203B41FA5}">
                      <a16:colId xmlns:a16="http://schemas.microsoft.com/office/drawing/2014/main" val="2279004204"/>
                    </a:ext>
                  </a:extLst>
                </a:gridCol>
                <a:gridCol w="876539">
                  <a:extLst>
                    <a:ext uri="{9D8B030D-6E8A-4147-A177-3AD203B41FA5}">
                      <a16:colId xmlns:a16="http://schemas.microsoft.com/office/drawing/2014/main" val="388696381"/>
                    </a:ext>
                  </a:extLst>
                </a:gridCol>
                <a:gridCol w="962846">
                  <a:extLst>
                    <a:ext uri="{9D8B030D-6E8A-4147-A177-3AD203B41FA5}">
                      <a16:colId xmlns:a16="http://schemas.microsoft.com/office/drawing/2014/main" val="4178851705"/>
                    </a:ext>
                  </a:extLst>
                </a:gridCol>
                <a:gridCol w="962846">
                  <a:extLst>
                    <a:ext uri="{9D8B030D-6E8A-4147-A177-3AD203B41FA5}">
                      <a16:colId xmlns:a16="http://schemas.microsoft.com/office/drawing/2014/main" val="4108971254"/>
                    </a:ext>
                  </a:extLst>
                </a:gridCol>
                <a:gridCol w="962846">
                  <a:extLst>
                    <a:ext uri="{9D8B030D-6E8A-4147-A177-3AD203B41FA5}">
                      <a16:colId xmlns:a16="http://schemas.microsoft.com/office/drawing/2014/main" val="3836640827"/>
                    </a:ext>
                  </a:extLst>
                </a:gridCol>
                <a:gridCol w="962846">
                  <a:extLst>
                    <a:ext uri="{9D8B030D-6E8A-4147-A177-3AD203B41FA5}">
                      <a16:colId xmlns:a16="http://schemas.microsoft.com/office/drawing/2014/main" val="2819231078"/>
                    </a:ext>
                  </a:extLst>
                </a:gridCol>
                <a:gridCol w="962846">
                  <a:extLst>
                    <a:ext uri="{9D8B030D-6E8A-4147-A177-3AD203B41FA5}">
                      <a16:colId xmlns:a16="http://schemas.microsoft.com/office/drawing/2014/main" val="106815290"/>
                    </a:ext>
                  </a:extLst>
                </a:gridCol>
              </a:tblGrid>
              <a:tr h="256853">
                <a:tc>
                  <a:txBody>
                    <a:bodyPr/>
                    <a:lstStyle/>
                    <a:p>
                      <a:pPr algn="l" fontAlgn="b"/>
                      <a:r>
                        <a:rPr lang="en-US" sz="1100" b="1" i="0" u="none" strike="noStrike" dirty="0">
                          <a:solidFill>
                            <a:schemeClr val="bg1"/>
                          </a:solidFill>
                          <a:effectLst/>
                          <a:latin typeface="Calibri" panose="020F0502020204030204" pitchFamily="34" charset="0"/>
                        </a:rPr>
                        <a:t>Common and different elements per country</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Denmark</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Greece</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Hungary</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Ireland</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Italy</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UK</a:t>
                      </a:r>
                    </a:p>
                  </a:txBody>
                  <a:tcPr marL="6350" marR="6350" marT="6350" marB="0" anchor="b"/>
                </a:tc>
                <a:extLst>
                  <a:ext uri="{0D108BD9-81ED-4DB2-BD59-A6C34878D82A}">
                    <a16:rowId xmlns:a16="http://schemas.microsoft.com/office/drawing/2014/main" val="3065298180"/>
                  </a:ext>
                </a:extLst>
              </a:tr>
              <a:tr h="370840">
                <a:tc>
                  <a:txBody>
                    <a:bodyPr/>
                    <a:lstStyle/>
                    <a:p>
                      <a:pPr algn="l" fontAlgn="b"/>
                      <a:r>
                        <a:rPr lang="en-IE" sz="1100" b="0" i="0" u="none" strike="noStrike" dirty="0">
                          <a:solidFill>
                            <a:srgbClr val="000000"/>
                          </a:solidFill>
                          <a:effectLst/>
                          <a:latin typeface="Calibri" panose="020F0502020204030204" pitchFamily="34" charset="0"/>
                        </a:rPr>
                        <a:t>Social Entrepreneurship and innovation</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linked: mostly social innovation is addressed through social entrepreneurship targeting primarily disadvantaged groups of people</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linked: Social innovation and social economy in Greece are relatively new concepts mainly associated with what is known as ‘Solidarity Economy’. One of the Municipalities in the periphery of Attica (Athens), the Municipality of Kallithea has created a network of social innovation whose main focus was on supporting unemployed people in founding social enterprises. To our understanding, this could be considered as an implication that from a bottom-up approach social innovation is linked with social enterprises.</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social economy, social entrepreneurship, social services and social innovation are not clearly distinguished. Social innovations and social entrepreneurship are strongly interlinked, having a complementary and an important role to play in tackling major societal challenges </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linked: the National Social Enterprise Policy for Ireland acknowledges Social Entrepreneurship and Innovation as small but important parts of the Irish enterprise ecosystem, and that it is highly reliant on private donation, voluntary assistance and the aid of </a:t>
                      </a:r>
                      <a:r>
                        <a:rPr lang="en-US" sz="1100" b="0" i="0" u="none" strike="noStrike" dirty="0" err="1">
                          <a:solidFill>
                            <a:srgbClr val="000000"/>
                          </a:solidFill>
                          <a:effectLst/>
                          <a:latin typeface="Calibri" panose="020F0502020204030204" pitchFamily="34" charset="0"/>
                        </a:rPr>
                        <a:t>organisation</a:t>
                      </a:r>
                      <a:r>
                        <a:rPr lang="en-US" sz="1100" b="0" i="0" u="none" strike="noStrike" dirty="0">
                          <a:solidFill>
                            <a:srgbClr val="000000"/>
                          </a:solidFill>
                          <a:effectLst/>
                          <a:latin typeface="Calibri" panose="020F0502020204030204" pitchFamily="34" charset="0"/>
                        </a:rPr>
                        <a:t> such as Social Innovation Fund Ireland. This policy highlights the different interpretations of social innovation between countries and cultures; however, it does not attempt to combine or mention the link between social innovation and culture.</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linked: engaged in  maximization of human and environmental well-being.</a:t>
                      </a:r>
                    </a:p>
                  </a:txBody>
                  <a:tcPr marL="6350" marR="6350" marT="6350" marB="0" anchor="b"/>
                </a:tc>
                <a:tc>
                  <a:txBody>
                    <a:bodyPr/>
                    <a:lstStyle/>
                    <a:p>
                      <a:pPr algn="l" fontAlgn="b"/>
                      <a:r>
                        <a:rPr lang="en-IE" sz="1100" b="0" i="0" u="none" strike="noStrike" dirty="0">
                          <a:solidFill>
                            <a:srgbClr val="000000"/>
                          </a:solidFill>
                          <a:effectLst/>
                          <a:latin typeface="Calibri" panose="020F0502020204030204" pitchFamily="34" charset="0"/>
                        </a:rPr>
                        <a:t>linked: cultural organisations engage and co-opt entrepreneurial formats and structures. </a:t>
                      </a:r>
                    </a:p>
                  </a:txBody>
                  <a:tcPr marL="6350" marR="6350" marT="6350" marB="0" anchor="b"/>
                </a:tc>
                <a:extLst>
                  <a:ext uri="{0D108BD9-81ED-4DB2-BD59-A6C34878D82A}">
                    <a16:rowId xmlns:a16="http://schemas.microsoft.com/office/drawing/2014/main" val="1885167927"/>
                  </a:ext>
                </a:extLst>
              </a:tr>
            </a:tbl>
          </a:graphicData>
        </a:graphic>
      </p:graphicFrame>
      <p:pic>
        <p:nvPicPr>
          <p:cNvPr id="7" name="Picture 6">
            <a:extLst>
              <a:ext uri="{FF2B5EF4-FFF2-40B4-BE49-F238E27FC236}">
                <a16:creationId xmlns:a16="http://schemas.microsoft.com/office/drawing/2014/main" id="{47F4C946-EF64-D774-E9D1-990CF7A3E4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240287" y="9088267"/>
            <a:ext cx="956314" cy="649983"/>
          </a:xfrm>
          <a:prstGeom prst="rect">
            <a:avLst/>
          </a:prstGeom>
        </p:spPr>
      </p:pic>
    </p:spTree>
    <p:extLst>
      <p:ext uri="{BB962C8B-B14F-4D97-AF65-F5344CB8AC3E}">
        <p14:creationId xmlns:p14="http://schemas.microsoft.com/office/powerpoint/2010/main" val="42322948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6BA9C6-6A83-42CA-5D6D-BEF09AF6EFB6}"/>
              </a:ext>
            </a:extLst>
          </p:cNvPr>
          <p:cNvSpPr>
            <a:spLocks noGrp="1"/>
          </p:cNvSpPr>
          <p:nvPr>
            <p:ph type="sldNum" sz="quarter" idx="4"/>
          </p:nvPr>
        </p:nvSpPr>
        <p:spPr/>
        <p:txBody>
          <a:bodyPr/>
          <a:lstStyle/>
          <a:p>
            <a:fld id="{CB2079F2-58AF-ED44-82D7-E04B2F6FD686}" type="slidenum">
              <a:rPr lang="en-US" smtClean="0"/>
              <a:pPr/>
              <a:t>97</a:t>
            </a:fld>
            <a:endParaRPr lang="en-US" dirty="0"/>
          </a:p>
        </p:txBody>
      </p:sp>
      <p:graphicFrame>
        <p:nvGraphicFramePr>
          <p:cNvPr id="5" name="Table 5">
            <a:extLst>
              <a:ext uri="{FF2B5EF4-FFF2-40B4-BE49-F238E27FC236}">
                <a16:creationId xmlns:a16="http://schemas.microsoft.com/office/drawing/2014/main" id="{A6EADEF4-09F5-04CF-BD9A-98670AB94A37}"/>
              </a:ext>
            </a:extLst>
          </p:cNvPr>
          <p:cNvGraphicFramePr>
            <a:graphicFrameLocks noGrp="1"/>
          </p:cNvGraphicFramePr>
          <p:nvPr>
            <p:extLst>
              <p:ext uri="{D42A27DB-BD31-4B8C-83A1-F6EECF244321}">
                <p14:modId xmlns:p14="http://schemas.microsoft.com/office/powerpoint/2010/main" val="1254956482"/>
              </p:ext>
            </p:extLst>
          </p:nvPr>
        </p:nvGraphicFramePr>
        <p:xfrm>
          <a:off x="472442" y="393388"/>
          <a:ext cx="6614790" cy="8401050"/>
        </p:xfrm>
        <a:graphic>
          <a:graphicData uri="http://schemas.openxmlformats.org/drawingml/2006/table">
            <a:tbl>
              <a:tblPr firstRow="1" bandRow="1">
                <a:tableStyleId>{5C22544A-7EE6-4342-B048-85BDC9FD1C3A}</a:tableStyleId>
              </a:tblPr>
              <a:tblGrid>
                <a:gridCol w="944970">
                  <a:extLst>
                    <a:ext uri="{9D8B030D-6E8A-4147-A177-3AD203B41FA5}">
                      <a16:colId xmlns:a16="http://schemas.microsoft.com/office/drawing/2014/main" val="295954240"/>
                    </a:ext>
                  </a:extLst>
                </a:gridCol>
                <a:gridCol w="944970">
                  <a:extLst>
                    <a:ext uri="{9D8B030D-6E8A-4147-A177-3AD203B41FA5}">
                      <a16:colId xmlns:a16="http://schemas.microsoft.com/office/drawing/2014/main" val="1703618070"/>
                    </a:ext>
                  </a:extLst>
                </a:gridCol>
                <a:gridCol w="944970">
                  <a:extLst>
                    <a:ext uri="{9D8B030D-6E8A-4147-A177-3AD203B41FA5}">
                      <a16:colId xmlns:a16="http://schemas.microsoft.com/office/drawing/2014/main" val="1207773957"/>
                    </a:ext>
                  </a:extLst>
                </a:gridCol>
                <a:gridCol w="944970">
                  <a:extLst>
                    <a:ext uri="{9D8B030D-6E8A-4147-A177-3AD203B41FA5}">
                      <a16:colId xmlns:a16="http://schemas.microsoft.com/office/drawing/2014/main" val="902514999"/>
                    </a:ext>
                  </a:extLst>
                </a:gridCol>
                <a:gridCol w="944970">
                  <a:extLst>
                    <a:ext uri="{9D8B030D-6E8A-4147-A177-3AD203B41FA5}">
                      <a16:colId xmlns:a16="http://schemas.microsoft.com/office/drawing/2014/main" val="1693243108"/>
                    </a:ext>
                  </a:extLst>
                </a:gridCol>
                <a:gridCol w="944970">
                  <a:extLst>
                    <a:ext uri="{9D8B030D-6E8A-4147-A177-3AD203B41FA5}">
                      <a16:colId xmlns:a16="http://schemas.microsoft.com/office/drawing/2014/main" val="2627151071"/>
                    </a:ext>
                  </a:extLst>
                </a:gridCol>
                <a:gridCol w="944970">
                  <a:extLst>
                    <a:ext uri="{9D8B030D-6E8A-4147-A177-3AD203B41FA5}">
                      <a16:colId xmlns:a16="http://schemas.microsoft.com/office/drawing/2014/main" val="1328551307"/>
                    </a:ext>
                  </a:extLst>
                </a:gridCol>
              </a:tblGrid>
              <a:tr h="370840">
                <a:tc>
                  <a:txBody>
                    <a:bodyPr/>
                    <a:lstStyle/>
                    <a:p>
                      <a:pPr algn="l" fontAlgn="b"/>
                      <a:r>
                        <a:rPr lang="en-US" sz="1100" b="1" i="0" u="none" strike="noStrike" dirty="0">
                          <a:solidFill>
                            <a:schemeClr val="bg1"/>
                          </a:solidFill>
                          <a:effectLst/>
                          <a:latin typeface="Calibri" panose="020F0502020204030204" pitchFamily="34" charset="0"/>
                        </a:rPr>
                        <a:t>Common and different elements per country</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Denmark</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Greece</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Hungary</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Ireland</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Italy</a:t>
                      </a:r>
                    </a:p>
                  </a:txBody>
                  <a:tcPr marL="6350" marR="6350" marT="6350" marB="0" anchor="b"/>
                </a:tc>
                <a:tc>
                  <a:txBody>
                    <a:bodyPr/>
                    <a:lstStyle/>
                    <a:p>
                      <a:pPr algn="l" fontAlgn="b"/>
                      <a:r>
                        <a:rPr lang="en-IE" sz="1100" b="1" i="0" u="none" strike="noStrike" dirty="0">
                          <a:solidFill>
                            <a:schemeClr val="bg1"/>
                          </a:solidFill>
                          <a:effectLst/>
                          <a:latin typeface="Calibri" panose="020F0502020204030204" pitchFamily="34" charset="0"/>
                        </a:rPr>
                        <a:t>UK</a:t>
                      </a:r>
                    </a:p>
                  </a:txBody>
                  <a:tcPr marL="6350" marR="6350" marT="6350" marB="0" anchor="b"/>
                </a:tc>
                <a:extLst>
                  <a:ext uri="{0D108BD9-81ED-4DB2-BD59-A6C34878D82A}">
                    <a16:rowId xmlns:a16="http://schemas.microsoft.com/office/drawing/2014/main" val="3887323170"/>
                  </a:ext>
                </a:extLst>
              </a:tr>
              <a:tr h="370840">
                <a:tc>
                  <a:txBody>
                    <a:bodyPr/>
                    <a:lstStyle/>
                    <a:p>
                      <a:pPr algn="l" fontAlgn="b"/>
                      <a:r>
                        <a:rPr lang="en-IE" sz="1100" b="0" i="0" u="none" strike="noStrike" dirty="0">
                          <a:solidFill>
                            <a:srgbClr val="000000"/>
                          </a:solidFill>
                          <a:effectLst/>
                          <a:latin typeface="Calibri" panose="020F0502020204030204" pitchFamily="34" charset="0"/>
                        </a:rPr>
                        <a:t>Digital transformation and cultural innovation</a:t>
                      </a:r>
                    </a:p>
                  </a:txBody>
                  <a:tcPr marL="6350" marR="6350" marT="6350" marB="0" anchor="b"/>
                </a:tc>
                <a:tc>
                  <a:txBody>
                    <a:bodyPr/>
                    <a:lstStyle/>
                    <a:p>
                      <a:pPr algn="l" fontAlgn="b"/>
                      <a:r>
                        <a:rPr lang="en-IE" sz="1100" b="0" i="0" u="none" strike="noStrike">
                          <a:solidFill>
                            <a:srgbClr val="000000"/>
                          </a:solidFill>
                          <a:effectLst/>
                          <a:latin typeface="Calibri" panose="020F0502020204030204" pitchFamily="34" charset="0"/>
                        </a:rPr>
                        <a:t>n/a</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highly linked: during 2007-2013, there have been developments driven by programmes in the context of the "Digital Convergence" Operational Programme of the Ministry of Economy , part of the 4th Community Support Framework programme in the area of Information Society Technologies (2007-2013)</a:t>
                      </a:r>
                    </a:p>
                  </a:txBody>
                  <a:tcPr marL="6350" marR="6350" marT="6350" marB="0" anchor="b"/>
                </a:tc>
                <a:tc>
                  <a:txBody>
                    <a:bodyPr/>
                    <a:lstStyle/>
                    <a:p>
                      <a:pPr algn="l" fontAlgn="b"/>
                      <a:r>
                        <a:rPr lang="en-IE" sz="1100" b="0" i="0" u="none" strike="noStrike">
                          <a:solidFill>
                            <a:srgbClr val="000000"/>
                          </a:solidFill>
                          <a:effectLst/>
                          <a:latin typeface="Calibri" panose="020F0502020204030204" pitchFamily="34" charset="0"/>
                        </a:rPr>
                        <a:t>n/a</a:t>
                      </a:r>
                    </a:p>
                  </a:txBody>
                  <a:tcPr marL="6350" marR="6350" marT="6350" marB="0" anchor="b"/>
                </a:tc>
                <a:tc>
                  <a:txBody>
                    <a:bodyPr/>
                    <a:lstStyle/>
                    <a:p>
                      <a:pPr algn="l" fontAlgn="b"/>
                      <a:r>
                        <a:rPr lang="en-IE" sz="1100" b="0" i="0" u="none" strike="noStrike">
                          <a:solidFill>
                            <a:srgbClr val="000000"/>
                          </a:solidFill>
                          <a:effectLst/>
                          <a:latin typeface="Calibri" panose="020F0502020204030204" pitchFamily="34" charset="0"/>
                        </a:rPr>
                        <a:t>n/a</a:t>
                      </a:r>
                    </a:p>
                  </a:txBody>
                  <a:tcPr marL="6350" marR="6350" marT="6350" marB="0" anchor="b"/>
                </a:tc>
                <a:tc>
                  <a:txBody>
                    <a:bodyPr/>
                    <a:lstStyle/>
                    <a:p>
                      <a:pPr algn="l" fontAlgn="b"/>
                      <a:r>
                        <a:rPr lang="en-IE" sz="1100" b="0" i="0" u="none" strike="noStrike">
                          <a:solidFill>
                            <a:srgbClr val="000000"/>
                          </a:solidFill>
                          <a:effectLst/>
                          <a:latin typeface="Calibri" panose="020F0502020204030204" pitchFamily="34" charset="0"/>
                        </a:rPr>
                        <a:t>n/a</a:t>
                      </a:r>
                    </a:p>
                  </a:txBody>
                  <a:tcPr marL="6350" marR="6350" marT="6350" marB="0" anchor="b"/>
                </a:tc>
                <a:tc>
                  <a:txBody>
                    <a:bodyPr/>
                    <a:lstStyle/>
                    <a:p>
                      <a:pPr algn="l" fontAlgn="b"/>
                      <a:r>
                        <a:rPr lang="en-IE" sz="1100" b="0" i="0" u="none" strike="noStrike" dirty="0">
                          <a:solidFill>
                            <a:srgbClr val="000000"/>
                          </a:solidFill>
                          <a:effectLst/>
                          <a:latin typeface="Calibri" panose="020F0502020204030204" pitchFamily="34" charset="0"/>
                        </a:rPr>
                        <a:t>n/a</a:t>
                      </a:r>
                    </a:p>
                  </a:txBody>
                  <a:tcPr marL="6350" marR="6350" marT="6350" marB="0" anchor="b"/>
                </a:tc>
                <a:extLst>
                  <a:ext uri="{0D108BD9-81ED-4DB2-BD59-A6C34878D82A}">
                    <a16:rowId xmlns:a16="http://schemas.microsoft.com/office/drawing/2014/main" val="2326127036"/>
                  </a:ext>
                </a:extLst>
              </a:tr>
              <a:tr h="370840">
                <a:tc>
                  <a:txBody>
                    <a:bodyPr/>
                    <a:lstStyle/>
                    <a:p>
                      <a:pPr algn="l" fontAlgn="b"/>
                      <a:r>
                        <a:rPr lang="en-IE" sz="1100" b="0" i="0" u="none" strike="noStrike" dirty="0">
                          <a:solidFill>
                            <a:srgbClr val="000000"/>
                          </a:solidFill>
                          <a:effectLst/>
                          <a:latin typeface="Calibri" panose="020F0502020204030204" pitchFamily="34" charset="0"/>
                        </a:rPr>
                        <a:t>Strategy for social Innovation</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It has ben adopted a law since Jnaaury 2015 where social entrepreises can register if they meet 5 specific criteria (social purpose; significant commercial activity; Independence of public authorities; Inclusive and responsible governance; social management of profits)</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Bible of Digital Transformation 2020-2025 by the Ministry of Digital Governance</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currently no focused framework, legislative and funding background for the development, systemic management of the social innovation environment and the addition of social issues to economic and technological innovation processes.</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supportive policies: 1. Creative Ireland 2017-2022; 2. Ireland 2040; 3. Investing in our Culture, Language and Heritage 2018-2027; 4.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National Social Enterprise Policy 2019-2022</a:t>
                      </a:r>
                      <a:br>
                        <a:rPr lang="en-US" sz="1100" b="0" i="0" u="none" strike="noStrike">
                          <a:solidFill>
                            <a:srgbClr val="000000"/>
                          </a:solidFill>
                          <a:effectLst/>
                          <a:latin typeface="Calibri" panose="020F0502020204030204" pitchFamily="34" charset="0"/>
                        </a:rPr>
                      </a:b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complicated political system divided I regions, yet it is considered animportant policy tool to respond to new needs and socio-economic changes </a:t>
                      </a:r>
                    </a:p>
                  </a:txBody>
                  <a:tcPr marL="6350" marR="6350" marT="6350" marB="0" anchor="b"/>
                </a:tc>
                <a:tc>
                  <a:txBody>
                    <a:bodyPr/>
                    <a:lstStyle/>
                    <a:p>
                      <a:pPr algn="l" fontAlgn="b"/>
                      <a:r>
                        <a:rPr lang="en-IE" sz="1100" b="0" i="0" u="none" strike="noStrike" dirty="0">
                          <a:solidFill>
                            <a:srgbClr val="000000"/>
                          </a:solidFill>
                          <a:effectLst/>
                          <a:latin typeface="Calibri" panose="020F0502020204030204" pitchFamily="34" charset="0"/>
                        </a:rPr>
                        <a:t>Yes</a:t>
                      </a:r>
                    </a:p>
                  </a:txBody>
                  <a:tcPr marL="6350" marR="6350" marT="6350" marB="0" anchor="b"/>
                </a:tc>
                <a:extLst>
                  <a:ext uri="{0D108BD9-81ED-4DB2-BD59-A6C34878D82A}">
                    <a16:rowId xmlns:a16="http://schemas.microsoft.com/office/drawing/2014/main" val="3711515124"/>
                  </a:ext>
                </a:extLst>
              </a:tr>
            </a:tbl>
          </a:graphicData>
        </a:graphic>
      </p:graphicFrame>
      <p:pic>
        <p:nvPicPr>
          <p:cNvPr id="6" name="Picture 5">
            <a:extLst>
              <a:ext uri="{FF2B5EF4-FFF2-40B4-BE49-F238E27FC236}">
                <a16:creationId xmlns:a16="http://schemas.microsoft.com/office/drawing/2014/main" id="{5BE693FC-305C-0922-9C7F-8237FDA282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240287" y="9088267"/>
            <a:ext cx="956314" cy="649983"/>
          </a:xfrm>
          <a:prstGeom prst="rect">
            <a:avLst/>
          </a:prstGeom>
        </p:spPr>
      </p:pic>
    </p:spTree>
    <p:extLst>
      <p:ext uri="{BB962C8B-B14F-4D97-AF65-F5344CB8AC3E}">
        <p14:creationId xmlns:p14="http://schemas.microsoft.com/office/powerpoint/2010/main" val="8135831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A3D1BE-4D4F-503A-E436-DCA333E6E16D}"/>
              </a:ext>
            </a:extLst>
          </p:cNvPr>
          <p:cNvSpPr>
            <a:spLocks noGrp="1"/>
          </p:cNvSpPr>
          <p:nvPr>
            <p:ph type="sldNum" sz="quarter" idx="4"/>
          </p:nvPr>
        </p:nvSpPr>
        <p:spPr/>
        <p:txBody>
          <a:bodyPr/>
          <a:lstStyle/>
          <a:p>
            <a:fld id="{CB2079F2-58AF-ED44-82D7-E04B2F6FD686}" type="slidenum">
              <a:rPr lang="en-US" smtClean="0"/>
              <a:pPr/>
              <a:t>98</a:t>
            </a:fld>
            <a:endParaRPr lang="en-US" dirty="0"/>
          </a:p>
        </p:txBody>
      </p:sp>
      <p:graphicFrame>
        <p:nvGraphicFramePr>
          <p:cNvPr id="5" name="Table 4">
            <a:extLst>
              <a:ext uri="{FF2B5EF4-FFF2-40B4-BE49-F238E27FC236}">
                <a16:creationId xmlns:a16="http://schemas.microsoft.com/office/drawing/2014/main" id="{25E380E3-A153-CA37-89BA-F0D92085D1FF}"/>
              </a:ext>
            </a:extLst>
          </p:cNvPr>
          <p:cNvGraphicFramePr>
            <a:graphicFrameLocks noGrp="1"/>
          </p:cNvGraphicFramePr>
          <p:nvPr>
            <p:extLst>
              <p:ext uri="{D42A27DB-BD31-4B8C-83A1-F6EECF244321}">
                <p14:modId xmlns:p14="http://schemas.microsoft.com/office/powerpoint/2010/main" val="2331511633"/>
              </p:ext>
            </p:extLst>
          </p:nvPr>
        </p:nvGraphicFramePr>
        <p:xfrm>
          <a:off x="384028" y="242248"/>
          <a:ext cx="6791617" cy="8629650"/>
        </p:xfrm>
        <a:graphic>
          <a:graphicData uri="http://schemas.openxmlformats.org/drawingml/2006/table">
            <a:tbl>
              <a:tblPr firstRow="1" bandRow="1">
                <a:tableStyleId>{5C22544A-7EE6-4342-B048-85BDC9FD1C3A}</a:tableStyleId>
              </a:tblPr>
              <a:tblGrid>
                <a:gridCol w="970231">
                  <a:extLst>
                    <a:ext uri="{9D8B030D-6E8A-4147-A177-3AD203B41FA5}">
                      <a16:colId xmlns:a16="http://schemas.microsoft.com/office/drawing/2014/main" val="1143853199"/>
                    </a:ext>
                  </a:extLst>
                </a:gridCol>
                <a:gridCol w="970231">
                  <a:extLst>
                    <a:ext uri="{9D8B030D-6E8A-4147-A177-3AD203B41FA5}">
                      <a16:colId xmlns:a16="http://schemas.microsoft.com/office/drawing/2014/main" val="759941036"/>
                    </a:ext>
                  </a:extLst>
                </a:gridCol>
                <a:gridCol w="970231">
                  <a:extLst>
                    <a:ext uri="{9D8B030D-6E8A-4147-A177-3AD203B41FA5}">
                      <a16:colId xmlns:a16="http://schemas.microsoft.com/office/drawing/2014/main" val="4292088048"/>
                    </a:ext>
                  </a:extLst>
                </a:gridCol>
                <a:gridCol w="970231">
                  <a:extLst>
                    <a:ext uri="{9D8B030D-6E8A-4147-A177-3AD203B41FA5}">
                      <a16:colId xmlns:a16="http://schemas.microsoft.com/office/drawing/2014/main" val="925222652"/>
                    </a:ext>
                  </a:extLst>
                </a:gridCol>
                <a:gridCol w="970231">
                  <a:extLst>
                    <a:ext uri="{9D8B030D-6E8A-4147-A177-3AD203B41FA5}">
                      <a16:colId xmlns:a16="http://schemas.microsoft.com/office/drawing/2014/main" val="1337294172"/>
                    </a:ext>
                  </a:extLst>
                </a:gridCol>
                <a:gridCol w="970231">
                  <a:extLst>
                    <a:ext uri="{9D8B030D-6E8A-4147-A177-3AD203B41FA5}">
                      <a16:colId xmlns:a16="http://schemas.microsoft.com/office/drawing/2014/main" val="3807562553"/>
                    </a:ext>
                  </a:extLst>
                </a:gridCol>
                <a:gridCol w="970231">
                  <a:extLst>
                    <a:ext uri="{9D8B030D-6E8A-4147-A177-3AD203B41FA5}">
                      <a16:colId xmlns:a16="http://schemas.microsoft.com/office/drawing/2014/main" val="1689416420"/>
                    </a:ext>
                  </a:extLst>
                </a:gridCol>
              </a:tblGrid>
              <a:tr h="297797">
                <a:tc>
                  <a:txBody>
                    <a:bodyPr/>
                    <a:lstStyle/>
                    <a:p>
                      <a:pPr algn="l" fontAlgn="b"/>
                      <a:r>
                        <a:rPr lang="en-US" sz="1100" b="1" i="0" u="none" strike="noStrike" dirty="0">
                          <a:solidFill>
                            <a:schemeClr val="bg1"/>
                          </a:solidFill>
                          <a:effectLst/>
                          <a:latin typeface="Calibri" panose="020F0502020204030204" pitchFamily="34" charset="0"/>
                        </a:rPr>
                        <a:t>Common and different elements per country</a:t>
                      </a:r>
                    </a:p>
                  </a:txBody>
                  <a:tcPr marL="6350" marR="6350" marT="6350" marB="0" anchor="ctr"/>
                </a:tc>
                <a:tc>
                  <a:txBody>
                    <a:bodyPr/>
                    <a:lstStyle/>
                    <a:p>
                      <a:pPr algn="l" fontAlgn="b"/>
                      <a:r>
                        <a:rPr lang="en-IE" sz="1100" b="1" i="0" u="none" strike="noStrike" dirty="0">
                          <a:solidFill>
                            <a:schemeClr val="bg1"/>
                          </a:solidFill>
                          <a:effectLst/>
                          <a:latin typeface="Calibri" panose="020F0502020204030204" pitchFamily="34" charset="0"/>
                        </a:rPr>
                        <a:t>Denmark</a:t>
                      </a:r>
                    </a:p>
                  </a:txBody>
                  <a:tcPr marL="6350" marR="6350" marT="6350" marB="0" anchor="ctr"/>
                </a:tc>
                <a:tc>
                  <a:txBody>
                    <a:bodyPr/>
                    <a:lstStyle/>
                    <a:p>
                      <a:pPr algn="l" fontAlgn="b"/>
                      <a:r>
                        <a:rPr lang="en-IE" sz="1100" b="1" i="0" u="none" strike="noStrike" dirty="0">
                          <a:solidFill>
                            <a:schemeClr val="bg1"/>
                          </a:solidFill>
                          <a:effectLst/>
                          <a:latin typeface="Calibri" panose="020F0502020204030204" pitchFamily="34" charset="0"/>
                        </a:rPr>
                        <a:t>Greece</a:t>
                      </a:r>
                    </a:p>
                  </a:txBody>
                  <a:tcPr marL="6350" marR="6350" marT="6350" marB="0" anchor="ctr"/>
                </a:tc>
                <a:tc>
                  <a:txBody>
                    <a:bodyPr/>
                    <a:lstStyle/>
                    <a:p>
                      <a:pPr algn="l" fontAlgn="b"/>
                      <a:r>
                        <a:rPr lang="en-IE" sz="1100" b="1" i="0" u="none" strike="noStrike" dirty="0">
                          <a:solidFill>
                            <a:schemeClr val="bg1"/>
                          </a:solidFill>
                          <a:effectLst/>
                          <a:latin typeface="Calibri" panose="020F0502020204030204" pitchFamily="34" charset="0"/>
                        </a:rPr>
                        <a:t>Hungary</a:t>
                      </a:r>
                    </a:p>
                  </a:txBody>
                  <a:tcPr marL="6350" marR="6350" marT="6350" marB="0" anchor="ctr"/>
                </a:tc>
                <a:tc>
                  <a:txBody>
                    <a:bodyPr/>
                    <a:lstStyle/>
                    <a:p>
                      <a:pPr algn="l" fontAlgn="b"/>
                      <a:r>
                        <a:rPr lang="en-IE" sz="1100" b="1" i="0" u="none" strike="noStrike" dirty="0">
                          <a:solidFill>
                            <a:schemeClr val="bg1"/>
                          </a:solidFill>
                          <a:effectLst/>
                          <a:latin typeface="Calibri" panose="020F0502020204030204" pitchFamily="34" charset="0"/>
                        </a:rPr>
                        <a:t>Ireland</a:t>
                      </a:r>
                    </a:p>
                  </a:txBody>
                  <a:tcPr marL="6350" marR="6350" marT="6350" marB="0" anchor="ctr"/>
                </a:tc>
                <a:tc>
                  <a:txBody>
                    <a:bodyPr/>
                    <a:lstStyle/>
                    <a:p>
                      <a:pPr algn="l" fontAlgn="b"/>
                      <a:r>
                        <a:rPr lang="en-IE" sz="1100" b="1" i="0" u="none" strike="noStrike" dirty="0">
                          <a:solidFill>
                            <a:schemeClr val="bg1"/>
                          </a:solidFill>
                          <a:effectLst/>
                          <a:latin typeface="Calibri" panose="020F0502020204030204" pitchFamily="34" charset="0"/>
                        </a:rPr>
                        <a:t>Italy</a:t>
                      </a:r>
                    </a:p>
                  </a:txBody>
                  <a:tcPr marL="6350" marR="6350" marT="6350" marB="0" anchor="ctr"/>
                </a:tc>
                <a:tc>
                  <a:txBody>
                    <a:bodyPr/>
                    <a:lstStyle/>
                    <a:p>
                      <a:pPr algn="l" fontAlgn="b"/>
                      <a:r>
                        <a:rPr lang="en-IE" sz="1100" b="1" i="0" u="none" strike="noStrike" dirty="0">
                          <a:solidFill>
                            <a:schemeClr val="bg1"/>
                          </a:solidFill>
                          <a:effectLst/>
                          <a:latin typeface="Calibri" panose="020F0502020204030204" pitchFamily="34" charset="0"/>
                        </a:rPr>
                        <a:t>UK</a:t>
                      </a:r>
                    </a:p>
                  </a:txBody>
                  <a:tcPr marL="6350" marR="6350" marT="6350" marB="0" anchor="ctr"/>
                </a:tc>
                <a:extLst>
                  <a:ext uri="{0D108BD9-81ED-4DB2-BD59-A6C34878D82A}">
                    <a16:rowId xmlns:a16="http://schemas.microsoft.com/office/drawing/2014/main" val="1800306720"/>
                  </a:ext>
                </a:extLst>
              </a:tr>
              <a:tr h="297797">
                <a:tc>
                  <a:txBody>
                    <a:bodyPr/>
                    <a:lstStyle/>
                    <a:p>
                      <a:pPr algn="l" fontAlgn="b"/>
                      <a:r>
                        <a:rPr lang="en-IE" sz="1100" b="0" i="0" u="none" strike="noStrike" dirty="0">
                          <a:solidFill>
                            <a:srgbClr val="000000"/>
                          </a:solidFill>
                          <a:effectLst/>
                          <a:latin typeface="Calibri" panose="020F0502020204030204" pitchFamily="34" charset="0"/>
                        </a:rPr>
                        <a:t>Tax incentives for innovation</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the Danish Government set aside 42.6 million DKK for social enterprises in the years 2012-2015</a:t>
                      </a:r>
                    </a:p>
                  </a:txBody>
                  <a:tcPr marL="6350" marR="6350" marT="6350" marB="0" anchor="b"/>
                </a:tc>
                <a:tc>
                  <a:txBody>
                    <a:bodyPr/>
                    <a:lstStyle/>
                    <a:p>
                      <a:pPr algn="l" fontAlgn="b"/>
                      <a:r>
                        <a:rPr lang="en-US" sz="1200" b="0" i="0" u="none" strike="noStrike">
                          <a:solidFill>
                            <a:srgbClr val="231F20"/>
                          </a:solidFill>
                          <a:effectLst/>
                          <a:latin typeface="Calibri" panose="020F0502020204030204" pitchFamily="34" charset="0"/>
                        </a:rPr>
                        <a:t>Call 31 of the programme, launched in late 2011, amounts to ca. 60 million EUR and supports projects related to the </a:t>
                      </a:r>
                      <a:r>
                        <a:rPr lang="en-US" sz="1200" b="1" i="0" u="none" strike="noStrike">
                          <a:solidFill>
                            <a:srgbClr val="231F20"/>
                          </a:solidFill>
                          <a:effectLst/>
                          <a:latin typeface="Calibri" panose="020F0502020204030204" pitchFamily="34" charset="0"/>
                        </a:rPr>
                        <a:t>digitisation of cultural heritage</a:t>
                      </a:r>
                      <a:r>
                        <a:rPr lang="en-US" sz="1200" b="0" i="0" u="none" strike="noStrike">
                          <a:solidFill>
                            <a:srgbClr val="231F20"/>
                          </a:solidFill>
                          <a:effectLst/>
                          <a:latin typeface="Calibri" panose="020F0502020204030204" pitchFamily="34" charset="0"/>
                        </a:rPr>
                        <a:t>, popular and contemporary culture assets, their enrichment, access through web services and mobile devices apps, and integration within a unified metadata repository. </a:t>
                      </a:r>
                    </a:p>
                  </a:txBody>
                  <a:tcPr marL="6350" marR="6350" marT="6350" marB="0" anchor="b"/>
                </a:tc>
                <a:tc>
                  <a:txBody>
                    <a:bodyPr/>
                    <a:lstStyle/>
                    <a:p>
                      <a:pPr algn="just" fontAlgn="ctr"/>
                      <a:r>
                        <a:rPr lang="en-US" sz="1100" b="0" i="0" u="none" strike="noStrike">
                          <a:solidFill>
                            <a:srgbClr val="000000"/>
                          </a:solidFill>
                          <a:effectLst/>
                          <a:latin typeface="Calibri" panose="020F0502020204030204" pitchFamily="34" charset="0"/>
                        </a:rPr>
                        <a:t>The institutional form of social enterprise in Hungary exists under the label of social cooperative defined by the </a:t>
                      </a:r>
                      <a:r>
                        <a:rPr lang="en-US" sz="1100" b="0" i="1" u="none" strike="noStrike">
                          <a:solidFill>
                            <a:srgbClr val="000000"/>
                          </a:solidFill>
                          <a:effectLst/>
                          <a:latin typeface="Calibri" panose="020F0502020204030204" pitchFamily="34" charset="0"/>
                        </a:rPr>
                        <a:t>141/2006. (VI. 29.) governmental decree on social cooperatives</a:t>
                      </a:r>
                      <a:r>
                        <a:rPr lang="en-US" sz="1100" b="0" i="0" u="none" strike="noStrike">
                          <a:solidFill>
                            <a:srgbClr val="000000"/>
                          </a:solidFill>
                          <a:effectLst/>
                          <a:latin typeface="Calibri" panose="020F0502020204030204" pitchFamily="34" charset="0"/>
                        </a:rPr>
                        <a:t>. Social cooperatives often provide employment opportunities for the long-term unemployed or groups who are disadvantaged on socio-economic grounds.</a:t>
                      </a:r>
                    </a:p>
                  </a:txBody>
                  <a:tcPr marL="6350" marR="6350" marT="6350" marB="0" anchor="ctr"/>
                </a:tc>
                <a:tc>
                  <a:txBody>
                    <a:bodyPr/>
                    <a:lstStyle/>
                    <a:p>
                      <a:pPr algn="l" fontAlgn="b"/>
                      <a:r>
                        <a:rPr lang="en-IE" sz="1100" b="0" i="0" u="none" strike="noStrike">
                          <a:solidFill>
                            <a:srgbClr val="000000"/>
                          </a:solidFill>
                          <a:effectLst/>
                          <a:latin typeface="Calibri" panose="020F0502020204030204" pitchFamily="34" charset="0"/>
                        </a:rPr>
                        <a:t>n/a</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yes but at territorial and regional level</a:t>
                      </a:r>
                    </a:p>
                  </a:txBody>
                  <a:tcPr marL="6350" marR="6350" marT="6350" marB="0" anchor="b"/>
                </a:tc>
                <a:tc>
                  <a:txBody>
                    <a:bodyPr/>
                    <a:lstStyle/>
                    <a:p>
                      <a:pPr algn="l" fontAlgn="b"/>
                      <a:r>
                        <a:rPr lang="en-IE" sz="1100" b="0" i="0" u="none" strike="noStrike" dirty="0">
                          <a:solidFill>
                            <a:srgbClr val="000000"/>
                          </a:solidFill>
                          <a:effectLst/>
                          <a:latin typeface="Calibri" panose="020F0502020204030204" pitchFamily="34" charset="0"/>
                        </a:rPr>
                        <a:t>Yes</a:t>
                      </a:r>
                    </a:p>
                  </a:txBody>
                  <a:tcPr marL="6350" marR="6350" marT="6350" marB="0" anchor="b"/>
                </a:tc>
                <a:extLst>
                  <a:ext uri="{0D108BD9-81ED-4DB2-BD59-A6C34878D82A}">
                    <a16:rowId xmlns:a16="http://schemas.microsoft.com/office/drawing/2014/main" val="3443602698"/>
                  </a:ext>
                </a:extLst>
              </a:tr>
              <a:tr h="297797">
                <a:tc>
                  <a:txBody>
                    <a:bodyPr/>
                    <a:lstStyle/>
                    <a:p>
                      <a:pPr algn="l" fontAlgn="b"/>
                      <a:r>
                        <a:rPr lang="en-US" sz="1100" b="0" i="0" u="none" strike="noStrike" dirty="0">
                          <a:solidFill>
                            <a:srgbClr val="000000"/>
                          </a:solidFill>
                          <a:effectLst/>
                          <a:latin typeface="Calibri" panose="020F0502020204030204" pitchFamily="34" charset="0"/>
                        </a:rPr>
                        <a:t>Innovation seen as the expression of movements that create a more open and socially acceptable society and culture.  </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initiatives: 1. to create larger, stronger partnerships between social enterprises and traditional businesses; 2. that support muncipalities to work with social entreprises in their local area  with the overall purpose of creating more jobs for disadvantaged people</a:t>
                      </a:r>
                    </a:p>
                  </a:txBody>
                  <a:tcPr marL="6350" marR="6350" marT="6350" marB="0" anchor="b"/>
                </a:tc>
                <a:tc>
                  <a:txBody>
                    <a:bodyPr/>
                    <a:lstStyle/>
                    <a:p>
                      <a:pPr algn="l" fontAlgn="b"/>
                      <a:r>
                        <a:rPr lang="en-IE" sz="1100" b="0" i="0" u="none" strike="noStrike">
                          <a:solidFill>
                            <a:srgbClr val="000000"/>
                          </a:solidFill>
                          <a:effectLst/>
                          <a:latin typeface="Calibri" panose="020F0502020204030204" pitchFamily="34" charset="0"/>
                        </a:rPr>
                        <a:t>n/a</a:t>
                      </a:r>
                    </a:p>
                  </a:txBody>
                  <a:tcPr marL="6350" marR="6350" marT="6350" marB="0" anchor="b"/>
                </a:tc>
                <a:tc>
                  <a:txBody>
                    <a:bodyPr/>
                    <a:lstStyle/>
                    <a:p>
                      <a:pPr algn="l" fontAlgn="b"/>
                      <a:r>
                        <a:rPr lang="en-US" sz="1100" b="1" i="0" u="none" strike="noStrike">
                          <a:solidFill>
                            <a:srgbClr val="000000"/>
                          </a:solidFill>
                          <a:effectLst/>
                          <a:latin typeface="Calibri" panose="020F0502020204030204" pitchFamily="34" charset="0"/>
                        </a:rPr>
                        <a:t>SozialMarie</a:t>
                      </a:r>
                      <a:r>
                        <a:rPr lang="en-US" sz="1100" b="0" i="0" u="none" strike="noStrike">
                          <a:solidFill>
                            <a:srgbClr val="000000"/>
                          </a:solidFill>
                          <a:effectLst/>
                          <a:latin typeface="Calibri" panose="020F0502020204030204" pitchFamily="34" charset="0"/>
                        </a:rPr>
                        <a:t> is a prize for social innovation awarded to 15 outstanding projects every year since 2005. It has been the first prize for social innovation in Europe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Yes (Marriage Equality Referendum and Abortion Referendum)</a:t>
                      </a:r>
                    </a:p>
                  </a:txBody>
                  <a:tcPr marL="6350" marR="6350" marT="6350" marB="0" anchor="b"/>
                </a:tc>
                <a:tc>
                  <a:txBody>
                    <a:bodyPr/>
                    <a:lstStyle/>
                    <a:p>
                      <a:pPr algn="l" fontAlgn="b"/>
                      <a:r>
                        <a:rPr lang="en-IE" sz="1100" b="0" i="0" u="none" strike="noStrike">
                          <a:solidFill>
                            <a:srgbClr val="000000"/>
                          </a:solidFill>
                          <a:effectLst/>
                          <a:latin typeface="Calibri" panose="020F0502020204030204" pitchFamily="34" charset="0"/>
                        </a:rPr>
                        <a:t>n/a</a:t>
                      </a:r>
                    </a:p>
                  </a:txBody>
                  <a:tcPr marL="6350" marR="6350" marT="6350" marB="0" anchor="b"/>
                </a:tc>
                <a:tc>
                  <a:txBody>
                    <a:bodyPr/>
                    <a:lstStyle/>
                    <a:p>
                      <a:pPr algn="l" fontAlgn="b"/>
                      <a:r>
                        <a:rPr lang="en-IE" sz="1100" b="0" i="0" u="none" strike="noStrike" dirty="0">
                          <a:solidFill>
                            <a:srgbClr val="000000"/>
                          </a:solidFill>
                          <a:effectLst/>
                          <a:latin typeface="Calibri" panose="020F0502020204030204" pitchFamily="34" charset="0"/>
                        </a:rPr>
                        <a:t>n/a</a:t>
                      </a:r>
                    </a:p>
                  </a:txBody>
                  <a:tcPr marL="6350" marR="6350" marT="6350" marB="0" anchor="b"/>
                </a:tc>
                <a:extLst>
                  <a:ext uri="{0D108BD9-81ED-4DB2-BD59-A6C34878D82A}">
                    <a16:rowId xmlns:a16="http://schemas.microsoft.com/office/drawing/2014/main" val="1154839324"/>
                  </a:ext>
                </a:extLst>
              </a:tr>
            </a:tbl>
          </a:graphicData>
        </a:graphic>
      </p:graphicFrame>
      <p:pic>
        <p:nvPicPr>
          <p:cNvPr id="7" name="Picture 6">
            <a:extLst>
              <a:ext uri="{FF2B5EF4-FFF2-40B4-BE49-F238E27FC236}">
                <a16:creationId xmlns:a16="http://schemas.microsoft.com/office/drawing/2014/main" id="{B903344A-9780-541C-1EF3-3FE1C3D1BA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240287" y="9361045"/>
            <a:ext cx="956314" cy="649983"/>
          </a:xfrm>
          <a:prstGeom prst="rect">
            <a:avLst/>
          </a:prstGeom>
        </p:spPr>
      </p:pic>
    </p:spTree>
    <p:extLst>
      <p:ext uri="{BB962C8B-B14F-4D97-AF65-F5344CB8AC3E}">
        <p14:creationId xmlns:p14="http://schemas.microsoft.com/office/powerpoint/2010/main" val="6860386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585A91-F270-A3F5-D271-14A50E63E95D}"/>
              </a:ext>
            </a:extLst>
          </p:cNvPr>
          <p:cNvSpPr>
            <a:spLocks noGrp="1"/>
          </p:cNvSpPr>
          <p:nvPr>
            <p:ph type="sldNum" sz="quarter" idx="4"/>
          </p:nvPr>
        </p:nvSpPr>
        <p:spPr/>
        <p:txBody>
          <a:bodyPr/>
          <a:lstStyle/>
          <a:p>
            <a:fld id="{CB2079F2-58AF-ED44-82D7-E04B2F6FD686}" type="slidenum">
              <a:rPr lang="en-US" smtClean="0"/>
              <a:pPr/>
              <a:t>99</a:t>
            </a:fld>
            <a:endParaRPr lang="en-US" dirty="0"/>
          </a:p>
        </p:txBody>
      </p:sp>
      <p:graphicFrame>
        <p:nvGraphicFramePr>
          <p:cNvPr id="5" name="Table 4">
            <a:extLst>
              <a:ext uri="{FF2B5EF4-FFF2-40B4-BE49-F238E27FC236}">
                <a16:creationId xmlns:a16="http://schemas.microsoft.com/office/drawing/2014/main" id="{B26088F8-7329-9E26-6BB5-F4A51CFBBEC3}"/>
              </a:ext>
            </a:extLst>
          </p:cNvPr>
          <p:cNvGraphicFramePr>
            <a:graphicFrameLocks noGrp="1"/>
          </p:cNvGraphicFramePr>
          <p:nvPr>
            <p:extLst>
              <p:ext uri="{D42A27DB-BD31-4B8C-83A1-F6EECF244321}">
                <p14:modId xmlns:p14="http://schemas.microsoft.com/office/powerpoint/2010/main" val="785127396"/>
              </p:ext>
            </p:extLst>
          </p:nvPr>
        </p:nvGraphicFramePr>
        <p:xfrm>
          <a:off x="384028" y="286068"/>
          <a:ext cx="6750527" cy="9903460"/>
        </p:xfrm>
        <a:graphic>
          <a:graphicData uri="http://schemas.openxmlformats.org/drawingml/2006/table">
            <a:tbl>
              <a:tblPr firstRow="1" bandRow="1">
                <a:tableStyleId>{5C22544A-7EE6-4342-B048-85BDC9FD1C3A}</a:tableStyleId>
              </a:tblPr>
              <a:tblGrid>
                <a:gridCol w="964361">
                  <a:extLst>
                    <a:ext uri="{9D8B030D-6E8A-4147-A177-3AD203B41FA5}">
                      <a16:colId xmlns:a16="http://schemas.microsoft.com/office/drawing/2014/main" val="4172689120"/>
                    </a:ext>
                  </a:extLst>
                </a:gridCol>
                <a:gridCol w="964361">
                  <a:extLst>
                    <a:ext uri="{9D8B030D-6E8A-4147-A177-3AD203B41FA5}">
                      <a16:colId xmlns:a16="http://schemas.microsoft.com/office/drawing/2014/main" val="1140502622"/>
                    </a:ext>
                  </a:extLst>
                </a:gridCol>
                <a:gridCol w="964361">
                  <a:extLst>
                    <a:ext uri="{9D8B030D-6E8A-4147-A177-3AD203B41FA5}">
                      <a16:colId xmlns:a16="http://schemas.microsoft.com/office/drawing/2014/main" val="782634985"/>
                    </a:ext>
                  </a:extLst>
                </a:gridCol>
                <a:gridCol w="964361">
                  <a:extLst>
                    <a:ext uri="{9D8B030D-6E8A-4147-A177-3AD203B41FA5}">
                      <a16:colId xmlns:a16="http://schemas.microsoft.com/office/drawing/2014/main" val="1248888618"/>
                    </a:ext>
                  </a:extLst>
                </a:gridCol>
                <a:gridCol w="964361">
                  <a:extLst>
                    <a:ext uri="{9D8B030D-6E8A-4147-A177-3AD203B41FA5}">
                      <a16:colId xmlns:a16="http://schemas.microsoft.com/office/drawing/2014/main" val="4049416350"/>
                    </a:ext>
                  </a:extLst>
                </a:gridCol>
                <a:gridCol w="964361">
                  <a:extLst>
                    <a:ext uri="{9D8B030D-6E8A-4147-A177-3AD203B41FA5}">
                      <a16:colId xmlns:a16="http://schemas.microsoft.com/office/drawing/2014/main" val="3164712398"/>
                    </a:ext>
                  </a:extLst>
                </a:gridCol>
                <a:gridCol w="964361">
                  <a:extLst>
                    <a:ext uri="{9D8B030D-6E8A-4147-A177-3AD203B41FA5}">
                      <a16:colId xmlns:a16="http://schemas.microsoft.com/office/drawing/2014/main" val="3810775697"/>
                    </a:ext>
                  </a:extLst>
                </a:gridCol>
              </a:tblGrid>
              <a:tr h="297797">
                <a:tc>
                  <a:txBody>
                    <a:bodyPr/>
                    <a:lstStyle/>
                    <a:p>
                      <a:pPr algn="l" fontAlgn="b"/>
                      <a:r>
                        <a:rPr lang="en-US" sz="1100" b="1" i="0" u="none" strike="noStrike" dirty="0">
                          <a:solidFill>
                            <a:schemeClr val="bg1"/>
                          </a:solidFill>
                          <a:effectLst/>
                          <a:latin typeface="Calibri" panose="020F0502020204030204" pitchFamily="34" charset="0"/>
                        </a:rPr>
                        <a:t>Common and different elements per country</a:t>
                      </a:r>
                    </a:p>
                  </a:txBody>
                  <a:tcPr marL="6350" marR="6350" marT="6350" marB="0" anchor="ctr"/>
                </a:tc>
                <a:tc>
                  <a:txBody>
                    <a:bodyPr/>
                    <a:lstStyle/>
                    <a:p>
                      <a:pPr algn="l" fontAlgn="b"/>
                      <a:r>
                        <a:rPr lang="en-IE" sz="1100" b="1" i="0" u="none" strike="noStrike" dirty="0">
                          <a:solidFill>
                            <a:schemeClr val="bg1"/>
                          </a:solidFill>
                          <a:effectLst/>
                          <a:latin typeface="Calibri" panose="020F0502020204030204" pitchFamily="34" charset="0"/>
                        </a:rPr>
                        <a:t>Denmark</a:t>
                      </a:r>
                    </a:p>
                  </a:txBody>
                  <a:tcPr marL="6350" marR="6350" marT="6350" marB="0" anchor="ctr"/>
                </a:tc>
                <a:tc>
                  <a:txBody>
                    <a:bodyPr/>
                    <a:lstStyle/>
                    <a:p>
                      <a:pPr algn="l" fontAlgn="b"/>
                      <a:r>
                        <a:rPr lang="en-IE" sz="1100" b="1" i="0" u="none" strike="noStrike" dirty="0">
                          <a:solidFill>
                            <a:schemeClr val="bg1"/>
                          </a:solidFill>
                          <a:effectLst/>
                          <a:latin typeface="Calibri" panose="020F0502020204030204" pitchFamily="34" charset="0"/>
                        </a:rPr>
                        <a:t>Greece</a:t>
                      </a:r>
                    </a:p>
                  </a:txBody>
                  <a:tcPr marL="6350" marR="6350" marT="6350" marB="0" anchor="ctr"/>
                </a:tc>
                <a:tc>
                  <a:txBody>
                    <a:bodyPr/>
                    <a:lstStyle/>
                    <a:p>
                      <a:pPr algn="l" fontAlgn="b"/>
                      <a:r>
                        <a:rPr lang="en-IE" sz="1100" b="1" i="0" u="none" strike="noStrike" dirty="0">
                          <a:solidFill>
                            <a:schemeClr val="bg1"/>
                          </a:solidFill>
                          <a:effectLst/>
                          <a:latin typeface="Calibri" panose="020F0502020204030204" pitchFamily="34" charset="0"/>
                        </a:rPr>
                        <a:t>Hungary</a:t>
                      </a:r>
                    </a:p>
                  </a:txBody>
                  <a:tcPr marL="6350" marR="6350" marT="6350" marB="0" anchor="ctr"/>
                </a:tc>
                <a:tc>
                  <a:txBody>
                    <a:bodyPr/>
                    <a:lstStyle/>
                    <a:p>
                      <a:pPr algn="l" fontAlgn="b"/>
                      <a:r>
                        <a:rPr lang="en-IE" sz="1100" b="1" i="0" u="none" strike="noStrike" dirty="0">
                          <a:solidFill>
                            <a:schemeClr val="bg1"/>
                          </a:solidFill>
                          <a:effectLst/>
                          <a:latin typeface="Calibri" panose="020F0502020204030204" pitchFamily="34" charset="0"/>
                        </a:rPr>
                        <a:t>Ireland</a:t>
                      </a:r>
                    </a:p>
                  </a:txBody>
                  <a:tcPr marL="6350" marR="6350" marT="6350" marB="0" anchor="ctr"/>
                </a:tc>
                <a:tc>
                  <a:txBody>
                    <a:bodyPr/>
                    <a:lstStyle/>
                    <a:p>
                      <a:pPr algn="l" fontAlgn="b"/>
                      <a:r>
                        <a:rPr lang="en-IE" sz="1100" b="1" i="0" u="none" strike="noStrike" dirty="0">
                          <a:solidFill>
                            <a:schemeClr val="bg1"/>
                          </a:solidFill>
                          <a:effectLst/>
                          <a:latin typeface="Calibri" panose="020F0502020204030204" pitchFamily="34" charset="0"/>
                        </a:rPr>
                        <a:t>Italy</a:t>
                      </a:r>
                    </a:p>
                  </a:txBody>
                  <a:tcPr marL="6350" marR="6350" marT="6350" marB="0" anchor="ctr"/>
                </a:tc>
                <a:tc>
                  <a:txBody>
                    <a:bodyPr/>
                    <a:lstStyle/>
                    <a:p>
                      <a:pPr algn="l" fontAlgn="b"/>
                      <a:r>
                        <a:rPr lang="en-IE" sz="1100" b="1" i="0" u="none" strike="noStrike" dirty="0">
                          <a:solidFill>
                            <a:schemeClr val="bg1"/>
                          </a:solidFill>
                          <a:effectLst/>
                          <a:latin typeface="Calibri" panose="020F0502020204030204" pitchFamily="34" charset="0"/>
                        </a:rPr>
                        <a:t>UK</a:t>
                      </a:r>
                    </a:p>
                  </a:txBody>
                  <a:tcPr marL="6350" marR="6350" marT="6350" marB="0" anchor="ctr"/>
                </a:tc>
                <a:extLst>
                  <a:ext uri="{0D108BD9-81ED-4DB2-BD59-A6C34878D82A}">
                    <a16:rowId xmlns:a16="http://schemas.microsoft.com/office/drawing/2014/main" val="2177513800"/>
                  </a:ext>
                </a:extLst>
              </a:tr>
              <a:tr h="297797">
                <a:tc>
                  <a:txBody>
                    <a:bodyPr/>
                    <a:lstStyle/>
                    <a:p>
                      <a:pPr algn="l" fontAlgn="b"/>
                      <a:r>
                        <a:rPr lang="en-US" sz="1100" b="0" i="0" u="none" strike="noStrike" dirty="0">
                          <a:solidFill>
                            <a:srgbClr val="000000"/>
                          </a:solidFill>
                          <a:effectLst/>
                          <a:latin typeface="Calibri" panose="020F0502020204030204" pitchFamily="34" charset="0"/>
                        </a:rPr>
                        <a:t>Research and policy papers in national regional or local level</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TEPSIE, a large-scale European research project, led by the Danish Technological Institute and The Young Foundation set out to formulate a common definition of social innovation based on an extensive global literature study. The research team arrived at the following  definition: “Social innovations are new solutions (products, services, models, markets, processes etc.) that simultaneously meet a social need (more effectively than existing solutions) and lead to new or improved capabilities and relationships and better use of assets and resources. In other words, social innovations are both good for society and enhance society’s capacity to act.” (Young Foundation, 2012).</a:t>
                      </a:r>
                      <a:br>
                        <a:rPr lang="en-US" sz="1100" b="0" i="0" u="none" strike="noStrike">
                          <a:solidFill>
                            <a:srgbClr val="000000"/>
                          </a:solidFill>
                          <a:effectLst/>
                          <a:latin typeface="Calibri" panose="020F0502020204030204" pitchFamily="34" charset="0"/>
                        </a:rPr>
                      </a:b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little research only in greek language</a:t>
                      </a:r>
                    </a:p>
                  </a:txBody>
                  <a:tcPr marL="6350" marR="6350" marT="6350" marB="0" anchor="b"/>
                </a:tc>
                <a:tc>
                  <a:txBody>
                    <a:bodyPr/>
                    <a:lstStyle/>
                    <a:p>
                      <a:pPr algn="l" fontAlgn="b"/>
                      <a:r>
                        <a:rPr lang="en-IE" sz="1100" b="0" i="0" u="none" strike="noStrike" dirty="0">
                          <a:solidFill>
                            <a:srgbClr val="000000"/>
                          </a:solidFill>
                          <a:effectLst/>
                          <a:latin typeface="Calibri" panose="020F0502020204030204" pitchFamily="34" charset="0"/>
                        </a:rPr>
                        <a:t>yes: </a:t>
                      </a:r>
                      <a:r>
                        <a:rPr lang="en-IE" sz="1100" b="0" i="0" u="none" strike="noStrike" dirty="0" err="1">
                          <a:solidFill>
                            <a:srgbClr val="000000"/>
                          </a:solidFill>
                          <a:effectLst/>
                          <a:latin typeface="Calibri" panose="020F0502020204030204" pitchFamily="34" charset="0"/>
                        </a:rPr>
                        <a:t>Boros</a:t>
                      </a:r>
                      <a:r>
                        <a:rPr lang="en-IE" sz="1100" b="0" i="0" u="none" strike="noStrike" dirty="0">
                          <a:solidFill>
                            <a:srgbClr val="000000"/>
                          </a:solidFill>
                          <a:effectLst/>
                          <a:latin typeface="Calibri" panose="020F0502020204030204" pitchFamily="34" charset="0"/>
                        </a:rPr>
                        <a:t>, Julianna - </a:t>
                      </a:r>
                      <a:r>
                        <a:rPr lang="en-IE" sz="1100" b="0" i="0" u="none" strike="noStrike" dirty="0" err="1">
                          <a:solidFill>
                            <a:srgbClr val="000000"/>
                          </a:solidFill>
                          <a:effectLst/>
                          <a:latin typeface="Calibri" panose="020F0502020204030204" pitchFamily="34" charset="0"/>
                        </a:rPr>
                        <a:t>Kozma</a:t>
                      </a:r>
                      <a:r>
                        <a:rPr lang="en-IE" sz="1100" b="0" i="0" u="none" strike="noStrike" dirty="0">
                          <a:solidFill>
                            <a:srgbClr val="000000"/>
                          </a:solidFill>
                          <a:effectLst/>
                          <a:latin typeface="Calibri" panose="020F0502020204030204" pitchFamily="34" charset="0"/>
                        </a:rPr>
                        <a:t>, </a:t>
                      </a:r>
                      <a:r>
                        <a:rPr lang="en-IE" sz="1100" b="0" i="0" u="none" strike="noStrike" dirty="0" err="1">
                          <a:solidFill>
                            <a:srgbClr val="000000"/>
                          </a:solidFill>
                          <a:effectLst/>
                          <a:latin typeface="Calibri" panose="020F0502020204030204" pitchFamily="34" charset="0"/>
                        </a:rPr>
                        <a:t>Tamás</a:t>
                      </a:r>
                      <a:r>
                        <a:rPr lang="en-IE" sz="1100" b="0" i="0" u="none" strike="noStrike" dirty="0">
                          <a:solidFill>
                            <a:srgbClr val="000000"/>
                          </a:solidFill>
                          <a:effectLst/>
                          <a:latin typeface="Calibri" panose="020F0502020204030204" pitchFamily="34" charset="0"/>
                        </a:rPr>
                        <a:t> - </a:t>
                      </a:r>
                      <a:r>
                        <a:rPr lang="en-IE" sz="1100" b="0" i="0" u="none" strike="noStrike" dirty="0" err="1">
                          <a:solidFill>
                            <a:srgbClr val="000000"/>
                          </a:solidFill>
                          <a:effectLst/>
                          <a:latin typeface="Calibri" panose="020F0502020204030204" pitchFamily="34" charset="0"/>
                        </a:rPr>
                        <a:t>Márkus</a:t>
                      </a:r>
                      <a:r>
                        <a:rPr lang="en-IE" sz="1100" b="0" i="0" u="none" strike="noStrike" dirty="0">
                          <a:solidFill>
                            <a:srgbClr val="000000"/>
                          </a:solidFill>
                          <a:effectLst/>
                          <a:latin typeface="Calibri" panose="020F0502020204030204" pitchFamily="34" charset="0"/>
                        </a:rPr>
                        <a:t>, Edina ed. (2021) Community Building and Social Innovation,  Region and Education 13 / Nagy, Katalin (2021) Social Innovation Opportunities in Tourism - in Hungarian: </a:t>
                      </a:r>
                      <a:r>
                        <a:rPr lang="en-IE" sz="1100" b="0" i="0" u="none" strike="noStrike" dirty="0" err="1">
                          <a:solidFill>
                            <a:srgbClr val="000000"/>
                          </a:solidFill>
                          <a:effectLst/>
                          <a:latin typeface="Calibri" panose="020F0502020204030204" pitchFamily="34" charset="0"/>
                        </a:rPr>
                        <a:t>Társadalmi</a:t>
                      </a:r>
                      <a:r>
                        <a:rPr lang="en-IE" sz="1100" b="0" i="0" u="none" strike="noStrike" dirty="0">
                          <a:solidFill>
                            <a:srgbClr val="000000"/>
                          </a:solidFill>
                          <a:effectLst/>
                          <a:latin typeface="Calibri" panose="020F0502020204030204" pitchFamily="34" charset="0"/>
                        </a:rPr>
                        <a:t> </a:t>
                      </a:r>
                      <a:r>
                        <a:rPr lang="en-IE" sz="1100" b="0" i="0" u="none" strike="noStrike" dirty="0" err="1">
                          <a:solidFill>
                            <a:srgbClr val="000000"/>
                          </a:solidFill>
                          <a:effectLst/>
                          <a:latin typeface="Calibri" panose="020F0502020204030204" pitchFamily="34" charset="0"/>
                        </a:rPr>
                        <a:t>innovációs</a:t>
                      </a:r>
                      <a:r>
                        <a:rPr lang="en-IE" sz="1100" b="0" i="0" u="none" strike="noStrike" dirty="0">
                          <a:solidFill>
                            <a:srgbClr val="000000"/>
                          </a:solidFill>
                          <a:effectLst/>
                          <a:latin typeface="Calibri" panose="020F0502020204030204" pitchFamily="34" charset="0"/>
                        </a:rPr>
                        <a:t> </a:t>
                      </a:r>
                      <a:r>
                        <a:rPr lang="en-IE" sz="1100" b="0" i="0" u="none" strike="noStrike" dirty="0" err="1">
                          <a:solidFill>
                            <a:srgbClr val="000000"/>
                          </a:solidFill>
                          <a:effectLst/>
                          <a:latin typeface="Calibri" panose="020F0502020204030204" pitchFamily="34" charset="0"/>
                        </a:rPr>
                        <a:t>lehetőségek</a:t>
                      </a:r>
                      <a:r>
                        <a:rPr lang="en-IE" sz="1100" b="0" i="0" u="none" strike="noStrike" dirty="0">
                          <a:solidFill>
                            <a:srgbClr val="000000"/>
                          </a:solidFill>
                          <a:effectLst/>
                          <a:latin typeface="Calibri" panose="020F0502020204030204" pitchFamily="34" charset="0"/>
                        </a:rPr>
                        <a:t> a </a:t>
                      </a:r>
                      <a:r>
                        <a:rPr lang="en-IE" sz="1100" b="0" i="0" u="none" strike="noStrike" dirty="0" err="1">
                          <a:solidFill>
                            <a:srgbClr val="000000"/>
                          </a:solidFill>
                          <a:effectLst/>
                          <a:latin typeface="Calibri" panose="020F0502020204030204" pitchFamily="34" charset="0"/>
                        </a:rPr>
                        <a:t>turizmusban</a:t>
                      </a:r>
                      <a:r>
                        <a:rPr lang="en-IE" sz="1100" b="0" i="0" u="none" strike="noStrike" dirty="0">
                          <a:solidFill>
                            <a:srgbClr val="000000"/>
                          </a:solidFill>
                          <a:effectLst/>
                          <a:latin typeface="Calibri" panose="020F0502020204030204" pitchFamily="34" charset="0"/>
                        </a:rPr>
                        <a:t>, </a:t>
                      </a:r>
                      <a:r>
                        <a:rPr lang="en-IE" sz="1100" b="0" i="0" u="none" strike="noStrike" dirty="0" err="1">
                          <a:solidFill>
                            <a:srgbClr val="000000"/>
                          </a:solidFill>
                          <a:effectLst/>
                          <a:latin typeface="Calibri" panose="020F0502020204030204" pitchFamily="34" charset="0"/>
                        </a:rPr>
                        <a:t>Multidiszciplináris</a:t>
                      </a:r>
                      <a:r>
                        <a:rPr lang="en-IE" sz="1100" b="0" i="0" u="none" strike="noStrike" dirty="0">
                          <a:solidFill>
                            <a:srgbClr val="000000"/>
                          </a:solidFill>
                          <a:effectLst/>
                          <a:latin typeface="Calibri" panose="020F0502020204030204" pitchFamily="34" charset="0"/>
                        </a:rPr>
                        <a:t> </a:t>
                      </a:r>
                      <a:r>
                        <a:rPr lang="en-IE" sz="1100" b="0" i="0" u="none" strike="noStrike" dirty="0" err="1">
                          <a:solidFill>
                            <a:srgbClr val="000000"/>
                          </a:solidFill>
                          <a:effectLst/>
                          <a:latin typeface="Calibri" panose="020F0502020204030204" pitchFamily="34" charset="0"/>
                        </a:rPr>
                        <a:t>tudományok</a:t>
                      </a:r>
                      <a:r>
                        <a:rPr lang="en-IE" sz="1100" b="0" i="0" u="none" strike="noStrike" dirty="0">
                          <a:solidFill>
                            <a:srgbClr val="000000"/>
                          </a:solidFill>
                          <a:effectLst/>
                          <a:latin typeface="Calibri" panose="020F0502020204030204" pitchFamily="34" charset="0"/>
                        </a:rPr>
                        <a:t>, 11. </a:t>
                      </a:r>
                      <a:r>
                        <a:rPr lang="en-IE" sz="1100" b="0" i="0" u="none" strike="noStrike" dirty="0" err="1">
                          <a:solidFill>
                            <a:srgbClr val="000000"/>
                          </a:solidFill>
                          <a:effectLst/>
                          <a:latin typeface="Calibri" panose="020F0502020204030204" pitchFamily="34" charset="0"/>
                        </a:rPr>
                        <a:t>kötet</a:t>
                      </a:r>
                      <a:r>
                        <a:rPr lang="en-IE" sz="1100" b="0" i="0" u="none" strike="noStrike" dirty="0">
                          <a:solidFill>
                            <a:srgbClr val="000000"/>
                          </a:solidFill>
                          <a:effectLst/>
                          <a:latin typeface="Calibri" panose="020F0502020204030204" pitchFamily="34" charset="0"/>
                        </a:rPr>
                        <a:t>. (2021) 2sz. pp. 360-371 </a:t>
                      </a:r>
                      <a:br>
                        <a:rPr lang="en-IE" sz="1100" b="0" i="0" u="none" strike="noStrike" dirty="0">
                          <a:solidFill>
                            <a:srgbClr val="000000"/>
                          </a:solidFill>
                          <a:effectLst/>
                          <a:latin typeface="Calibri" panose="020F0502020204030204" pitchFamily="34" charset="0"/>
                        </a:rPr>
                      </a:br>
                      <a:endParaRPr lang="en-I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There is the policy of National Social Entreprise that goes along with the social innovation. As for the cultural innovation, there is The Culture 2025 policy focuses on the link between culture and creativity, supporting the link between creative practice and cultural participation; but the term 'social innovation' is not mentioned once in the policy, indicating that Culture and Social innovation aren't seen in the same context. </a:t>
                      </a:r>
                      <a:br>
                        <a:rPr lang="en-US" sz="1100" b="0" i="0" u="none" strike="noStrike">
                          <a:solidFill>
                            <a:srgbClr val="000000"/>
                          </a:solidFill>
                          <a:effectLst/>
                          <a:latin typeface="Calibri" panose="020F0502020204030204" pitchFamily="34" charset="0"/>
                        </a:rPr>
                      </a:b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IE" sz="1100" b="0" i="0" u="none" strike="noStrike">
                          <a:solidFill>
                            <a:srgbClr val="000000"/>
                          </a:solidFill>
                          <a:effectLst/>
                          <a:latin typeface="Calibri" panose="020F0502020204030204" pitchFamily="34" charset="0"/>
                        </a:rPr>
                        <a:t>very central</a:t>
                      </a:r>
                    </a:p>
                  </a:txBody>
                  <a:tcPr marL="6350" marR="6350" marT="6350" marB="0" anchor="b"/>
                </a:tc>
                <a:tc>
                  <a:txBody>
                    <a:bodyPr/>
                    <a:lstStyle/>
                    <a:p>
                      <a:pPr algn="l" fontAlgn="b"/>
                      <a:r>
                        <a:rPr lang="en-IE" sz="1100" b="0" i="0" u="none" strike="noStrike" dirty="0">
                          <a:solidFill>
                            <a:srgbClr val="000000"/>
                          </a:solidFill>
                          <a:effectLst/>
                          <a:latin typeface="Calibri" panose="020F0502020204030204" pitchFamily="34" charset="0"/>
                        </a:rPr>
                        <a:t>very central</a:t>
                      </a:r>
                    </a:p>
                  </a:txBody>
                  <a:tcPr marL="6350" marR="6350" marT="6350" marB="0" anchor="b"/>
                </a:tc>
                <a:extLst>
                  <a:ext uri="{0D108BD9-81ED-4DB2-BD59-A6C34878D82A}">
                    <a16:rowId xmlns:a16="http://schemas.microsoft.com/office/drawing/2014/main" val="98830442"/>
                  </a:ext>
                </a:extLst>
              </a:tr>
            </a:tbl>
          </a:graphicData>
        </a:graphic>
      </p:graphicFrame>
    </p:spTree>
    <p:extLst>
      <p:ext uri="{BB962C8B-B14F-4D97-AF65-F5344CB8AC3E}">
        <p14:creationId xmlns:p14="http://schemas.microsoft.com/office/powerpoint/2010/main" val="1825681193"/>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1AFBA40CE9BD408D6C9AAC6CBC80F5" ma:contentTypeVersion="14" ma:contentTypeDescription="Create a new document." ma:contentTypeScope="" ma:versionID="840463f5af8f74f0a1513e9d3600f460">
  <xsd:schema xmlns:xsd="http://www.w3.org/2001/XMLSchema" xmlns:xs="http://www.w3.org/2001/XMLSchema" xmlns:p="http://schemas.microsoft.com/office/2006/metadata/properties" xmlns:ns3="18d43fd9-5dad-4ccf-af6c-a5cbde4b885b" xmlns:ns4="70df358a-452a-4234-ad86-baeab9ec788a" targetNamespace="http://schemas.microsoft.com/office/2006/metadata/properties" ma:root="true" ma:fieldsID="110c6fa29d2240cd521d7d9f151433f9" ns3:_="" ns4:_="">
    <xsd:import namespace="18d43fd9-5dad-4ccf-af6c-a5cbde4b885b"/>
    <xsd:import namespace="70df358a-452a-4234-ad86-baeab9ec788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43fd9-5dad-4ccf-af6c-a5cbde4b885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df358a-452a-4234-ad86-baeab9ec788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0df358a-452a-4234-ad86-baeab9ec788a" xsi:nil="true"/>
  </documentManagement>
</p:properties>
</file>

<file path=customXml/itemProps1.xml><?xml version="1.0" encoding="utf-8"?>
<ds:datastoreItem xmlns:ds="http://schemas.openxmlformats.org/officeDocument/2006/customXml" ds:itemID="{4A49926C-DD7B-45C5-B2C1-D99E19C1C8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d43fd9-5dad-4ccf-af6c-a5cbde4b885b"/>
    <ds:schemaRef ds:uri="70df358a-452a-4234-ad86-baeab9ec78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70df358a-452a-4234-ad86-baeab9ec788a"/>
    <ds:schemaRef ds:uri="http://schemas.openxmlformats.org/package/2006/metadata/core-properties"/>
    <ds:schemaRef ds:uri="http://schemas.microsoft.com/office/2006/documentManagement/types"/>
    <ds:schemaRef ds:uri="18d43fd9-5dad-4ccf-af6c-a5cbde4b885b"/>
    <ds:schemaRef ds:uri="http://purl.org/dc/elements/1.1/"/>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Magazine layout</Template>
  <TotalTime>11556</TotalTime>
  <Words>33670</Words>
  <Application>Microsoft Office PowerPoint</Application>
  <PresentationFormat>Custom</PresentationFormat>
  <Paragraphs>1548</Paragraphs>
  <Slides>105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105</vt:i4>
      </vt:variant>
    </vt:vector>
  </HeadingPairs>
  <TitlesOfParts>
    <vt:vector size="114" baseType="lpstr">
      <vt:lpstr>Arial</vt:lpstr>
      <vt:lpstr>Calibri</vt:lpstr>
      <vt:lpstr>Century Schoolbook</vt:lpstr>
      <vt:lpstr>Montserrat</vt:lpstr>
      <vt:lpstr>Open Sans</vt:lpstr>
      <vt:lpstr>Poppins</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aine hamill</cp:lastModifiedBy>
  <cp:revision>380</cp:revision>
  <dcterms:created xsi:type="dcterms:W3CDTF">2021-06-15T11:45:52Z</dcterms:created>
  <dcterms:modified xsi:type="dcterms:W3CDTF">2022-11-04T15:40:21Z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0x0101005D1AFBA40CE9BD408D6C9AAC6CBC80F5</vt:lpwstr>
  </property>
</Properties>
</file>